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676" r:id="rId5"/>
  </p:sldMasterIdLst>
  <p:notesMasterIdLst>
    <p:notesMasterId r:id="rId34"/>
  </p:notesMasterIdLst>
  <p:sldIdLst>
    <p:sldId id="257" r:id="rId6"/>
    <p:sldId id="295" r:id="rId7"/>
    <p:sldId id="5211" r:id="rId8"/>
    <p:sldId id="5212" r:id="rId9"/>
    <p:sldId id="463" r:id="rId10"/>
    <p:sldId id="435" r:id="rId11"/>
    <p:sldId id="317" r:id="rId12"/>
    <p:sldId id="5214" r:id="rId13"/>
    <p:sldId id="392" r:id="rId14"/>
    <p:sldId id="441" r:id="rId15"/>
    <p:sldId id="401" r:id="rId16"/>
    <p:sldId id="430" r:id="rId17"/>
    <p:sldId id="461" r:id="rId18"/>
    <p:sldId id="5199" r:id="rId19"/>
    <p:sldId id="404" r:id="rId20"/>
    <p:sldId id="451" r:id="rId21"/>
    <p:sldId id="5213" r:id="rId22"/>
    <p:sldId id="437" r:id="rId23"/>
    <p:sldId id="438" r:id="rId24"/>
    <p:sldId id="442" r:id="rId25"/>
    <p:sldId id="443" r:id="rId26"/>
    <p:sldId id="444" r:id="rId27"/>
    <p:sldId id="290" r:id="rId28"/>
    <p:sldId id="440" r:id="rId29"/>
    <p:sldId id="403" r:id="rId30"/>
    <p:sldId id="400" r:id="rId31"/>
    <p:sldId id="2382" r:id="rId32"/>
    <p:sldId id="2257" r:id="rId33"/>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GB"/>
              <a:t>Homogeneity Data for 1mg Dose</a:t>
            </a:r>
          </a:p>
        </c:rich>
      </c:tx>
      <c:layout>
        <c:manualLayout>
          <c:xMode val="edge"/>
          <c:yMode val="edge"/>
          <c:x val="0.25225623271621872"/>
          <c:y val="4.4682752457551383E-3"/>
        </c:manualLayout>
      </c:layout>
      <c:overlay val="0"/>
      <c:spPr>
        <a:noFill/>
        <a:ln>
          <a:noFill/>
        </a:ln>
        <a:effectLst/>
      </c:spPr>
    </c:title>
    <c:autoTitleDeleted val="0"/>
    <c:plotArea>
      <c:layout>
        <c:manualLayout>
          <c:layoutTarget val="inner"/>
          <c:xMode val="edge"/>
          <c:yMode val="edge"/>
          <c:x val="0.10169400339551708"/>
          <c:y val="0.11199504107647386"/>
          <c:w val="0.87308514717638419"/>
          <c:h val="0.77475184605557235"/>
        </c:manualLayout>
      </c:layout>
      <c:lineChart>
        <c:grouping val="standard"/>
        <c:varyColors val="0"/>
        <c:ser>
          <c:idx val="0"/>
          <c:order val="0"/>
          <c:spPr>
            <a:ln w="34925" cap="rnd">
              <a:solidFill>
                <a:schemeClr val="accent1">
                  <a:lumMod val="75000"/>
                </a:schemeClr>
              </a:solidFill>
              <a:round/>
            </a:ln>
            <a:effectLst>
              <a:outerShdw blurRad="40000" dist="23000" dir="5400000" rotWithShape="0">
                <a:srgbClr val="000000">
                  <a:alpha val="35000"/>
                </a:srgbClr>
              </a:outerShdw>
            </a:effectLst>
          </c:spPr>
          <c:marker>
            <c:symbol val="none"/>
          </c:marker>
          <c:val>
            <c:numRef>
              <c:f>Sheet1!$E$7:$E$16</c:f>
              <c:numCache>
                <c:formatCode>0%</c:formatCode>
                <c:ptCount val="10"/>
                <c:pt idx="0">
                  <c:v>0.997</c:v>
                </c:pt>
                <c:pt idx="1">
                  <c:v>1.0029999999999999</c:v>
                </c:pt>
                <c:pt idx="2">
                  <c:v>0.99</c:v>
                </c:pt>
                <c:pt idx="3">
                  <c:v>1.0049999999999999</c:v>
                </c:pt>
                <c:pt idx="4">
                  <c:v>1.0009999999999999</c:v>
                </c:pt>
                <c:pt idx="5">
                  <c:v>0.997</c:v>
                </c:pt>
                <c:pt idx="6">
                  <c:v>1</c:v>
                </c:pt>
                <c:pt idx="7">
                  <c:v>1.002</c:v>
                </c:pt>
                <c:pt idx="8">
                  <c:v>1.004</c:v>
                </c:pt>
                <c:pt idx="9">
                  <c:v>1.0009999999999999</c:v>
                </c:pt>
              </c:numCache>
            </c:numRef>
          </c:val>
          <c:smooth val="0"/>
          <c:extLst>
            <c:ext xmlns:c16="http://schemas.microsoft.com/office/drawing/2014/chart" uri="{C3380CC4-5D6E-409C-BE32-E72D297353CC}">
              <c16:uniqueId val="{00000000-869F-495E-9368-C67FFBE1BB85}"/>
            </c:ext>
          </c:extLst>
        </c:ser>
        <c:ser>
          <c:idx val="1"/>
          <c:order val="1"/>
          <c:spPr>
            <a:ln w="34925" cap="rnd">
              <a:solidFill>
                <a:schemeClr val="accent6">
                  <a:lumMod val="60000"/>
                  <a:lumOff val="40000"/>
                </a:schemeClr>
              </a:solidFill>
              <a:round/>
            </a:ln>
            <a:effectLst>
              <a:outerShdw blurRad="40000" dist="23000" dir="5400000" rotWithShape="0">
                <a:srgbClr val="000000">
                  <a:alpha val="35000"/>
                </a:srgbClr>
              </a:outerShdw>
            </a:effectLst>
          </c:spPr>
          <c:marker>
            <c:symbol val="none"/>
          </c:marker>
          <c:val>
            <c:numRef>
              <c:f>Sheet1!$F$7:$F$16</c:f>
              <c:numCache>
                <c:formatCode>0%</c:formatCode>
                <c:ptCount val="10"/>
                <c:pt idx="0">
                  <c:v>0.998</c:v>
                </c:pt>
                <c:pt idx="1">
                  <c:v>0.99299999999999999</c:v>
                </c:pt>
                <c:pt idx="2">
                  <c:v>1.0009999999999999</c:v>
                </c:pt>
                <c:pt idx="3">
                  <c:v>1.0029999999999999</c:v>
                </c:pt>
                <c:pt idx="4">
                  <c:v>0.997</c:v>
                </c:pt>
                <c:pt idx="5">
                  <c:v>0.996</c:v>
                </c:pt>
                <c:pt idx="6">
                  <c:v>1.0029999999999999</c:v>
                </c:pt>
                <c:pt idx="7">
                  <c:v>1.004</c:v>
                </c:pt>
                <c:pt idx="8">
                  <c:v>0.995</c:v>
                </c:pt>
                <c:pt idx="9">
                  <c:v>1.01</c:v>
                </c:pt>
              </c:numCache>
            </c:numRef>
          </c:val>
          <c:smooth val="0"/>
          <c:extLst>
            <c:ext xmlns:c16="http://schemas.microsoft.com/office/drawing/2014/chart" uri="{C3380CC4-5D6E-409C-BE32-E72D297353CC}">
              <c16:uniqueId val="{00000001-869F-495E-9368-C67FFBE1BB85}"/>
            </c:ext>
          </c:extLst>
        </c:ser>
        <c:ser>
          <c:idx val="2"/>
          <c:order val="2"/>
          <c:spPr>
            <a:ln w="34925" cap="rnd">
              <a:solidFill>
                <a:srgbClr val="002060"/>
              </a:solidFill>
              <a:round/>
            </a:ln>
            <a:effectLst>
              <a:outerShdw blurRad="40000" dist="23000" dir="5400000" rotWithShape="0">
                <a:srgbClr val="000000">
                  <a:alpha val="35000"/>
                </a:srgbClr>
              </a:outerShdw>
            </a:effectLst>
          </c:spPr>
          <c:marker>
            <c:symbol val="none"/>
          </c:marker>
          <c:val>
            <c:numRef>
              <c:f>Sheet1!$G$7:$G$16</c:f>
              <c:numCache>
                <c:formatCode>0%</c:formatCode>
                <c:ptCount val="10"/>
                <c:pt idx="0">
                  <c:v>0.99299999999999999</c:v>
                </c:pt>
                <c:pt idx="1">
                  <c:v>1.002</c:v>
                </c:pt>
                <c:pt idx="2">
                  <c:v>1.008</c:v>
                </c:pt>
                <c:pt idx="3">
                  <c:v>1.0029999999999999</c:v>
                </c:pt>
                <c:pt idx="4">
                  <c:v>1.002</c:v>
                </c:pt>
                <c:pt idx="5">
                  <c:v>1</c:v>
                </c:pt>
                <c:pt idx="6">
                  <c:v>0.99</c:v>
                </c:pt>
                <c:pt idx="7">
                  <c:v>1.0029999999999999</c:v>
                </c:pt>
                <c:pt idx="8">
                  <c:v>0.997</c:v>
                </c:pt>
                <c:pt idx="9">
                  <c:v>1.0029999999999999</c:v>
                </c:pt>
              </c:numCache>
            </c:numRef>
          </c:val>
          <c:smooth val="0"/>
          <c:extLst>
            <c:ext xmlns:c16="http://schemas.microsoft.com/office/drawing/2014/chart" uri="{C3380CC4-5D6E-409C-BE32-E72D297353CC}">
              <c16:uniqueId val="{00000002-869F-495E-9368-C67FFBE1BB85}"/>
            </c:ext>
          </c:extLst>
        </c:ser>
        <c:ser>
          <c:idx val="3"/>
          <c:order val="3"/>
          <c:spPr>
            <a:ln w="34925" cap="rnd">
              <a:solidFill>
                <a:schemeClr val="accent6">
                  <a:lumMod val="75000"/>
                </a:schemeClr>
              </a:solidFill>
              <a:round/>
            </a:ln>
            <a:effectLst>
              <a:outerShdw blurRad="40000" dist="23000" dir="5400000" rotWithShape="0">
                <a:srgbClr val="000000">
                  <a:alpha val="35000"/>
                </a:srgbClr>
              </a:outerShdw>
            </a:effectLst>
          </c:spPr>
          <c:marker>
            <c:symbol val="none"/>
          </c:marker>
          <c:val>
            <c:numRef>
              <c:f>Sheet1!$H$7:$H$16</c:f>
              <c:numCache>
                <c:formatCode>0%</c:formatCode>
                <c:ptCount val="10"/>
                <c:pt idx="0">
                  <c:v>0.98499999999999999</c:v>
                </c:pt>
                <c:pt idx="1">
                  <c:v>1.0009999999999999</c:v>
                </c:pt>
                <c:pt idx="2">
                  <c:v>0.99</c:v>
                </c:pt>
                <c:pt idx="3">
                  <c:v>1.0049999999999999</c:v>
                </c:pt>
                <c:pt idx="4">
                  <c:v>0.996</c:v>
                </c:pt>
                <c:pt idx="5">
                  <c:v>1.004</c:v>
                </c:pt>
                <c:pt idx="6">
                  <c:v>1.0069999999999999</c:v>
                </c:pt>
                <c:pt idx="7">
                  <c:v>0.999</c:v>
                </c:pt>
                <c:pt idx="8">
                  <c:v>1.01</c:v>
                </c:pt>
                <c:pt idx="9">
                  <c:v>1.0029999999999999</c:v>
                </c:pt>
              </c:numCache>
            </c:numRef>
          </c:val>
          <c:smooth val="0"/>
          <c:extLst>
            <c:ext xmlns:c16="http://schemas.microsoft.com/office/drawing/2014/chart" uri="{C3380CC4-5D6E-409C-BE32-E72D297353CC}">
              <c16:uniqueId val="{00000003-869F-495E-9368-C67FFBE1BB85}"/>
            </c:ext>
          </c:extLst>
        </c:ser>
        <c:dLbls>
          <c:showLegendKey val="0"/>
          <c:showVal val="0"/>
          <c:showCatName val="0"/>
          <c:showSerName val="0"/>
          <c:showPercent val="0"/>
          <c:showBubbleSize val="0"/>
        </c:dLbls>
        <c:smooth val="0"/>
        <c:axId val="422021552"/>
        <c:axId val="422021944"/>
      </c:lineChart>
      <c:catAx>
        <c:axId val="422021552"/>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vert="horz"/>
          <a:lstStyle/>
          <a:p>
            <a:pPr>
              <a:defRPr/>
            </a:pPr>
            <a:endParaRPr lang="fr-FR"/>
          </a:p>
        </c:txPr>
        <c:crossAx val="422021944"/>
        <c:crosses val="autoZero"/>
        <c:auto val="1"/>
        <c:lblAlgn val="ctr"/>
        <c:lblOffset val="100"/>
        <c:noMultiLvlLbl val="0"/>
      </c:catAx>
      <c:valAx>
        <c:axId val="422021944"/>
        <c:scaling>
          <c:orientation val="minMax"/>
          <c:max val="1.02"/>
          <c:min val="0.98"/>
        </c:scaling>
        <c:delete val="0"/>
        <c:axPos val="l"/>
        <c:numFmt formatCode="0%" sourceLinked="1"/>
        <c:majorTickMark val="none"/>
        <c:minorTickMark val="none"/>
        <c:tickLblPos val="nextTo"/>
        <c:spPr>
          <a:noFill/>
          <a:ln>
            <a:noFill/>
          </a:ln>
          <a:effectLst/>
        </c:spPr>
        <c:txPr>
          <a:bodyPr rot="-60000000" vert="horz"/>
          <a:lstStyle/>
          <a:p>
            <a:pPr>
              <a:defRPr/>
            </a:pPr>
            <a:endParaRPr lang="fr-FR"/>
          </a:p>
        </c:txPr>
        <c:crossAx val="422021552"/>
        <c:crosses val="autoZero"/>
        <c:crossBetween val="between"/>
        <c:majorUnit val="1.0000000000000002E-2"/>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997806-61D9-45C6-8AA5-8A9A8A75EA92}" type="doc">
      <dgm:prSet loTypeId="urn:microsoft.com/office/officeart/2005/8/layout/radial5" loCatId="relationship" qsTypeId="urn:microsoft.com/office/officeart/2005/8/quickstyle/simple1" qsCatId="simple" csTypeId="urn:microsoft.com/office/officeart/2005/8/colors/accent2_4" csCatId="accent2" phldr="1"/>
      <dgm:spPr/>
      <dgm:t>
        <a:bodyPr/>
        <a:lstStyle/>
        <a:p>
          <a:endParaRPr lang="en-US"/>
        </a:p>
      </dgm:t>
    </dgm:pt>
    <dgm:pt modelId="{61E2B680-F47E-439C-88A5-0B6842A5D50C}">
      <dgm:prSet phldrT="[Text]" custT="1"/>
      <dgm:spPr>
        <a:solidFill>
          <a:schemeClr val="accent4">
            <a:lumMod val="20000"/>
            <a:lumOff val="80000"/>
          </a:schemeClr>
        </a:solidFill>
        <a:ln w="28575">
          <a:solidFill>
            <a:schemeClr val="tx1"/>
          </a:solidFill>
        </a:ln>
      </dgm:spPr>
      <dgm:t>
        <a:bodyPr/>
        <a:lstStyle/>
        <a:p>
          <a:r>
            <a:rPr lang="en-US" sz="1300" b="0">
              <a:solidFill>
                <a:schemeClr val="tx2"/>
              </a:solidFill>
            </a:rPr>
            <a:t>Highly Potent drug product manufacture</a:t>
          </a:r>
        </a:p>
      </dgm:t>
    </dgm:pt>
    <dgm:pt modelId="{D596CFF3-50BE-45F6-B95C-9CE1B9CAFE2F}" type="parTrans" cxnId="{9AF6D63F-1AA6-4F9D-AA0C-C1C6C698E5F9}">
      <dgm:prSet custT="1"/>
      <dgm:spPr>
        <a:solidFill>
          <a:srgbClr val="27538C"/>
        </a:solidFill>
        <a:ln>
          <a:solidFill>
            <a:srgbClr val="2E5D95"/>
          </a:solidFill>
        </a:ln>
      </dgm:spPr>
      <dgm:t>
        <a:bodyPr/>
        <a:lstStyle/>
        <a:p>
          <a:endParaRPr lang="en-US" sz="1400" b="1"/>
        </a:p>
      </dgm:t>
    </dgm:pt>
    <dgm:pt modelId="{11D05172-20F6-40A4-BC7C-A2B1CD8E946B}" type="sibTrans" cxnId="{9AF6D63F-1AA6-4F9D-AA0C-C1C6C698E5F9}">
      <dgm:prSet/>
      <dgm:spPr/>
      <dgm:t>
        <a:bodyPr/>
        <a:lstStyle/>
        <a:p>
          <a:endParaRPr lang="en-US" sz="2000" b="1"/>
        </a:p>
      </dgm:t>
    </dgm:pt>
    <dgm:pt modelId="{5E3EEF72-451A-4295-8814-4D2B9BF6C7B7}">
      <dgm:prSet phldrT="[Text]" custT="1"/>
      <dgm:spPr>
        <a:solidFill>
          <a:schemeClr val="accent4">
            <a:lumMod val="20000"/>
            <a:lumOff val="80000"/>
          </a:schemeClr>
        </a:solidFill>
        <a:ln w="28575">
          <a:solidFill>
            <a:schemeClr val="tx1"/>
          </a:solidFill>
        </a:ln>
      </dgm:spPr>
      <dgm:t>
        <a:bodyPr/>
        <a:lstStyle/>
        <a:p>
          <a:pPr>
            <a:spcAft>
              <a:spcPts val="0"/>
            </a:spcAft>
          </a:pPr>
          <a:r>
            <a:rPr lang="en-US" sz="1300" b="0">
              <a:solidFill>
                <a:schemeClr val="tx2"/>
              </a:solidFill>
            </a:rPr>
            <a:t>Abuse Deterrence</a:t>
          </a:r>
        </a:p>
      </dgm:t>
    </dgm:pt>
    <dgm:pt modelId="{F1E41E31-5AD8-445A-BD21-97A80A0019BA}" type="parTrans" cxnId="{50365FEF-8F56-4CB2-A6F6-B6AABD6574EE}">
      <dgm:prSet custT="1"/>
      <dgm:spPr>
        <a:solidFill>
          <a:srgbClr val="27538C"/>
        </a:solidFill>
        <a:ln>
          <a:solidFill>
            <a:srgbClr val="2E5D95"/>
          </a:solidFill>
        </a:ln>
      </dgm:spPr>
      <dgm:t>
        <a:bodyPr/>
        <a:lstStyle/>
        <a:p>
          <a:endParaRPr lang="en-US" sz="1400" b="1"/>
        </a:p>
      </dgm:t>
    </dgm:pt>
    <dgm:pt modelId="{6CEC2F05-80FC-4ED2-9789-923E6DF4645F}" type="sibTrans" cxnId="{50365FEF-8F56-4CB2-A6F6-B6AABD6574EE}">
      <dgm:prSet/>
      <dgm:spPr/>
      <dgm:t>
        <a:bodyPr/>
        <a:lstStyle/>
        <a:p>
          <a:endParaRPr lang="en-US" sz="2000" b="1"/>
        </a:p>
      </dgm:t>
    </dgm:pt>
    <dgm:pt modelId="{01F7887C-A223-4046-93AD-EF951A699DF4}">
      <dgm:prSet phldrT="[Text]" custT="1"/>
      <dgm:spPr>
        <a:solidFill>
          <a:schemeClr val="accent4">
            <a:lumMod val="20000"/>
            <a:lumOff val="80000"/>
          </a:schemeClr>
        </a:solidFill>
        <a:ln w="28575">
          <a:solidFill>
            <a:schemeClr val="tx1"/>
          </a:solidFill>
        </a:ln>
      </dgm:spPr>
      <dgm:t>
        <a:bodyPr/>
        <a:lstStyle/>
        <a:p>
          <a:r>
            <a:rPr lang="en-GB" sz="1300" b="0">
              <a:solidFill>
                <a:schemeClr val="tx2"/>
              </a:solidFill>
            </a:rPr>
            <a:t>FIH/Clinical development</a:t>
          </a:r>
        </a:p>
      </dgm:t>
    </dgm:pt>
    <dgm:pt modelId="{9E840622-D5C1-430B-A245-09756DEDB85D}" type="parTrans" cxnId="{6286F69B-5B35-4F57-B381-E01F798F67B4}">
      <dgm:prSet custT="1"/>
      <dgm:spPr>
        <a:solidFill>
          <a:srgbClr val="27538C"/>
        </a:solidFill>
        <a:ln>
          <a:solidFill>
            <a:srgbClr val="2E5D95"/>
          </a:solidFill>
        </a:ln>
      </dgm:spPr>
      <dgm:t>
        <a:bodyPr/>
        <a:lstStyle/>
        <a:p>
          <a:endParaRPr lang="en-US" sz="1400" b="1"/>
        </a:p>
      </dgm:t>
    </dgm:pt>
    <dgm:pt modelId="{179B080D-A972-4292-8B98-2BA43BB917E1}" type="sibTrans" cxnId="{6286F69B-5B35-4F57-B381-E01F798F67B4}">
      <dgm:prSet/>
      <dgm:spPr/>
      <dgm:t>
        <a:bodyPr/>
        <a:lstStyle/>
        <a:p>
          <a:endParaRPr lang="en-US" sz="2000" b="1"/>
        </a:p>
      </dgm:t>
    </dgm:pt>
    <dgm:pt modelId="{4588C20C-B87B-4490-98D2-BDAAF9FC655F}">
      <dgm:prSet phldrT="[Text]" custT="1"/>
      <dgm:spPr>
        <a:solidFill>
          <a:schemeClr val="accent4">
            <a:lumMod val="20000"/>
            <a:lumOff val="80000"/>
          </a:schemeClr>
        </a:solidFill>
        <a:ln w="28575">
          <a:solidFill>
            <a:schemeClr val="tx1"/>
          </a:solidFill>
        </a:ln>
      </dgm:spPr>
      <dgm:t>
        <a:bodyPr/>
        <a:lstStyle/>
        <a:p>
          <a:r>
            <a:rPr lang="en-GB" sz="1300" b="0">
              <a:solidFill>
                <a:schemeClr val="tx2"/>
              </a:solidFill>
            </a:rPr>
            <a:t>Ease of formulation development and scale up</a:t>
          </a:r>
        </a:p>
      </dgm:t>
    </dgm:pt>
    <dgm:pt modelId="{CCB6433B-CC05-4E8C-B505-A078DE9DADB4}" type="parTrans" cxnId="{C39B4EE9-72A3-4DE3-AB1B-B0F3CB07D78E}">
      <dgm:prSet custT="1"/>
      <dgm:spPr>
        <a:solidFill>
          <a:srgbClr val="27538C"/>
        </a:solidFill>
        <a:ln>
          <a:solidFill>
            <a:srgbClr val="2E5D95"/>
          </a:solidFill>
        </a:ln>
      </dgm:spPr>
      <dgm:t>
        <a:bodyPr/>
        <a:lstStyle/>
        <a:p>
          <a:endParaRPr lang="en-US" sz="1400" b="1"/>
        </a:p>
      </dgm:t>
    </dgm:pt>
    <dgm:pt modelId="{20068ED5-8284-4FA0-B541-861F7F57A4B4}" type="sibTrans" cxnId="{C39B4EE9-72A3-4DE3-AB1B-B0F3CB07D78E}">
      <dgm:prSet/>
      <dgm:spPr/>
      <dgm:t>
        <a:bodyPr/>
        <a:lstStyle/>
        <a:p>
          <a:endParaRPr lang="en-US" sz="2000" b="1"/>
        </a:p>
      </dgm:t>
    </dgm:pt>
    <dgm:pt modelId="{DAA2D77E-76E9-47BE-BA71-A1FC187979A1}">
      <dgm:prSet phldrT="[Text]" custT="1"/>
      <dgm:spPr>
        <a:solidFill>
          <a:schemeClr val="accent4">
            <a:lumMod val="20000"/>
            <a:lumOff val="80000"/>
          </a:schemeClr>
        </a:solidFill>
        <a:ln w="28575">
          <a:solidFill>
            <a:schemeClr val="tx1"/>
          </a:solidFill>
        </a:ln>
      </dgm:spPr>
      <dgm:t>
        <a:bodyPr/>
        <a:lstStyle/>
        <a:p>
          <a:r>
            <a:rPr lang="en-US" sz="1300" b="0">
              <a:solidFill>
                <a:schemeClr val="tx2"/>
              </a:solidFill>
            </a:rPr>
            <a:t>Modified release and focused GI targeting</a:t>
          </a:r>
        </a:p>
      </dgm:t>
    </dgm:pt>
    <dgm:pt modelId="{45D40D18-A2A3-4C27-86E2-7599903DE33C}" type="parTrans" cxnId="{61591410-08CF-44AD-B03F-795CB2ADACA9}">
      <dgm:prSet custT="1"/>
      <dgm:spPr>
        <a:solidFill>
          <a:srgbClr val="27538C"/>
        </a:solidFill>
        <a:ln>
          <a:solidFill>
            <a:srgbClr val="2E5D95"/>
          </a:solidFill>
        </a:ln>
      </dgm:spPr>
      <dgm:t>
        <a:bodyPr/>
        <a:lstStyle/>
        <a:p>
          <a:endParaRPr lang="en-US" sz="1400" b="1"/>
        </a:p>
      </dgm:t>
    </dgm:pt>
    <dgm:pt modelId="{F82359CF-EBFE-4358-81A9-F20673B0E41C}" type="sibTrans" cxnId="{61591410-08CF-44AD-B03F-795CB2ADACA9}">
      <dgm:prSet/>
      <dgm:spPr/>
      <dgm:t>
        <a:bodyPr/>
        <a:lstStyle/>
        <a:p>
          <a:endParaRPr lang="en-US" sz="2000" b="1"/>
        </a:p>
      </dgm:t>
    </dgm:pt>
    <dgm:pt modelId="{31B83053-3110-4E96-B951-6F4191A6AD4B}">
      <dgm:prSet phldrT="[Text]" custT="1"/>
      <dgm:spPr>
        <a:solidFill>
          <a:schemeClr val="bg1"/>
        </a:solidFill>
      </dgm:spPr>
      <dgm:t>
        <a:bodyPr/>
        <a:lstStyle/>
        <a:p>
          <a:r>
            <a:rPr lang="en-GB" sz="1600" b="1"/>
            <a:t>Liquid Filled Capsules</a:t>
          </a:r>
          <a:endParaRPr lang="en-US" sz="1600" b="1"/>
        </a:p>
      </dgm:t>
    </dgm:pt>
    <dgm:pt modelId="{DBD0EBD8-66DA-486F-AEC7-D88C17139A2F}" type="sibTrans" cxnId="{8B46C12E-18B3-4DA1-90B6-DB37EBA346C2}">
      <dgm:prSet/>
      <dgm:spPr/>
      <dgm:t>
        <a:bodyPr/>
        <a:lstStyle/>
        <a:p>
          <a:endParaRPr lang="en-US" sz="2000" b="1"/>
        </a:p>
      </dgm:t>
    </dgm:pt>
    <dgm:pt modelId="{27FF850B-572A-4F35-BD30-64B2749B9E9E}" type="parTrans" cxnId="{8B46C12E-18B3-4DA1-90B6-DB37EBA346C2}">
      <dgm:prSet/>
      <dgm:spPr/>
      <dgm:t>
        <a:bodyPr/>
        <a:lstStyle/>
        <a:p>
          <a:endParaRPr lang="en-US" sz="2000" b="1"/>
        </a:p>
      </dgm:t>
    </dgm:pt>
    <dgm:pt modelId="{ACB8B16A-1A14-43C5-9D7F-74E5623B68B6}">
      <dgm:prSet phldrT="[Text]" custT="1"/>
      <dgm:spPr>
        <a:solidFill>
          <a:schemeClr val="accent4">
            <a:lumMod val="20000"/>
            <a:lumOff val="80000"/>
          </a:schemeClr>
        </a:solidFill>
        <a:ln w="28575">
          <a:solidFill>
            <a:schemeClr val="tx1"/>
          </a:solidFill>
        </a:ln>
      </dgm:spPr>
      <dgm:t>
        <a:bodyPr/>
        <a:lstStyle/>
        <a:p>
          <a:r>
            <a:rPr lang="en-US" sz="1300" b="0">
              <a:solidFill>
                <a:schemeClr val="tx2"/>
              </a:solidFill>
            </a:rPr>
            <a:t>Milling </a:t>
          </a:r>
        </a:p>
      </dgm:t>
    </dgm:pt>
    <dgm:pt modelId="{8AE377F7-2949-4306-98D0-FF1358F9DCD8}" type="parTrans" cxnId="{81EA85AD-5286-4079-AC0B-46F1FC995C35}">
      <dgm:prSet/>
      <dgm:spPr>
        <a:solidFill>
          <a:srgbClr val="27538C"/>
        </a:solidFill>
        <a:ln>
          <a:solidFill>
            <a:srgbClr val="2E5D95"/>
          </a:solidFill>
        </a:ln>
      </dgm:spPr>
      <dgm:t>
        <a:bodyPr/>
        <a:lstStyle/>
        <a:p>
          <a:endParaRPr lang="en-US" b="1"/>
        </a:p>
      </dgm:t>
    </dgm:pt>
    <dgm:pt modelId="{ADF04486-4148-45BA-972F-45FE86D88CED}" type="sibTrans" cxnId="{81EA85AD-5286-4079-AC0B-46F1FC995C35}">
      <dgm:prSet/>
      <dgm:spPr/>
      <dgm:t>
        <a:bodyPr/>
        <a:lstStyle/>
        <a:p>
          <a:endParaRPr lang="en-US" b="1"/>
        </a:p>
      </dgm:t>
    </dgm:pt>
    <dgm:pt modelId="{B37815F0-B69E-428B-9D25-A859488A28DE}">
      <dgm:prSet phldrT="[Text]"/>
      <dgm:spPr>
        <a:solidFill>
          <a:schemeClr val="accent4">
            <a:lumMod val="20000"/>
            <a:lumOff val="80000"/>
          </a:schemeClr>
        </a:solidFill>
        <a:ln w="28575">
          <a:solidFill>
            <a:schemeClr val="tx1"/>
          </a:solidFill>
        </a:ln>
      </dgm:spPr>
      <dgm:t>
        <a:bodyPr/>
        <a:lstStyle/>
        <a:p>
          <a:r>
            <a:rPr lang="en-GB" b="0">
              <a:solidFill>
                <a:schemeClr val="tx2"/>
              </a:solidFill>
            </a:rPr>
            <a:t>Low Dose and Content Uniformity</a:t>
          </a:r>
        </a:p>
      </dgm:t>
    </dgm:pt>
    <dgm:pt modelId="{01EB65C6-BAC9-4AF0-8AA5-F110F3F99B91}" type="parTrans" cxnId="{2C402839-2A56-468B-BB44-D8FE831A7A68}">
      <dgm:prSet/>
      <dgm:spPr>
        <a:solidFill>
          <a:srgbClr val="27538C"/>
        </a:solidFill>
        <a:ln>
          <a:solidFill>
            <a:srgbClr val="2E5D95"/>
          </a:solidFill>
        </a:ln>
      </dgm:spPr>
      <dgm:t>
        <a:bodyPr/>
        <a:lstStyle/>
        <a:p>
          <a:endParaRPr lang="en-US" b="1"/>
        </a:p>
      </dgm:t>
    </dgm:pt>
    <dgm:pt modelId="{A4A885D7-EF14-40B2-8A37-DA820FD3B2A4}" type="sibTrans" cxnId="{2C402839-2A56-468B-BB44-D8FE831A7A68}">
      <dgm:prSet/>
      <dgm:spPr/>
      <dgm:t>
        <a:bodyPr/>
        <a:lstStyle/>
        <a:p>
          <a:endParaRPr lang="en-US" b="1"/>
        </a:p>
      </dgm:t>
    </dgm:pt>
    <dgm:pt modelId="{F3F7116D-ADED-463A-B93D-12F548E69671}">
      <dgm:prSet phldrT="[Text]"/>
      <dgm:spPr>
        <a:solidFill>
          <a:schemeClr val="accent4">
            <a:lumMod val="20000"/>
            <a:lumOff val="80000"/>
          </a:schemeClr>
        </a:solidFill>
        <a:ln w="28575">
          <a:solidFill>
            <a:schemeClr val="tx1"/>
          </a:solidFill>
        </a:ln>
      </dgm:spPr>
      <dgm:t>
        <a:bodyPr/>
        <a:lstStyle/>
        <a:p>
          <a:r>
            <a:rPr lang="en-GB" b="0">
              <a:solidFill>
                <a:schemeClr val="tx2"/>
              </a:solidFill>
            </a:rPr>
            <a:t>Bioavailability Enhancement</a:t>
          </a:r>
        </a:p>
      </dgm:t>
    </dgm:pt>
    <dgm:pt modelId="{12E692A2-E5B9-4508-93B9-0B14A7C00FB3}" type="parTrans" cxnId="{6A3931E1-1D1C-4FE6-9486-BA03BCA1AB20}">
      <dgm:prSet/>
      <dgm:spPr>
        <a:solidFill>
          <a:srgbClr val="27538C"/>
        </a:solidFill>
        <a:ln>
          <a:solidFill>
            <a:srgbClr val="2E5D95"/>
          </a:solidFill>
        </a:ln>
      </dgm:spPr>
      <dgm:t>
        <a:bodyPr/>
        <a:lstStyle/>
        <a:p>
          <a:endParaRPr lang="en-US" b="1"/>
        </a:p>
      </dgm:t>
    </dgm:pt>
    <dgm:pt modelId="{E6C18925-0229-46E6-8093-DE5BDF52E1A6}" type="sibTrans" cxnId="{6A3931E1-1D1C-4FE6-9486-BA03BCA1AB20}">
      <dgm:prSet/>
      <dgm:spPr/>
      <dgm:t>
        <a:bodyPr/>
        <a:lstStyle/>
        <a:p>
          <a:endParaRPr lang="en-US" b="1"/>
        </a:p>
      </dgm:t>
    </dgm:pt>
    <dgm:pt modelId="{F07EA136-FFE5-434C-AD03-EC8EF1EAAE00}" type="pres">
      <dgm:prSet presAssocID="{36997806-61D9-45C6-8AA5-8A9A8A75EA92}" presName="Name0" presStyleCnt="0">
        <dgm:presLayoutVars>
          <dgm:chMax val="1"/>
          <dgm:dir/>
          <dgm:animLvl val="ctr"/>
          <dgm:resizeHandles val="exact"/>
        </dgm:presLayoutVars>
      </dgm:prSet>
      <dgm:spPr/>
    </dgm:pt>
    <dgm:pt modelId="{7D2D37F2-18C3-409E-812E-D0E69446489A}" type="pres">
      <dgm:prSet presAssocID="{31B83053-3110-4E96-B951-6F4191A6AD4B}" presName="centerShape" presStyleLbl="node0" presStyleIdx="0" presStyleCnt="1"/>
      <dgm:spPr/>
    </dgm:pt>
    <dgm:pt modelId="{64F5E651-25BA-490D-BEEE-6A34C7AE24A0}" type="pres">
      <dgm:prSet presAssocID="{D596CFF3-50BE-45F6-B95C-9CE1B9CAFE2F}" presName="parTrans" presStyleLbl="sibTrans2D1" presStyleIdx="0" presStyleCnt="8"/>
      <dgm:spPr/>
    </dgm:pt>
    <dgm:pt modelId="{9971BF50-A8A2-44FE-A81C-7DC365CCC675}" type="pres">
      <dgm:prSet presAssocID="{D596CFF3-50BE-45F6-B95C-9CE1B9CAFE2F}" presName="connectorText" presStyleLbl="sibTrans2D1" presStyleIdx="0" presStyleCnt="8"/>
      <dgm:spPr/>
    </dgm:pt>
    <dgm:pt modelId="{C41AD7B9-D30C-4E01-9583-344D222809C2}" type="pres">
      <dgm:prSet presAssocID="{61E2B680-F47E-439C-88A5-0B6842A5D50C}" presName="node" presStyleLbl="node1" presStyleIdx="0" presStyleCnt="8" custScaleX="116495" custScaleY="116495" custRadScaleRad="99273" custRadScaleInc="-193866">
        <dgm:presLayoutVars>
          <dgm:bulletEnabled val="1"/>
        </dgm:presLayoutVars>
      </dgm:prSet>
      <dgm:spPr/>
    </dgm:pt>
    <dgm:pt modelId="{607B8394-0853-4A1C-87C4-89DE9BAA4932}" type="pres">
      <dgm:prSet presAssocID="{8AE377F7-2949-4306-98D0-FF1358F9DCD8}" presName="parTrans" presStyleLbl="sibTrans2D1" presStyleIdx="1" presStyleCnt="8"/>
      <dgm:spPr/>
    </dgm:pt>
    <dgm:pt modelId="{5B57C252-25B7-4B8C-B22D-DCAD5206F2A2}" type="pres">
      <dgm:prSet presAssocID="{8AE377F7-2949-4306-98D0-FF1358F9DCD8}" presName="connectorText" presStyleLbl="sibTrans2D1" presStyleIdx="1" presStyleCnt="8"/>
      <dgm:spPr/>
    </dgm:pt>
    <dgm:pt modelId="{B7F28475-0468-4202-8B8F-4C9AA46EBB25}" type="pres">
      <dgm:prSet presAssocID="{ACB8B16A-1A14-43C5-9D7F-74E5623B68B6}" presName="node" presStyleLbl="node1" presStyleIdx="1" presStyleCnt="8" custScaleX="116495" custScaleY="116495" custRadScaleRad="100858" custRadScaleInc="2158">
        <dgm:presLayoutVars>
          <dgm:bulletEnabled val="1"/>
        </dgm:presLayoutVars>
      </dgm:prSet>
      <dgm:spPr/>
    </dgm:pt>
    <dgm:pt modelId="{C6F7EE5E-705E-441F-9BE6-2305872660E6}" type="pres">
      <dgm:prSet presAssocID="{45D40D18-A2A3-4C27-86E2-7599903DE33C}" presName="parTrans" presStyleLbl="sibTrans2D1" presStyleIdx="2" presStyleCnt="8"/>
      <dgm:spPr/>
    </dgm:pt>
    <dgm:pt modelId="{4FFE9782-FE55-423A-944C-E12409C60343}" type="pres">
      <dgm:prSet presAssocID="{45D40D18-A2A3-4C27-86E2-7599903DE33C}" presName="connectorText" presStyleLbl="sibTrans2D1" presStyleIdx="2" presStyleCnt="8"/>
      <dgm:spPr/>
    </dgm:pt>
    <dgm:pt modelId="{1C47B825-162F-49E1-BCE3-B0DF9522F98E}" type="pres">
      <dgm:prSet presAssocID="{DAA2D77E-76E9-47BE-BA71-A1FC187979A1}" presName="node" presStyleLbl="node1" presStyleIdx="2" presStyleCnt="8" custScaleX="116495" custScaleY="116495">
        <dgm:presLayoutVars>
          <dgm:bulletEnabled val="1"/>
        </dgm:presLayoutVars>
      </dgm:prSet>
      <dgm:spPr/>
    </dgm:pt>
    <dgm:pt modelId="{D873AE36-3288-4C50-9F53-F07AAF9979AA}" type="pres">
      <dgm:prSet presAssocID="{F1E41E31-5AD8-445A-BD21-97A80A0019BA}" presName="parTrans" presStyleLbl="sibTrans2D1" presStyleIdx="3" presStyleCnt="8"/>
      <dgm:spPr/>
    </dgm:pt>
    <dgm:pt modelId="{50982BBD-07AC-41A2-9D98-CA3574F1C7AB}" type="pres">
      <dgm:prSet presAssocID="{F1E41E31-5AD8-445A-BD21-97A80A0019BA}" presName="connectorText" presStyleLbl="sibTrans2D1" presStyleIdx="3" presStyleCnt="8"/>
      <dgm:spPr/>
    </dgm:pt>
    <dgm:pt modelId="{C69E7EED-F213-4CC8-BADD-AD46A266D79A}" type="pres">
      <dgm:prSet presAssocID="{5E3EEF72-451A-4295-8814-4D2B9BF6C7B7}" presName="node" presStyleLbl="node1" presStyleIdx="3" presStyleCnt="8" custScaleX="116495" custScaleY="116495">
        <dgm:presLayoutVars>
          <dgm:bulletEnabled val="1"/>
        </dgm:presLayoutVars>
      </dgm:prSet>
      <dgm:spPr/>
    </dgm:pt>
    <dgm:pt modelId="{D3871C5C-11FA-42EE-8030-31638F15CA77}" type="pres">
      <dgm:prSet presAssocID="{9E840622-D5C1-430B-A245-09756DEDB85D}" presName="parTrans" presStyleLbl="sibTrans2D1" presStyleIdx="4" presStyleCnt="8"/>
      <dgm:spPr/>
    </dgm:pt>
    <dgm:pt modelId="{1E0645E3-B836-40A7-80D3-432EA95A50F7}" type="pres">
      <dgm:prSet presAssocID="{9E840622-D5C1-430B-A245-09756DEDB85D}" presName="connectorText" presStyleLbl="sibTrans2D1" presStyleIdx="4" presStyleCnt="8"/>
      <dgm:spPr/>
    </dgm:pt>
    <dgm:pt modelId="{F4DAC17D-B32E-43F3-98A3-D0BBF8AB2BD7}" type="pres">
      <dgm:prSet presAssocID="{01F7887C-A223-4046-93AD-EF951A699DF4}" presName="node" presStyleLbl="node1" presStyleIdx="4" presStyleCnt="8" custScaleX="116495" custScaleY="116495" custRadScaleRad="100007" custRadScaleInc="-3078">
        <dgm:presLayoutVars>
          <dgm:bulletEnabled val="1"/>
        </dgm:presLayoutVars>
      </dgm:prSet>
      <dgm:spPr/>
    </dgm:pt>
    <dgm:pt modelId="{3E0E7BF2-A386-460B-BE1B-EE3DF57B2AE0}" type="pres">
      <dgm:prSet presAssocID="{CCB6433B-CC05-4E8C-B505-A078DE9DADB4}" presName="parTrans" presStyleLbl="sibTrans2D1" presStyleIdx="5" presStyleCnt="8"/>
      <dgm:spPr/>
    </dgm:pt>
    <dgm:pt modelId="{888AD8BB-D46D-4AC2-902B-5D147AC30A39}" type="pres">
      <dgm:prSet presAssocID="{CCB6433B-CC05-4E8C-B505-A078DE9DADB4}" presName="connectorText" presStyleLbl="sibTrans2D1" presStyleIdx="5" presStyleCnt="8"/>
      <dgm:spPr/>
    </dgm:pt>
    <dgm:pt modelId="{1A33E622-5C2F-44A8-9F81-94D6AA4B4AD7}" type="pres">
      <dgm:prSet presAssocID="{4588C20C-B87B-4490-98D2-BDAAF9FC655F}" presName="node" presStyleLbl="node1" presStyleIdx="5" presStyleCnt="8" custScaleX="116495" custScaleY="116495" custRadScaleRad="99149" custRadScaleInc="-2196">
        <dgm:presLayoutVars>
          <dgm:bulletEnabled val="1"/>
        </dgm:presLayoutVars>
      </dgm:prSet>
      <dgm:spPr/>
    </dgm:pt>
    <dgm:pt modelId="{93118EF2-024D-471E-94CA-A475616B32A1}" type="pres">
      <dgm:prSet presAssocID="{01EB65C6-BAC9-4AF0-8AA5-F110F3F99B91}" presName="parTrans" presStyleLbl="sibTrans2D1" presStyleIdx="6" presStyleCnt="8"/>
      <dgm:spPr/>
    </dgm:pt>
    <dgm:pt modelId="{058B1BB3-2981-4DD5-95F1-E9F5EC608201}" type="pres">
      <dgm:prSet presAssocID="{01EB65C6-BAC9-4AF0-8AA5-F110F3F99B91}" presName="connectorText" presStyleLbl="sibTrans2D1" presStyleIdx="6" presStyleCnt="8"/>
      <dgm:spPr/>
    </dgm:pt>
    <dgm:pt modelId="{0FF7DAE0-127A-4EDF-8D67-32043ED429F6}" type="pres">
      <dgm:prSet presAssocID="{B37815F0-B69E-428B-9D25-A859488A28DE}" presName="node" presStyleLbl="node1" presStyleIdx="6" presStyleCnt="8" custScaleX="116495" custScaleY="116495" custRadScaleRad="99149" custRadScaleInc="-2196">
        <dgm:presLayoutVars>
          <dgm:bulletEnabled val="1"/>
        </dgm:presLayoutVars>
      </dgm:prSet>
      <dgm:spPr/>
    </dgm:pt>
    <dgm:pt modelId="{08F24AE6-C6DE-49AA-A87F-32046BFB220A}" type="pres">
      <dgm:prSet presAssocID="{12E692A2-E5B9-4508-93B9-0B14A7C00FB3}" presName="parTrans" presStyleLbl="sibTrans2D1" presStyleIdx="7" presStyleCnt="8"/>
      <dgm:spPr/>
    </dgm:pt>
    <dgm:pt modelId="{0C8199D2-D822-431E-A246-C6F3EA904B6D}" type="pres">
      <dgm:prSet presAssocID="{12E692A2-E5B9-4508-93B9-0B14A7C00FB3}" presName="connectorText" presStyleLbl="sibTrans2D1" presStyleIdx="7" presStyleCnt="8"/>
      <dgm:spPr/>
    </dgm:pt>
    <dgm:pt modelId="{B9D56B42-2799-4230-82A2-6A7B36239B6D}" type="pres">
      <dgm:prSet presAssocID="{F3F7116D-ADED-463A-B93D-12F548E69671}" presName="node" presStyleLbl="node1" presStyleIdx="7" presStyleCnt="8" custScaleX="116495" custScaleY="116495" custRadScaleRad="98543" custRadScaleInc="200000">
        <dgm:presLayoutVars>
          <dgm:bulletEnabled val="1"/>
        </dgm:presLayoutVars>
      </dgm:prSet>
      <dgm:spPr/>
    </dgm:pt>
  </dgm:ptLst>
  <dgm:cxnLst>
    <dgm:cxn modelId="{35B37803-6CD7-4E56-B7F2-475860C5EAAF}" type="presOf" srcId="{ACB8B16A-1A14-43C5-9D7F-74E5623B68B6}" destId="{B7F28475-0468-4202-8B8F-4C9AA46EBB25}" srcOrd="0" destOrd="0" presId="urn:microsoft.com/office/officeart/2005/8/layout/radial5"/>
    <dgm:cxn modelId="{61591410-08CF-44AD-B03F-795CB2ADACA9}" srcId="{31B83053-3110-4E96-B951-6F4191A6AD4B}" destId="{DAA2D77E-76E9-47BE-BA71-A1FC187979A1}" srcOrd="2" destOrd="0" parTransId="{45D40D18-A2A3-4C27-86E2-7599903DE33C}" sibTransId="{F82359CF-EBFE-4358-81A9-F20673B0E41C}"/>
    <dgm:cxn modelId="{003CED1A-C7B5-47C4-A6AA-DF77346A6D96}" type="presOf" srcId="{F1E41E31-5AD8-445A-BD21-97A80A0019BA}" destId="{50982BBD-07AC-41A2-9D98-CA3574F1C7AB}" srcOrd="1" destOrd="0" presId="urn:microsoft.com/office/officeart/2005/8/layout/radial5"/>
    <dgm:cxn modelId="{6B486C1C-F3E2-443F-9D9C-8D94241A47E4}" type="presOf" srcId="{8AE377F7-2949-4306-98D0-FF1358F9DCD8}" destId="{607B8394-0853-4A1C-87C4-89DE9BAA4932}" srcOrd="0" destOrd="0" presId="urn:microsoft.com/office/officeart/2005/8/layout/radial5"/>
    <dgm:cxn modelId="{8AB86E20-8E29-4A57-B8C6-5A98A241CEE9}" type="presOf" srcId="{F1E41E31-5AD8-445A-BD21-97A80A0019BA}" destId="{D873AE36-3288-4C50-9F53-F07AAF9979AA}" srcOrd="0" destOrd="0" presId="urn:microsoft.com/office/officeart/2005/8/layout/radial5"/>
    <dgm:cxn modelId="{BF134623-6488-48BE-A1AB-F453646BFB40}" type="presOf" srcId="{B37815F0-B69E-428B-9D25-A859488A28DE}" destId="{0FF7DAE0-127A-4EDF-8D67-32043ED429F6}" srcOrd="0" destOrd="0" presId="urn:microsoft.com/office/officeart/2005/8/layout/radial5"/>
    <dgm:cxn modelId="{6C49C623-CA50-4423-8351-9F8DD2447FC9}" type="presOf" srcId="{01F7887C-A223-4046-93AD-EF951A699DF4}" destId="{F4DAC17D-B32E-43F3-98A3-D0BBF8AB2BD7}" srcOrd="0" destOrd="0" presId="urn:microsoft.com/office/officeart/2005/8/layout/radial5"/>
    <dgm:cxn modelId="{8B46C12E-18B3-4DA1-90B6-DB37EBA346C2}" srcId="{36997806-61D9-45C6-8AA5-8A9A8A75EA92}" destId="{31B83053-3110-4E96-B951-6F4191A6AD4B}" srcOrd="0" destOrd="0" parTransId="{27FF850B-572A-4F35-BD30-64B2749B9E9E}" sibTransId="{DBD0EBD8-66DA-486F-AEC7-D88C17139A2F}"/>
    <dgm:cxn modelId="{47FB0130-96DC-46E5-ACB7-BAAAAAD287F7}" type="presOf" srcId="{36997806-61D9-45C6-8AA5-8A9A8A75EA92}" destId="{F07EA136-FFE5-434C-AD03-EC8EF1EAAE00}" srcOrd="0" destOrd="0" presId="urn:microsoft.com/office/officeart/2005/8/layout/radial5"/>
    <dgm:cxn modelId="{2C402839-2A56-468B-BB44-D8FE831A7A68}" srcId="{31B83053-3110-4E96-B951-6F4191A6AD4B}" destId="{B37815F0-B69E-428B-9D25-A859488A28DE}" srcOrd="6" destOrd="0" parTransId="{01EB65C6-BAC9-4AF0-8AA5-F110F3F99B91}" sibTransId="{A4A885D7-EF14-40B2-8A37-DA820FD3B2A4}"/>
    <dgm:cxn modelId="{6BBAF43A-ED0B-4D45-B834-25EBF9974DE1}" type="presOf" srcId="{01EB65C6-BAC9-4AF0-8AA5-F110F3F99B91}" destId="{93118EF2-024D-471E-94CA-A475616B32A1}" srcOrd="0" destOrd="0" presId="urn:microsoft.com/office/officeart/2005/8/layout/radial5"/>
    <dgm:cxn modelId="{9AF6D63F-1AA6-4F9D-AA0C-C1C6C698E5F9}" srcId="{31B83053-3110-4E96-B951-6F4191A6AD4B}" destId="{61E2B680-F47E-439C-88A5-0B6842A5D50C}" srcOrd="0" destOrd="0" parTransId="{D596CFF3-50BE-45F6-B95C-9CE1B9CAFE2F}" sibTransId="{11D05172-20F6-40A4-BC7C-A2B1CD8E946B}"/>
    <dgm:cxn modelId="{DD49BE66-CE7F-406B-9541-4C33D1E30013}" type="presOf" srcId="{9E840622-D5C1-430B-A245-09756DEDB85D}" destId="{1E0645E3-B836-40A7-80D3-432EA95A50F7}" srcOrd="1" destOrd="0" presId="urn:microsoft.com/office/officeart/2005/8/layout/radial5"/>
    <dgm:cxn modelId="{6BFA4978-CF83-48F8-B7BA-2E885E919BC2}" type="presOf" srcId="{DAA2D77E-76E9-47BE-BA71-A1FC187979A1}" destId="{1C47B825-162F-49E1-BCE3-B0DF9522F98E}" srcOrd="0" destOrd="0" presId="urn:microsoft.com/office/officeart/2005/8/layout/radial5"/>
    <dgm:cxn modelId="{FC3BC284-334A-4093-8C62-FB24A25622BD}" type="presOf" srcId="{45D40D18-A2A3-4C27-86E2-7599903DE33C}" destId="{C6F7EE5E-705E-441F-9BE6-2305872660E6}" srcOrd="0" destOrd="0" presId="urn:microsoft.com/office/officeart/2005/8/layout/radial5"/>
    <dgm:cxn modelId="{2DC5BF92-EC35-4EA9-A044-F5C0C7D9FEC2}" type="presOf" srcId="{5E3EEF72-451A-4295-8814-4D2B9BF6C7B7}" destId="{C69E7EED-F213-4CC8-BADD-AD46A266D79A}" srcOrd="0" destOrd="0" presId="urn:microsoft.com/office/officeart/2005/8/layout/radial5"/>
    <dgm:cxn modelId="{D828D195-38C8-4CB0-BF9F-CA2DDEF01181}" type="presOf" srcId="{8AE377F7-2949-4306-98D0-FF1358F9DCD8}" destId="{5B57C252-25B7-4B8C-B22D-DCAD5206F2A2}" srcOrd="1" destOrd="0" presId="urn:microsoft.com/office/officeart/2005/8/layout/radial5"/>
    <dgm:cxn modelId="{6286F69B-5B35-4F57-B381-E01F798F67B4}" srcId="{31B83053-3110-4E96-B951-6F4191A6AD4B}" destId="{01F7887C-A223-4046-93AD-EF951A699DF4}" srcOrd="4" destOrd="0" parTransId="{9E840622-D5C1-430B-A245-09756DEDB85D}" sibTransId="{179B080D-A972-4292-8B98-2BA43BB917E1}"/>
    <dgm:cxn modelId="{1133B79F-3C0A-4863-9FB1-58746093C29A}" type="presOf" srcId="{45D40D18-A2A3-4C27-86E2-7599903DE33C}" destId="{4FFE9782-FE55-423A-944C-E12409C60343}" srcOrd="1" destOrd="0" presId="urn:microsoft.com/office/officeart/2005/8/layout/radial5"/>
    <dgm:cxn modelId="{09581EA0-D200-4A70-B39C-D7ED11295982}" type="presOf" srcId="{CCB6433B-CC05-4E8C-B505-A078DE9DADB4}" destId="{3E0E7BF2-A386-460B-BE1B-EE3DF57B2AE0}" srcOrd="0" destOrd="0" presId="urn:microsoft.com/office/officeart/2005/8/layout/radial5"/>
    <dgm:cxn modelId="{5FA547A7-82CF-46FA-AFB8-963275F33765}" type="presOf" srcId="{9E840622-D5C1-430B-A245-09756DEDB85D}" destId="{D3871C5C-11FA-42EE-8030-31638F15CA77}" srcOrd="0" destOrd="0" presId="urn:microsoft.com/office/officeart/2005/8/layout/radial5"/>
    <dgm:cxn modelId="{05DDBEA9-A817-4DA6-BC51-A13F4591CF79}" type="presOf" srcId="{D596CFF3-50BE-45F6-B95C-9CE1B9CAFE2F}" destId="{64F5E651-25BA-490D-BEEE-6A34C7AE24A0}" srcOrd="0" destOrd="0" presId="urn:microsoft.com/office/officeart/2005/8/layout/radial5"/>
    <dgm:cxn modelId="{81EA85AD-5286-4079-AC0B-46F1FC995C35}" srcId="{31B83053-3110-4E96-B951-6F4191A6AD4B}" destId="{ACB8B16A-1A14-43C5-9D7F-74E5623B68B6}" srcOrd="1" destOrd="0" parTransId="{8AE377F7-2949-4306-98D0-FF1358F9DCD8}" sibTransId="{ADF04486-4148-45BA-972F-45FE86D88CED}"/>
    <dgm:cxn modelId="{77EB6DBD-AF43-42A3-9969-1FA3D5A797BE}" type="presOf" srcId="{F3F7116D-ADED-463A-B93D-12F548E69671}" destId="{B9D56B42-2799-4230-82A2-6A7B36239B6D}" srcOrd="0" destOrd="0" presId="urn:microsoft.com/office/officeart/2005/8/layout/radial5"/>
    <dgm:cxn modelId="{1FD8E7BD-61A4-4193-AC7E-7E235DB462B5}" type="presOf" srcId="{12E692A2-E5B9-4508-93B9-0B14A7C00FB3}" destId="{08F24AE6-C6DE-49AA-A87F-32046BFB220A}" srcOrd="0" destOrd="0" presId="urn:microsoft.com/office/officeart/2005/8/layout/radial5"/>
    <dgm:cxn modelId="{5A2672D4-989B-4B99-A498-6C8D565ABFA4}" type="presOf" srcId="{CCB6433B-CC05-4E8C-B505-A078DE9DADB4}" destId="{888AD8BB-D46D-4AC2-902B-5D147AC30A39}" srcOrd="1" destOrd="0" presId="urn:microsoft.com/office/officeart/2005/8/layout/radial5"/>
    <dgm:cxn modelId="{BA7499DA-9B66-4EAB-8A09-BA7DBBE7BBBF}" type="presOf" srcId="{12E692A2-E5B9-4508-93B9-0B14A7C00FB3}" destId="{0C8199D2-D822-431E-A246-C6F3EA904B6D}" srcOrd="1" destOrd="0" presId="urn:microsoft.com/office/officeart/2005/8/layout/radial5"/>
    <dgm:cxn modelId="{6898B4DA-697E-4ED9-9D92-4C39267485C0}" type="presOf" srcId="{01EB65C6-BAC9-4AF0-8AA5-F110F3F99B91}" destId="{058B1BB3-2981-4DD5-95F1-E9F5EC608201}" srcOrd="1" destOrd="0" presId="urn:microsoft.com/office/officeart/2005/8/layout/radial5"/>
    <dgm:cxn modelId="{88EB8AE0-7BA4-4EF3-A86B-0EBB53BE02F2}" type="presOf" srcId="{61E2B680-F47E-439C-88A5-0B6842A5D50C}" destId="{C41AD7B9-D30C-4E01-9583-344D222809C2}" srcOrd="0" destOrd="0" presId="urn:microsoft.com/office/officeart/2005/8/layout/radial5"/>
    <dgm:cxn modelId="{4029A9E0-E6BE-4169-9E37-C8750BEC7138}" type="presOf" srcId="{31B83053-3110-4E96-B951-6F4191A6AD4B}" destId="{7D2D37F2-18C3-409E-812E-D0E69446489A}" srcOrd="0" destOrd="0" presId="urn:microsoft.com/office/officeart/2005/8/layout/radial5"/>
    <dgm:cxn modelId="{6A3931E1-1D1C-4FE6-9486-BA03BCA1AB20}" srcId="{31B83053-3110-4E96-B951-6F4191A6AD4B}" destId="{F3F7116D-ADED-463A-B93D-12F548E69671}" srcOrd="7" destOrd="0" parTransId="{12E692A2-E5B9-4508-93B9-0B14A7C00FB3}" sibTransId="{E6C18925-0229-46E6-8093-DE5BDF52E1A6}"/>
    <dgm:cxn modelId="{C39B4EE9-72A3-4DE3-AB1B-B0F3CB07D78E}" srcId="{31B83053-3110-4E96-B951-6F4191A6AD4B}" destId="{4588C20C-B87B-4490-98D2-BDAAF9FC655F}" srcOrd="5" destOrd="0" parTransId="{CCB6433B-CC05-4E8C-B505-A078DE9DADB4}" sibTransId="{20068ED5-8284-4FA0-B541-861F7F57A4B4}"/>
    <dgm:cxn modelId="{A3EFBAEB-E4F2-41A4-B004-E9CD605D3122}" type="presOf" srcId="{D596CFF3-50BE-45F6-B95C-9CE1B9CAFE2F}" destId="{9971BF50-A8A2-44FE-A81C-7DC365CCC675}" srcOrd="1" destOrd="0" presId="urn:microsoft.com/office/officeart/2005/8/layout/radial5"/>
    <dgm:cxn modelId="{50365FEF-8F56-4CB2-A6F6-B6AABD6574EE}" srcId="{31B83053-3110-4E96-B951-6F4191A6AD4B}" destId="{5E3EEF72-451A-4295-8814-4D2B9BF6C7B7}" srcOrd="3" destOrd="0" parTransId="{F1E41E31-5AD8-445A-BD21-97A80A0019BA}" sibTransId="{6CEC2F05-80FC-4ED2-9789-923E6DF4645F}"/>
    <dgm:cxn modelId="{8FC70EFD-11BE-414B-8BFD-6587F6DE9CC4}" type="presOf" srcId="{4588C20C-B87B-4490-98D2-BDAAF9FC655F}" destId="{1A33E622-5C2F-44A8-9F81-94D6AA4B4AD7}" srcOrd="0" destOrd="0" presId="urn:microsoft.com/office/officeart/2005/8/layout/radial5"/>
    <dgm:cxn modelId="{154EE2B7-E6E9-4F1D-B3D7-02262A381AE1}" type="presParOf" srcId="{F07EA136-FFE5-434C-AD03-EC8EF1EAAE00}" destId="{7D2D37F2-18C3-409E-812E-D0E69446489A}" srcOrd="0" destOrd="0" presId="urn:microsoft.com/office/officeart/2005/8/layout/radial5"/>
    <dgm:cxn modelId="{893E6129-CE99-4E73-888A-4F49ED4E863A}" type="presParOf" srcId="{F07EA136-FFE5-434C-AD03-EC8EF1EAAE00}" destId="{64F5E651-25BA-490D-BEEE-6A34C7AE24A0}" srcOrd="1" destOrd="0" presId="urn:microsoft.com/office/officeart/2005/8/layout/radial5"/>
    <dgm:cxn modelId="{4E465260-A039-4778-8CEB-4C67CFA8B3B1}" type="presParOf" srcId="{64F5E651-25BA-490D-BEEE-6A34C7AE24A0}" destId="{9971BF50-A8A2-44FE-A81C-7DC365CCC675}" srcOrd="0" destOrd="0" presId="urn:microsoft.com/office/officeart/2005/8/layout/radial5"/>
    <dgm:cxn modelId="{E798E1EA-434D-4A49-8022-6517DB7B3354}" type="presParOf" srcId="{F07EA136-FFE5-434C-AD03-EC8EF1EAAE00}" destId="{C41AD7B9-D30C-4E01-9583-344D222809C2}" srcOrd="2" destOrd="0" presId="urn:microsoft.com/office/officeart/2005/8/layout/radial5"/>
    <dgm:cxn modelId="{15885C76-BDFB-4500-B477-3103FF0EB394}" type="presParOf" srcId="{F07EA136-FFE5-434C-AD03-EC8EF1EAAE00}" destId="{607B8394-0853-4A1C-87C4-89DE9BAA4932}" srcOrd="3" destOrd="0" presId="urn:microsoft.com/office/officeart/2005/8/layout/radial5"/>
    <dgm:cxn modelId="{2DB61994-F851-4D83-87FF-76FE38AF49F0}" type="presParOf" srcId="{607B8394-0853-4A1C-87C4-89DE9BAA4932}" destId="{5B57C252-25B7-4B8C-B22D-DCAD5206F2A2}" srcOrd="0" destOrd="0" presId="urn:microsoft.com/office/officeart/2005/8/layout/radial5"/>
    <dgm:cxn modelId="{79E4482B-70EB-47EA-BFF9-6DB637DE1697}" type="presParOf" srcId="{F07EA136-FFE5-434C-AD03-EC8EF1EAAE00}" destId="{B7F28475-0468-4202-8B8F-4C9AA46EBB25}" srcOrd="4" destOrd="0" presId="urn:microsoft.com/office/officeart/2005/8/layout/radial5"/>
    <dgm:cxn modelId="{D879C9BB-E0D7-4C5F-840A-321C5B04026C}" type="presParOf" srcId="{F07EA136-FFE5-434C-AD03-EC8EF1EAAE00}" destId="{C6F7EE5E-705E-441F-9BE6-2305872660E6}" srcOrd="5" destOrd="0" presId="urn:microsoft.com/office/officeart/2005/8/layout/radial5"/>
    <dgm:cxn modelId="{6547859A-4E2C-4A18-81AB-0664F1CB6DAB}" type="presParOf" srcId="{C6F7EE5E-705E-441F-9BE6-2305872660E6}" destId="{4FFE9782-FE55-423A-944C-E12409C60343}" srcOrd="0" destOrd="0" presId="urn:microsoft.com/office/officeart/2005/8/layout/radial5"/>
    <dgm:cxn modelId="{149E9E4B-358B-4F6A-9870-19C6C2AA0F23}" type="presParOf" srcId="{F07EA136-FFE5-434C-AD03-EC8EF1EAAE00}" destId="{1C47B825-162F-49E1-BCE3-B0DF9522F98E}" srcOrd="6" destOrd="0" presId="urn:microsoft.com/office/officeart/2005/8/layout/radial5"/>
    <dgm:cxn modelId="{67792C6F-D2FF-4908-94F9-91068AEC8A85}" type="presParOf" srcId="{F07EA136-FFE5-434C-AD03-EC8EF1EAAE00}" destId="{D873AE36-3288-4C50-9F53-F07AAF9979AA}" srcOrd="7" destOrd="0" presId="urn:microsoft.com/office/officeart/2005/8/layout/radial5"/>
    <dgm:cxn modelId="{6802BBDA-16A4-4E6D-B0A7-DC202CA5B415}" type="presParOf" srcId="{D873AE36-3288-4C50-9F53-F07AAF9979AA}" destId="{50982BBD-07AC-41A2-9D98-CA3574F1C7AB}" srcOrd="0" destOrd="0" presId="urn:microsoft.com/office/officeart/2005/8/layout/radial5"/>
    <dgm:cxn modelId="{F533E022-40AE-43F7-9F0B-B1BDDB506163}" type="presParOf" srcId="{F07EA136-FFE5-434C-AD03-EC8EF1EAAE00}" destId="{C69E7EED-F213-4CC8-BADD-AD46A266D79A}" srcOrd="8" destOrd="0" presId="urn:microsoft.com/office/officeart/2005/8/layout/radial5"/>
    <dgm:cxn modelId="{2F64DAFD-2354-4491-BA2E-37AC0B2DECDD}" type="presParOf" srcId="{F07EA136-FFE5-434C-AD03-EC8EF1EAAE00}" destId="{D3871C5C-11FA-42EE-8030-31638F15CA77}" srcOrd="9" destOrd="0" presId="urn:microsoft.com/office/officeart/2005/8/layout/radial5"/>
    <dgm:cxn modelId="{2622B5C2-35EE-4C79-AC6A-C6A8C30F29D1}" type="presParOf" srcId="{D3871C5C-11FA-42EE-8030-31638F15CA77}" destId="{1E0645E3-B836-40A7-80D3-432EA95A50F7}" srcOrd="0" destOrd="0" presId="urn:microsoft.com/office/officeart/2005/8/layout/radial5"/>
    <dgm:cxn modelId="{8BBF6E31-903D-493E-966F-412CDA44D951}" type="presParOf" srcId="{F07EA136-FFE5-434C-AD03-EC8EF1EAAE00}" destId="{F4DAC17D-B32E-43F3-98A3-D0BBF8AB2BD7}" srcOrd="10" destOrd="0" presId="urn:microsoft.com/office/officeart/2005/8/layout/radial5"/>
    <dgm:cxn modelId="{0FE22601-1CA5-4810-A6A0-FF6800188DEC}" type="presParOf" srcId="{F07EA136-FFE5-434C-AD03-EC8EF1EAAE00}" destId="{3E0E7BF2-A386-460B-BE1B-EE3DF57B2AE0}" srcOrd="11" destOrd="0" presId="urn:microsoft.com/office/officeart/2005/8/layout/radial5"/>
    <dgm:cxn modelId="{9193F83A-96D3-48A0-BDA9-185A2DF62182}" type="presParOf" srcId="{3E0E7BF2-A386-460B-BE1B-EE3DF57B2AE0}" destId="{888AD8BB-D46D-4AC2-902B-5D147AC30A39}" srcOrd="0" destOrd="0" presId="urn:microsoft.com/office/officeart/2005/8/layout/radial5"/>
    <dgm:cxn modelId="{18B47530-F488-4D18-AC5B-D1CA4E8F283B}" type="presParOf" srcId="{F07EA136-FFE5-434C-AD03-EC8EF1EAAE00}" destId="{1A33E622-5C2F-44A8-9F81-94D6AA4B4AD7}" srcOrd="12" destOrd="0" presId="urn:microsoft.com/office/officeart/2005/8/layout/radial5"/>
    <dgm:cxn modelId="{C9CD3D1B-B5BF-4B44-88D9-97E57EBABA46}" type="presParOf" srcId="{F07EA136-FFE5-434C-AD03-EC8EF1EAAE00}" destId="{93118EF2-024D-471E-94CA-A475616B32A1}" srcOrd="13" destOrd="0" presId="urn:microsoft.com/office/officeart/2005/8/layout/radial5"/>
    <dgm:cxn modelId="{5A0E4DCB-CAB7-4CA5-AC0A-8F1C0B6634EC}" type="presParOf" srcId="{93118EF2-024D-471E-94CA-A475616B32A1}" destId="{058B1BB3-2981-4DD5-95F1-E9F5EC608201}" srcOrd="0" destOrd="0" presId="urn:microsoft.com/office/officeart/2005/8/layout/radial5"/>
    <dgm:cxn modelId="{4A7047F5-812F-4EA1-9DAC-B1ADDF4D9652}" type="presParOf" srcId="{F07EA136-FFE5-434C-AD03-EC8EF1EAAE00}" destId="{0FF7DAE0-127A-4EDF-8D67-32043ED429F6}" srcOrd="14" destOrd="0" presId="urn:microsoft.com/office/officeart/2005/8/layout/radial5"/>
    <dgm:cxn modelId="{4BA1D833-412F-45C8-9AA9-1C1FCC3AAB2D}" type="presParOf" srcId="{F07EA136-FFE5-434C-AD03-EC8EF1EAAE00}" destId="{08F24AE6-C6DE-49AA-A87F-32046BFB220A}" srcOrd="15" destOrd="0" presId="urn:microsoft.com/office/officeart/2005/8/layout/radial5"/>
    <dgm:cxn modelId="{6361DC8A-0FFB-4278-9514-7A3B9B23DE39}" type="presParOf" srcId="{08F24AE6-C6DE-49AA-A87F-32046BFB220A}" destId="{0C8199D2-D822-431E-A246-C6F3EA904B6D}" srcOrd="0" destOrd="0" presId="urn:microsoft.com/office/officeart/2005/8/layout/radial5"/>
    <dgm:cxn modelId="{5CBB2E87-A530-4FDE-8970-C535622BF0F9}" type="presParOf" srcId="{F07EA136-FFE5-434C-AD03-EC8EF1EAAE00}" destId="{B9D56B42-2799-4230-82A2-6A7B36239B6D}"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997806-61D9-45C6-8AA5-8A9A8A75EA92}" type="doc">
      <dgm:prSet loTypeId="urn:microsoft.com/office/officeart/2005/8/layout/radial5" loCatId="relationship" qsTypeId="urn:microsoft.com/office/officeart/2005/8/quickstyle/simple1" qsCatId="simple" csTypeId="urn:microsoft.com/office/officeart/2005/8/colors/accent2_4" csCatId="accent2" phldr="1"/>
      <dgm:spPr/>
      <dgm:t>
        <a:bodyPr/>
        <a:lstStyle/>
        <a:p>
          <a:endParaRPr lang="en-US"/>
        </a:p>
      </dgm:t>
    </dgm:pt>
    <dgm:pt modelId="{31B83053-3110-4E96-B951-6F4191A6AD4B}">
      <dgm:prSet phldrT="[Text]"/>
      <dgm:spPr>
        <a:solidFill>
          <a:schemeClr val="accent4">
            <a:lumMod val="20000"/>
            <a:lumOff val="80000"/>
          </a:schemeClr>
        </a:solidFill>
        <a:ln w="28575">
          <a:solidFill>
            <a:schemeClr val="tx1"/>
          </a:solidFill>
        </a:ln>
      </dgm:spPr>
      <dgm:t>
        <a:bodyPr/>
        <a:lstStyle/>
        <a:p>
          <a:r>
            <a:rPr lang="en-US" b="0" err="1">
              <a:solidFill>
                <a:schemeClr val="tx2"/>
              </a:solidFill>
            </a:rPr>
            <a:t>NextPharma</a:t>
          </a:r>
          <a:endParaRPr lang="en-US" b="0">
            <a:solidFill>
              <a:schemeClr val="tx2"/>
            </a:solidFill>
          </a:endParaRPr>
        </a:p>
        <a:p>
          <a:r>
            <a:rPr lang="en-US" b="0">
              <a:solidFill>
                <a:schemeClr val="tx2"/>
              </a:solidFill>
            </a:rPr>
            <a:t>Edinburgh</a:t>
          </a:r>
        </a:p>
      </dgm:t>
    </dgm:pt>
    <dgm:pt modelId="{27FF850B-572A-4F35-BD30-64B2749B9E9E}" type="parTrans" cxnId="{8B46C12E-18B3-4DA1-90B6-DB37EBA346C2}">
      <dgm:prSet/>
      <dgm:spPr/>
      <dgm:t>
        <a:bodyPr/>
        <a:lstStyle/>
        <a:p>
          <a:endParaRPr lang="en-US"/>
        </a:p>
      </dgm:t>
    </dgm:pt>
    <dgm:pt modelId="{DBD0EBD8-66DA-486F-AEC7-D88C17139A2F}" type="sibTrans" cxnId="{8B46C12E-18B3-4DA1-90B6-DB37EBA346C2}">
      <dgm:prSet/>
      <dgm:spPr/>
      <dgm:t>
        <a:bodyPr/>
        <a:lstStyle/>
        <a:p>
          <a:endParaRPr lang="en-US"/>
        </a:p>
      </dgm:t>
    </dgm:pt>
    <dgm:pt modelId="{72E5777D-624F-47CF-8EBF-0C2E78A58C7C}">
      <dgm:prSet phldrT="[Text]" custT="1"/>
      <dgm:spPr>
        <a:solidFill>
          <a:schemeClr val="accent4">
            <a:lumMod val="20000"/>
            <a:lumOff val="80000"/>
          </a:schemeClr>
        </a:solidFill>
        <a:ln w="28575">
          <a:solidFill>
            <a:schemeClr val="tx1"/>
          </a:solidFill>
        </a:ln>
      </dgm:spPr>
      <dgm:t>
        <a:bodyPr/>
        <a:lstStyle/>
        <a:p>
          <a:r>
            <a:rPr lang="en-GB" sz="1200" b="0">
              <a:solidFill>
                <a:schemeClr val="tx2"/>
              </a:solidFill>
            </a:rPr>
            <a:t> 3 decades expertise</a:t>
          </a:r>
          <a:endParaRPr lang="en-US" sz="1200" b="0">
            <a:solidFill>
              <a:schemeClr val="tx2"/>
            </a:solidFill>
          </a:endParaRPr>
        </a:p>
      </dgm:t>
    </dgm:pt>
    <dgm:pt modelId="{80D29E61-5754-431A-84CE-856C42E40827}" type="parTrans" cxnId="{D4AA0FCE-BEC9-4002-B088-2D4AB6576FCE}">
      <dgm:prSet/>
      <dgm:spPr>
        <a:solidFill>
          <a:schemeClr val="accent3"/>
        </a:solidFill>
        <a:ln>
          <a:noFill/>
        </a:ln>
      </dgm:spPr>
      <dgm:t>
        <a:bodyPr/>
        <a:lstStyle/>
        <a:p>
          <a:endParaRPr lang="en-US">
            <a:solidFill>
              <a:srgbClr val="27538C"/>
            </a:solidFill>
          </a:endParaRPr>
        </a:p>
      </dgm:t>
    </dgm:pt>
    <dgm:pt modelId="{5F848AAC-9E95-44CA-A397-792E9FDD27F9}" type="sibTrans" cxnId="{D4AA0FCE-BEC9-4002-B088-2D4AB6576FCE}">
      <dgm:prSet/>
      <dgm:spPr/>
      <dgm:t>
        <a:bodyPr/>
        <a:lstStyle/>
        <a:p>
          <a:endParaRPr lang="en-US"/>
        </a:p>
      </dgm:t>
    </dgm:pt>
    <dgm:pt modelId="{88A3FB36-D9A8-447A-AD10-926D170050FB}">
      <dgm:prSet phldrT="[Text]" custT="1"/>
      <dgm:spPr>
        <a:solidFill>
          <a:schemeClr val="accent4">
            <a:lumMod val="20000"/>
            <a:lumOff val="80000"/>
          </a:schemeClr>
        </a:solidFill>
        <a:ln w="28575">
          <a:solidFill>
            <a:schemeClr val="tx1"/>
          </a:solidFill>
        </a:ln>
      </dgm:spPr>
      <dgm:t>
        <a:bodyPr/>
        <a:lstStyle/>
        <a:p>
          <a:r>
            <a:rPr lang="en-GB" sz="1200" b="0">
              <a:solidFill>
                <a:schemeClr val="tx2"/>
              </a:solidFill>
            </a:rPr>
            <a:t>Problem solving</a:t>
          </a:r>
          <a:endParaRPr lang="en-US" sz="1200" b="0">
            <a:solidFill>
              <a:schemeClr val="tx2"/>
            </a:solidFill>
          </a:endParaRPr>
        </a:p>
      </dgm:t>
    </dgm:pt>
    <dgm:pt modelId="{B7570250-36C2-4033-B21E-039268511DC3}" type="parTrans" cxnId="{9100D304-E559-4012-990E-D7C897CC3D98}">
      <dgm:prSet/>
      <dgm:spPr>
        <a:solidFill>
          <a:schemeClr val="accent3"/>
        </a:solidFill>
        <a:ln>
          <a:noFill/>
        </a:ln>
      </dgm:spPr>
      <dgm:t>
        <a:bodyPr/>
        <a:lstStyle/>
        <a:p>
          <a:endParaRPr lang="en-US">
            <a:solidFill>
              <a:srgbClr val="27538C"/>
            </a:solidFill>
          </a:endParaRPr>
        </a:p>
      </dgm:t>
    </dgm:pt>
    <dgm:pt modelId="{3B350D7D-E611-40ED-B86D-C1AABE991266}" type="sibTrans" cxnId="{9100D304-E559-4012-990E-D7C897CC3D98}">
      <dgm:prSet/>
      <dgm:spPr/>
      <dgm:t>
        <a:bodyPr/>
        <a:lstStyle/>
        <a:p>
          <a:endParaRPr lang="en-US"/>
        </a:p>
      </dgm:t>
    </dgm:pt>
    <dgm:pt modelId="{61E2B680-F47E-439C-88A5-0B6842A5D50C}">
      <dgm:prSet phldrT="[Text]" custT="1"/>
      <dgm:spPr>
        <a:solidFill>
          <a:schemeClr val="accent4">
            <a:lumMod val="20000"/>
            <a:lumOff val="80000"/>
          </a:schemeClr>
        </a:solidFill>
        <a:ln w="28575">
          <a:solidFill>
            <a:schemeClr val="tx1"/>
          </a:solidFill>
        </a:ln>
      </dgm:spPr>
      <dgm:t>
        <a:bodyPr/>
        <a:lstStyle/>
        <a:p>
          <a:r>
            <a:rPr lang="en-GB" sz="1200" b="0">
              <a:solidFill>
                <a:schemeClr val="tx2"/>
              </a:solidFill>
            </a:rPr>
            <a:t>Technologies </a:t>
          </a:r>
          <a:endParaRPr lang="en-US" sz="1200" b="0">
            <a:solidFill>
              <a:schemeClr val="tx2"/>
            </a:solidFill>
          </a:endParaRPr>
        </a:p>
      </dgm:t>
    </dgm:pt>
    <dgm:pt modelId="{D596CFF3-50BE-45F6-B95C-9CE1B9CAFE2F}" type="parTrans" cxnId="{9AF6D63F-1AA6-4F9D-AA0C-C1C6C698E5F9}">
      <dgm:prSet/>
      <dgm:spPr>
        <a:solidFill>
          <a:schemeClr val="accent3"/>
        </a:solidFill>
        <a:ln>
          <a:noFill/>
        </a:ln>
      </dgm:spPr>
      <dgm:t>
        <a:bodyPr/>
        <a:lstStyle/>
        <a:p>
          <a:endParaRPr lang="en-US">
            <a:solidFill>
              <a:srgbClr val="27538C"/>
            </a:solidFill>
          </a:endParaRPr>
        </a:p>
      </dgm:t>
    </dgm:pt>
    <dgm:pt modelId="{11D05172-20F6-40A4-BC7C-A2B1CD8E946B}" type="sibTrans" cxnId="{9AF6D63F-1AA6-4F9D-AA0C-C1C6C698E5F9}">
      <dgm:prSet/>
      <dgm:spPr/>
      <dgm:t>
        <a:bodyPr/>
        <a:lstStyle/>
        <a:p>
          <a:endParaRPr lang="en-US"/>
        </a:p>
      </dgm:t>
    </dgm:pt>
    <dgm:pt modelId="{5E3EEF72-451A-4295-8814-4D2B9BF6C7B7}">
      <dgm:prSet phldrT="[Text]" custT="1"/>
      <dgm:spPr>
        <a:solidFill>
          <a:schemeClr val="accent4">
            <a:lumMod val="20000"/>
            <a:lumOff val="80000"/>
          </a:schemeClr>
        </a:solidFill>
        <a:ln w="28575">
          <a:solidFill>
            <a:schemeClr val="tx1"/>
          </a:solidFill>
        </a:ln>
      </dgm:spPr>
      <dgm:t>
        <a:bodyPr/>
        <a:lstStyle/>
        <a:p>
          <a:r>
            <a:rPr lang="en-GB" sz="1200" b="0">
              <a:solidFill>
                <a:schemeClr val="tx2"/>
              </a:solidFill>
            </a:rPr>
            <a:t>Specialised Facilities and Equipment</a:t>
          </a:r>
          <a:endParaRPr lang="en-US" sz="1200" b="0">
            <a:solidFill>
              <a:schemeClr val="tx2"/>
            </a:solidFill>
          </a:endParaRPr>
        </a:p>
      </dgm:t>
    </dgm:pt>
    <dgm:pt modelId="{F1E41E31-5AD8-445A-BD21-97A80A0019BA}" type="parTrans" cxnId="{50365FEF-8F56-4CB2-A6F6-B6AABD6574EE}">
      <dgm:prSet/>
      <dgm:spPr>
        <a:solidFill>
          <a:schemeClr val="accent3"/>
        </a:solidFill>
        <a:ln>
          <a:noFill/>
        </a:ln>
      </dgm:spPr>
      <dgm:t>
        <a:bodyPr/>
        <a:lstStyle/>
        <a:p>
          <a:endParaRPr lang="en-US">
            <a:solidFill>
              <a:srgbClr val="27538C"/>
            </a:solidFill>
          </a:endParaRPr>
        </a:p>
      </dgm:t>
    </dgm:pt>
    <dgm:pt modelId="{6CEC2F05-80FC-4ED2-9789-923E6DF4645F}" type="sibTrans" cxnId="{50365FEF-8F56-4CB2-A6F6-B6AABD6574EE}">
      <dgm:prSet/>
      <dgm:spPr/>
      <dgm:t>
        <a:bodyPr/>
        <a:lstStyle/>
        <a:p>
          <a:endParaRPr lang="en-US"/>
        </a:p>
      </dgm:t>
    </dgm:pt>
    <dgm:pt modelId="{01F7887C-A223-4046-93AD-EF951A699DF4}">
      <dgm:prSet phldrT="[Text]" custT="1"/>
      <dgm:spPr>
        <a:solidFill>
          <a:schemeClr val="accent4">
            <a:lumMod val="20000"/>
            <a:lumOff val="80000"/>
          </a:schemeClr>
        </a:solidFill>
        <a:ln w="28575">
          <a:solidFill>
            <a:schemeClr val="tx1"/>
          </a:solidFill>
        </a:ln>
      </dgm:spPr>
      <dgm:t>
        <a:bodyPr/>
        <a:lstStyle/>
        <a:p>
          <a:r>
            <a:rPr lang="en-GB" sz="1200" b="0">
              <a:solidFill>
                <a:schemeClr val="tx2"/>
              </a:solidFill>
            </a:rPr>
            <a:t>Quality: </a:t>
          </a:r>
        </a:p>
        <a:p>
          <a:r>
            <a:rPr lang="en-GB" sz="1200" b="0">
              <a:solidFill>
                <a:schemeClr val="tx2"/>
              </a:solidFill>
            </a:rPr>
            <a:t>FDA, MHRA approved</a:t>
          </a:r>
          <a:endParaRPr lang="en-US" sz="1200" b="0">
            <a:solidFill>
              <a:schemeClr val="tx2"/>
            </a:solidFill>
          </a:endParaRPr>
        </a:p>
      </dgm:t>
    </dgm:pt>
    <dgm:pt modelId="{9E840622-D5C1-430B-A245-09756DEDB85D}" type="parTrans" cxnId="{6286F69B-5B35-4F57-B381-E01F798F67B4}">
      <dgm:prSet/>
      <dgm:spPr>
        <a:solidFill>
          <a:schemeClr val="accent3"/>
        </a:solidFill>
        <a:ln>
          <a:noFill/>
        </a:ln>
      </dgm:spPr>
      <dgm:t>
        <a:bodyPr/>
        <a:lstStyle/>
        <a:p>
          <a:endParaRPr lang="en-US">
            <a:solidFill>
              <a:srgbClr val="27538C"/>
            </a:solidFill>
          </a:endParaRPr>
        </a:p>
      </dgm:t>
    </dgm:pt>
    <dgm:pt modelId="{179B080D-A972-4292-8B98-2BA43BB917E1}" type="sibTrans" cxnId="{6286F69B-5B35-4F57-B381-E01F798F67B4}">
      <dgm:prSet/>
      <dgm:spPr/>
      <dgm:t>
        <a:bodyPr/>
        <a:lstStyle/>
        <a:p>
          <a:endParaRPr lang="en-US"/>
        </a:p>
      </dgm:t>
    </dgm:pt>
    <dgm:pt modelId="{4588C20C-B87B-4490-98D2-BDAAF9FC655F}">
      <dgm:prSet phldrT="[Text]" custT="1"/>
      <dgm:spPr>
        <a:solidFill>
          <a:schemeClr val="accent4">
            <a:lumMod val="20000"/>
            <a:lumOff val="80000"/>
          </a:schemeClr>
        </a:solidFill>
        <a:ln w="28575">
          <a:solidFill>
            <a:schemeClr val="tx1"/>
          </a:solidFill>
        </a:ln>
      </dgm:spPr>
      <dgm:t>
        <a:bodyPr/>
        <a:lstStyle/>
        <a:p>
          <a:r>
            <a:rPr lang="en-GB" sz="1200" b="0">
              <a:solidFill>
                <a:schemeClr val="tx2"/>
              </a:solidFill>
            </a:rPr>
            <a:t>People</a:t>
          </a:r>
          <a:endParaRPr lang="en-US" sz="1200" b="0">
            <a:solidFill>
              <a:schemeClr val="tx2"/>
            </a:solidFill>
          </a:endParaRPr>
        </a:p>
      </dgm:t>
    </dgm:pt>
    <dgm:pt modelId="{CCB6433B-CC05-4E8C-B505-A078DE9DADB4}" type="parTrans" cxnId="{C39B4EE9-72A3-4DE3-AB1B-B0F3CB07D78E}">
      <dgm:prSet/>
      <dgm:spPr>
        <a:solidFill>
          <a:schemeClr val="accent3"/>
        </a:solidFill>
        <a:ln>
          <a:noFill/>
        </a:ln>
      </dgm:spPr>
      <dgm:t>
        <a:bodyPr/>
        <a:lstStyle/>
        <a:p>
          <a:endParaRPr lang="en-US">
            <a:solidFill>
              <a:srgbClr val="27538C"/>
            </a:solidFill>
          </a:endParaRPr>
        </a:p>
      </dgm:t>
    </dgm:pt>
    <dgm:pt modelId="{20068ED5-8284-4FA0-B541-861F7F57A4B4}" type="sibTrans" cxnId="{C39B4EE9-72A3-4DE3-AB1B-B0F3CB07D78E}">
      <dgm:prSet/>
      <dgm:spPr/>
      <dgm:t>
        <a:bodyPr/>
        <a:lstStyle/>
        <a:p>
          <a:endParaRPr lang="en-US"/>
        </a:p>
      </dgm:t>
    </dgm:pt>
    <dgm:pt modelId="{DAA2D77E-76E9-47BE-BA71-A1FC187979A1}">
      <dgm:prSet phldrT="[Text]" custT="1"/>
      <dgm:spPr>
        <a:solidFill>
          <a:schemeClr val="accent4">
            <a:lumMod val="20000"/>
            <a:lumOff val="80000"/>
          </a:schemeClr>
        </a:solidFill>
        <a:ln w="28575">
          <a:solidFill>
            <a:schemeClr val="tx1"/>
          </a:solidFill>
        </a:ln>
      </dgm:spPr>
      <dgm:t>
        <a:bodyPr/>
        <a:lstStyle/>
        <a:p>
          <a:r>
            <a:rPr lang="en-GB" sz="1200" b="0">
              <a:solidFill>
                <a:schemeClr val="tx2"/>
              </a:solidFill>
            </a:rPr>
            <a:t>Integrated capabilities</a:t>
          </a:r>
          <a:endParaRPr lang="en-US" sz="1200" b="0">
            <a:solidFill>
              <a:schemeClr val="tx2"/>
            </a:solidFill>
          </a:endParaRPr>
        </a:p>
      </dgm:t>
    </dgm:pt>
    <dgm:pt modelId="{45D40D18-A2A3-4C27-86E2-7599903DE33C}" type="parTrans" cxnId="{61591410-08CF-44AD-B03F-795CB2ADACA9}">
      <dgm:prSet/>
      <dgm:spPr>
        <a:solidFill>
          <a:schemeClr val="accent3"/>
        </a:solidFill>
        <a:ln>
          <a:noFill/>
        </a:ln>
      </dgm:spPr>
      <dgm:t>
        <a:bodyPr/>
        <a:lstStyle/>
        <a:p>
          <a:endParaRPr lang="en-US">
            <a:solidFill>
              <a:srgbClr val="27538C"/>
            </a:solidFill>
          </a:endParaRPr>
        </a:p>
      </dgm:t>
    </dgm:pt>
    <dgm:pt modelId="{F82359CF-EBFE-4358-81A9-F20673B0E41C}" type="sibTrans" cxnId="{61591410-08CF-44AD-B03F-795CB2ADACA9}">
      <dgm:prSet/>
      <dgm:spPr/>
      <dgm:t>
        <a:bodyPr/>
        <a:lstStyle/>
        <a:p>
          <a:endParaRPr lang="en-US"/>
        </a:p>
      </dgm:t>
    </dgm:pt>
    <dgm:pt modelId="{F07EA136-FFE5-434C-AD03-EC8EF1EAAE00}" type="pres">
      <dgm:prSet presAssocID="{36997806-61D9-45C6-8AA5-8A9A8A75EA92}" presName="Name0" presStyleCnt="0">
        <dgm:presLayoutVars>
          <dgm:chMax val="1"/>
          <dgm:dir/>
          <dgm:animLvl val="ctr"/>
          <dgm:resizeHandles val="exact"/>
        </dgm:presLayoutVars>
      </dgm:prSet>
      <dgm:spPr/>
    </dgm:pt>
    <dgm:pt modelId="{7D2D37F2-18C3-409E-812E-D0E69446489A}" type="pres">
      <dgm:prSet presAssocID="{31B83053-3110-4E96-B951-6F4191A6AD4B}" presName="centerShape" presStyleLbl="node0" presStyleIdx="0" presStyleCnt="1"/>
      <dgm:spPr/>
    </dgm:pt>
    <dgm:pt modelId="{359B379B-FAA7-48C5-B7EF-281D5EDC0CEA}" type="pres">
      <dgm:prSet presAssocID="{80D29E61-5754-431A-84CE-856C42E40827}" presName="parTrans" presStyleLbl="sibTrans2D1" presStyleIdx="0" presStyleCnt="7"/>
      <dgm:spPr/>
    </dgm:pt>
    <dgm:pt modelId="{5A808467-E6CF-48AA-B386-10E8FF4EC003}" type="pres">
      <dgm:prSet presAssocID="{80D29E61-5754-431A-84CE-856C42E40827}" presName="connectorText" presStyleLbl="sibTrans2D1" presStyleIdx="0" presStyleCnt="7"/>
      <dgm:spPr/>
    </dgm:pt>
    <dgm:pt modelId="{19B0850C-A98D-4D02-95E4-6AFCECA3E91D}" type="pres">
      <dgm:prSet presAssocID="{72E5777D-624F-47CF-8EBF-0C2E78A58C7C}" presName="node" presStyleLbl="node1" presStyleIdx="0" presStyleCnt="7" custScaleX="116016" custScaleY="111017">
        <dgm:presLayoutVars>
          <dgm:bulletEnabled val="1"/>
        </dgm:presLayoutVars>
      </dgm:prSet>
      <dgm:spPr/>
    </dgm:pt>
    <dgm:pt modelId="{2CD6D02B-14C4-44A5-AF84-53BA84918043}" type="pres">
      <dgm:prSet presAssocID="{B7570250-36C2-4033-B21E-039268511DC3}" presName="parTrans" presStyleLbl="sibTrans2D1" presStyleIdx="1" presStyleCnt="7"/>
      <dgm:spPr/>
    </dgm:pt>
    <dgm:pt modelId="{3AF112FD-1B5F-4260-92AF-BC144642255E}" type="pres">
      <dgm:prSet presAssocID="{B7570250-36C2-4033-B21E-039268511DC3}" presName="connectorText" presStyleLbl="sibTrans2D1" presStyleIdx="1" presStyleCnt="7"/>
      <dgm:spPr/>
    </dgm:pt>
    <dgm:pt modelId="{7C49451A-B4DC-47A7-9E1E-2E21D0139EC3}" type="pres">
      <dgm:prSet presAssocID="{88A3FB36-D9A8-447A-AD10-926D170050FB}" presName="node" presStyleLbl="node1" presStyleIdx="1" presStyleCnt="7" custScaleX="110251" custScaleY="112167">
        <dgm:presLayoutVars>
          <dgm:bulletEnabled val="1"/>
        </dgm:presLayoutVars>
      </dgm:prSet>
      <dgm:spPr/>
    </dgm:pt>
    <dgm:pt modelId="{64F5E651-25BA-490D-BEEE-6A34C7AE24A0}" type="pres">
      <dgm:prSet presAssocID="{D596CFF3-50BE-45F6-B95C-9CE1B9CAFE2F}" presName="parTrans" presStyleLbl="sibTrans2D1" presStyleIdx="2" presStyleCnt="7"/>
      <dgm:spPr/>
    </dgm:pt>
    <dgm:pt modelId="{9971BF50-A8A2-44FE-A81C-7DC365CCC675}" type="pres">
      <dgm:prSet presAssocID="{D596CFF3-50BE-45F6-B95C-9CE1B9CAFE2F}" presName="connectorText" presStyleLbl="sibTrans2D1" presStyleIdx="2" presStyleCnt="7"/>
      <dgm:spPr/>
    </dgm:pt>
    <dgm:pt modelId="{C41AD7B9-D30C-4E01-9583-344D222809C2}" type="pres">
      <dgm:prSet presAssocID="{61E2B680-F47E-439C-88A5-0B6842A5D50C}" presName="node" presStyleLbl="node1" presStyleIdx="2" presStyleCnt="7" custScaleX="115376" custScaleY="111386">
        <dgm:presLayoutVars>
          <dgm:bulletEnabled val="1"/>
        </dgm:presLayoutVars>
      </dgm:prSet>
      <dgm:spPr/>
    </dgm:pt>
    <dgm:pt modelId="{C6F7EE5E-705E-441F-9BE6-2305872660E6}" type="pres">
      <dgm:prSet presAssocID="{45D40D18-A2A3-4C27-86E2-7599903DE33C}" presName="parTrans" presStyleLbl="sibTrans2D1" presStyleIdx="3" presStyleCnt="7"/>
      <dgm:spPr/>
    </dgm:pt>
    <dgm:pt modelId="{4FFE9782-FE55-423A-944C-E12409C60343}" type="pres">
      <dgm:prSet presAssocID="{45D40D18-A2A3-4C27-86E2-7599903DE33C}" presName="connectorText" presStyleLbl="sibTrans2D1" presStyleIdx="3" presStyleCnt="7"/>
      <dgm:spPr/>
    </dgm:pt>
    <dgm:pt modelId="{1C47B825-162F-49E1-BCE3-B0DF9522F98E}" type="pres">
      <dgm:prSet presAssocID="{DAA2D77E-76E9-47BE-BA71-A1FC187979A1}" presName="node" presStyleLbl="node1" presStyleIdx="3" presStyleCnt="7" custScaleX="121920" custScaleY="111386">
        <dgm:presLayoutVars>
          <dgm:bulletEnabled val="1"/>
        </dgm:presLayoutVars>
      </dgm:prSet>
      <dgm:spPr/>
    </dgm:pt>
    <dgm:pt modelId="{D873AE36-3288-4C50-9F53-F07AAF9979AA}" type="pres">
      <dgm:prSet presAssocID="{F1E41E31-5AD8-445A-BD21-97A80A0019BA}" presName="parTrans" presStyleLbl="sibTrans2D1" presStyleIdx="4" presStyleCnt="7"/>
      <dgm:spPr/>
    </dgm:pt>
    <dgm:pt modelId="{50982BBD-07AC-41A2-9D98-CA3574F1C7AB}" type="pres">
      <dgm:prSet presAssocID="{F1E41E31-5AD8-445A-BD21-97A80A0019BA}" presName="connectorText" presStyleLbl="sibTrans2D1" presStyleIdx="4" presStyleCnt="7"/>
      <dgm:spPr/>
    </dgm:pt>
    <dgm:pt modelId="{C69E7EED-F213-4CC8-BADD-AD46A266D79A}" type="pres">
      <dgm:prSet presAssocID="{5E3EEF72-451A-4295-8814-4D2B9BF6C7B7}" presName="node" presStyleLbl="node1" presStyleIdx="4" presStyleCnt="7" custScaleX="110824" custScaleY="110236">
        <dgm:presLayoutVars>
          <dgm:bulletEnabled val="1"/>
        </dgm:presLayoutVars>
      </dgm:prSet>
      <dgm:spPr/>
    </dgm:pt>
    <dgm:pt modelId="{D3871C5C-11FA-42EE-8030-31638F15CA77}" type="pres">
      <dgm:prSet presAssocID="{9E840622-D5C1-430B-A245-09756DEDB85D}" presName="parTrans" presStyleLbl="sibTrans2D1" presStyleIdx="5" presStyleCnt="7"/>
      <dgm:spPr/>
    </dgm:pt>
    <dgm:pt modelId="{1E0645E3-B836-40A7-80D3-432EA95A50F7}" type="pres">
      <dgm:prSet presAssocID="{9E840622-D5C1-430B-A245-09756DEDB85D}" presName="connectorText" presStyleLbl="sibTrans2D1" presStyleIdx="5" presStyleCnt="7"/>
      <dgm:spPr/>
    </dgm:pt>
    <dgm:pt modelId="{F4DAC17D-B32E-43F3-98A3-D0BBF8AB2BD7}" type="pres">
      <dgm:prSet presAssocID="{01F7887C-A223-4046-93AD-EF951A699DF4}" presName="node" presStyleLbl="node1" presStyleIdx="5" presStyleCnt="7" custScaleX="110848" custScaleY="111386">
        <dgm:presLayoutVars>
          <dgm:bulletEnabled val="1"/>
        </dgm:presLayoutVars>
      </dgm:prSet>
      <dgm:spPr/>
    </dgm:pt>
    <dgm:pt modelId="{3E0E7BF2-A386-460B-BE1B-EE3DF57B2AE0}" type="pres">
      <dgm:prSet presAssocID="{CCB6433B-CC05-4E8C-B505-A078DE9DADB4}" presName="parTrans" presStyleLbl="sibTrans2D1" presStyleIdx="6" presStyleCnt="7"/>
      <dgm:spPr/>
    </dgm:pt>
    <dgm:pt modelId="{888AD8BB-D46D-4AC2-902B-5D147AC30A39}" type="pres">
      <dgm:prSet presAssocID="{CCB6433B-CC05-4E8C-B505-A078DE9DADB4}" presName="connectorText" presStyleLbl="sibTrans2D1" presStyleIdx="6" presStyleCnt="7"/>
      <dgm:spPr/>
    </dgm:pt>
    <dgm:pt modelId="{1A33E622-5C2F-44A8-9F81-94D6AA4B4AD7}" type="pres">
      <dgm:prSet presAssocID="{4588C20C-B87B-4490-98D2-BDAAF9FC655F}" presName="node" presStyleLbl="node1" presStyleIdx="6" presStyleCnt="7" custScaleX="114924" custScaleY="112167">
        <dgm:presLayoutVars>
          <dgm:bulletEnabled val="1"/>
        </dgm:presLayoutVars>
      </dgm:prSet>
      <dgm:spPr/>
    </dgm:pt>
  </dgm:ptLst>
  <dgm:cxnLst>
    <dgm:cxn modelId="{9100D304-E559-4012-990E-D7C897CC3D98}" srcId="{31B83053-3110-4E96-B951-6F4191A6AD4B}" destId="{88A3FB36-D9A8-447A-AD10-926D170050FB}" srcOrd="1" destOrd="0" parTransId="{B7570250-36C2-4033-B21E-039268511DC3}" sibTransId="{3B350D7D-E611-40ED-B86D-C1AABE991266}"/>
    <dgm:cxn modelId="{61591410-08CF-44AD-B03F-795CB2ADACA9}" srcId="{31B83053-3110-4E96-B951-6F4191A6AD4B}" destId="{DAA2D77E-76E9-47BE-BA71-A1FC187979A1}" srcOrd="3" destOrd="0" parTransId="{45D40D18-A2A3-4C27-86E2-7599903DE33C}" sibTransId="{F82359CF-EBFE-4358-81A9-F20673B0E41C}"/>
    <dgm:cxn modelId="{5C2BAC11-62F9-4497-97B2-E38C74B1F2F6}" type="presOf" srcId="{CCB6433B-CC05-4E8C-B505-A078DE9DADB4}" destId="{3E0E7BF2-A386-460B-BE1B-EE3DF57B2AE0}" srcOrd="0" destOrd="0" presId="urn:microsoft.com/office/officeart/2005/8/layout/radial5"/>
    <dgm:cxn modelId="{C41BD71C-7882-495D-B96A-CAA670FBA5CE}" type="presOf" srcId="{DAA2D77E-76E9-47BE-BA71-A1FC187979A1}" destId="{1C47B825-162F-49E1-BCE3-B0DF9522F98E}" srcOrd="0" destOrd="0" presId="urn:microsoft.com/office/officeart/2005/8/layout/radial5"/>
    <dgm:cxn modelId="{BEB27B1F-454E-4156-9779-C358386285D6}" type="presOf" srcId="{80D29E61-5754-431A-84CE-856C42E40827}" destId="{5A808467-E6CF-48AA-B386-10E8FF4EC003}" srcOrd="1" destOrd="0" presId="urn:microsoft.com/office/officeart/2005/8/layout/radial5"/>
    <dgm:cxn modelId="{8B46C12E-18B3-4DA1-90B6-DB37EBA346C2}" srcId="{36997806-61D9-45C6-8AA5-8A9A8A75EA92}" destId="{31B83053-3110-4E96-B951-6F4191A6AD4B}" srcOrd="0" destOrd="0" parTransId="{27FF850B-572A-4F35-BD30-64B2749B9E9E}" sibTransId="{DBD0EBD8-66DA-486F-AEC7-D88C17139A2F}"/>
    <dgm:cxn modelId="{23F0D138-882D-46AD-B9F3-5D59087356BF}" type="presOf" srcId="{CCB6433B-CC05-4E8C-B505-A078DE9DADB4}" destId="{888AD8BB-D46D-4AC2-902B-5D147AC30A39}" srcOrd="1" destOrd="0" presId="urn:microsoft.com/office/officeart/2005/8/layout/radial5"/>
    <dgm:cxn modelId="{9AF6D63F-1AA6-4F9D-AA0C-C1C6C698E5F9}" srcId="{31B83053-3110-4E96-B951-6F4191A6AD4B}" destId="{61E2B680-F47E-439C-88A5-0B6842A5D50C}" srcOrd="2" destOrd="0" parTransId="{D596CFF3-50BE-45F6-B95C-9CE1B9CAFE2F}" sibTransId="{11D05172-20F6-40A4-BC7C-A2B1CD8E946B}"/>
    <dgm:cxn modelId="{2489D65C-B327-4AD9-9E37-43F545CB4D9B}" type="presOf" srcId="{31B83053-3110-4E96-B951-6F4191A6AD4B}" destId="{7D2D37F2-18C3-409E-812E-D0E69446489A}" srcOrd="0" destOrd="0" presId="urn:microsoft.com/office/officeart/2005/8/layout/radial5"/>
    <dgm:cxn modelId="{D66ECB41-6136-4F58-A658-0D2B663F54EB}" type="presOf" srcId="{4588C20C-B87B-4490-98D2-BDAAF9FC655F}" destId="{1A33E622-5C2F-44A8-9F81-94D6AA4B4AD7}" srcOrd="0" destOrd="0" presId="urn:microsoft.com/office/officeart/2005/8/layout/radial5"/>
    <dgm:cxn modelId="{B79D4F63-5C1A-43AE-AC8F-1CFF68A01AD8}" type="presOf" srcId="{5E3EEF72-451A-4295-8814-4D2B9BF6C7B7}" destId="{C69E7EED-F213-4CC8-BADD-AD46A266D79A}" srcOrd="0" destOrd="0" presId="urn:microsoft.com/office/officeart/2005/8/layout/radial5"/>
    <dgm:cxn modelId="{C7AFFC68-2122-4D64-8266-C2F68C5EAF3E}" type="presOf" srcId="{9E840622-D5C1-430B-A245-09756DEDB85D}" destId="{D3871C5C-11FA-42EE-8030-31638F15CA77}" srcOrd="0" destOrd="0" presId="urn:microsoft.com/office/officeart/2005/8/layout/radial5"/>
    <dgm:cxn modelId="{0FAC6853-63A4-49E8-B6D1-3C5DF090832C}" type="presOf" srcId="{9E840622-D5C1-430B-A245-09756DEDB85D}" destId="{1E0645E3-B836-40A7-80D3-432EA95A50F7}" srcOrd="1" destOrd="0" presId="urn:microsoft.com/office/officeart/2005/8/layout/radial5"/>
    <dgm:cxn modelId="{CE4D8753-FC22-45F5-BDEE-9C52B47FC70B}" type="presOf" srcId="{61E2B680-F47E-439C-88A5-0B6842A5D50C}" destId="{C41AD7B9-D30C-4E01-9583-344D222809C2}" srcOrd="0" destOrd="0" presId="urn:microsoft.com/office/officeart/2005/8/layout/radial5"/>
    <dgm:cxn modelId="{D1056F8A-C1CB-4FA2-9580-0E0823A95606}" type="presOf" srcId="{36997806-61D9-45C6-8AA5-8A9A8A75EA92}" destId="{F07EA136-FFE5-434C-AD03-EC8EF1EAAE00}" srcOrd="0" destOrd="0" presId="urn:microsoft.com/office/officeart/2005/8/layout/radial5"/>
    <dgm:cxn modelId="{62771291-BD5D-4142-B556-D8C04F045BAA}" type="presOf" srcId="{72E5777D-624F-47CF-8EBF-0C2E78A58C7C}" destId="{19B0850C-A98D-4D02-95E4-6AFCECA3E91D}" srcOrd="0" destOrd="0" presId="urn:microsoft.com/office/officeart/2005/8/layout/radial5"/>
    <dgm:cxn modelId="{6286F69B-5B35-4F57-B381-E01F798F67B4}" srcId="{31B83053-3110-4E96-B951-6F4191A6AD4B}" destId="{01F7887C-A223-4046-93AD-EF951A699DF4}" srcOrd="5" destOrd="0" parTransId="{9E840622-D5C1-430B-A245-09756DEDB85D}" sibTransId="{179B080D-A972-4292-8B98-2BA43BB917E1}"/>
    <dgm:cxn modelId="{CD048FA9-955E-4588-A587-4AFAF263863F}" type="presOf" srcId="{45D40D18-A2A3-4C27-86E2-7599903DE33C}" destId="{C6F7EE5E-705E-441F-9BE6-2305872660E6}" srcOrd="0" destOrd="0" presId="urn:microsoft.com/office/officeart/2005/8/layout/radial5"/>
    <dgm:cxn modelId="{D811FAAE-81D3-4F6C-B0E8-84A7C0BC2D0D}" type="presOf" srcId="{D596CFF3-50BE-45F6-B95C-9CE1B9CAFE2F}" destId="{64F5E651-25BA-490D-BEEE-6A34C7AE24A0}" srcOrd="0" destOrd="0" presId="urn:microsoft.com/office/officeart/2005/8/layout/radial5"/>
    <dgm:cxn modelId="{18D6BEB3-B418-4330-B6E2-2BDBB8481121}" type="presOf" srcId="{01F7887C-A223-4046-93AD-EF951A699DF4}" destId="{F4DAC17D-B32E-43F3-98A3-D0BBF8AB2BD7}" srcOrd="0" destOrd="0" presId="urn:microsoft.com/office/officeart/2005/8/layout/radial5"/>
    <dgm:cxn modelId="{E91D3FB4-389E-421D-8D21-2CA4E6DAF15F}" type="presOf" srcId="{B7570250-36C2-4033-B21E-039268511DC3}" destId="{2CD6D02B-14C4-44A5-AF84-53BA84918043}" srcOrd="0" destOrd="0" presId="urn:microsoft.com/office/officeart/2005/8/layout/radial5"/>
    <dgm:cxn modelId="{C11E57BE-E869-4F21-AF6E-D2D7DED667E4}" type="presOf" srcId="{F1E41E31-5AD8-445A-BD21-97A80A0019BA}" destId="{D873AE36-3288-4C50-9F53-F07AAF9979AA}" srcOrd="0" destOrd="0" presId="urn:microsoft.com/office/officeart/2005/8/layout/radial5"/>
    <dgm:cxn modelId="{7AEA9CC5-4553-4772-A85B-FAFF97636F91}" type="presOf" srcId="{45D40D18-A2A3-4C27-86E2-7599903DE33C}" destId="{4FFE9782-FE55-423A-944C-E12409C60343}" srcOrd="1" destOrd="0" presId="urn:microsoft.com/office/officeart/2005/8/layout/radial5"/>
    <dgm:cxn modelId="{0FB85DCB-9111-4B2B-90DA-06B8C248277D}" type="presOf" srcId="{F1E41E31-5AD8-445A-BD21-97A80A0019BA}" destId="{50982BBD-07AC-41A2-9D98-CA3574F1C7AB}" srcOrd="1" destOrd="0" presId="urn:microsoft.com/office/officeart/2005/8/layout/radial5"/>
    <dgm:cxn modelId="{D4AA0FCE-BEC9-4002-B088-2D4AB6576FCE}" srcId="{31B83053-3110-4E96-B951-6F4191A6AD4B}" destId="{72E5777D-624F-47CF-8EBF-0C2E78A58C7C}" srcOrd="0" destOrd="0" parTransId="{80D29E61-5754-431A-84CE-856C42E40827}" sibTransId="{5F848AAC-9E95-44CA-A397-792E9FDD27F9}"/>
    <dgm:cxn modelId="{D9EF27D8-BA44-406B-8E9F-0FF46777AE3F}" type="presOf" srcId="{80D29E61-5754-431A-84CE-856C42E40827}" destId="{359B379B-FAA7-48C5-B7EF-281D5EDC0CEA}" srcOrd="0" destOrd="0" presId="urn:microsoft.com/office/officeart/2005/8/layout/radial5"/>
    <dgm:cxn modelId="{C39B4EE9-72A3-4DE3-AB1B-B0F3CB07D78E}" srcId="{31B83053-3110-4E96-B951-6F4191A6AD4B}" destId="{4588C20C-B87B-4490-98D2-BDAAF9FC655F}" srcOrd="6" destOrd="0" parTransId="{CCB6433B-CC05-4E8C-B505-A078DE9DADB4}" sibTransId="{20068ED5-8284-4FA0-B541-861F7F57A4B4}"/>
    <dgm:cxn modelId="{603AB6ED-8BB8-425A-AE64-F9F87F4E196E}" type="presOf" srcId="{B7570250-36C2-4033-B21E-039268511DC3}" destId="{3AF112FD-1B5F-4260-92AF-BC144642255E}" srcOrd="1" destOrd="0" presId="urn:microsoft.com/office/officeart/2005/8/layout/radial5"/>
    <dgm:cxn modelId="{50365FEF-8F56-4CB2-A6F6-B6AABD6574EE}" srcId="{31B83053-3110-4E96-B951-6F4191A6AD4B}" destId="{5E3EEF72-451A-4295-8814-4D2B9BF6C7B7}" srcOrd="4" destOrd="0" parTransId="{F1E41E31-5AD8-445A-BD21-97A80A0019BA}" sibTransId="{6CEC2F05-80FC-4ED2-9789-923E6DF4645F}"/>
    <dgm:cxn modelId="{FE8677F1-4AC8-4179-AE68-5BEEA545E047}" type="presOf" srcId="{D596CFF3-50BE-45F6-B95C-9CE1B9CAFE2F}" destId="{9971BF50-A8A2-44FE-A81C-7DC365CCC675}" srcOrd="1" destOrd="0" presId="urn:microsoft.com/office/officeart/2005/8/layout/radial5"/>
    <dgm:cxn modelId="{799B7AFE-CB49-437D-8165-A50637B7569A}" type="presOf" srcId="{88A3FB36-D9A8-447A-AD10-926D170050FB}" destId="{7C49451A-B4DC-47A7-9E1E-2E21D0139EC3}" srcOrd="0" destOrd="0" presId="urn:microsoft.com/office/officeart/2005/8/layout/radial5"/>
    <dgm:cxn modelId="{D76E1DC4-B93D-4E00-A02A-731A6C89B0A1}" type="presParOf" srcId="{F07EA136-FFE5-434C-AD03-EC8EF1EAAE00}" destId="{7D2D37F2-18C3-409E-812E-D0E69446489A}" srcOrd="0" destOrd="0" presId="urn:microsoft.com/office/officeart/2005/8/layout/radial5"/>
    <dgm:cxn modelId="{F44C3B89-A919-4942-BBF2-1501467367A8}" type="presParOf" srcId="{F07EA136-FFE5-434C-AD03-EC8EF1EAAE00}" destId="{359B379B-FAA7-48C5-B7EF-281D5EDC0CEA}" srcOrd="1" destOrd="0" presId="urn:microsoft.com/office/officeart/2005/8/layout/radial5"/>
    <dgm:cxn modelId="{F400889F-225D-4472-A2F2-BC4E9F0AFE70}" type="presParOf" srcId="{359B379B-FAA7-48C5-B7EF-281D5EDC0CEA}" destId="{5A808467-E6CF-48AA-B386-10E8FF4EC003}" srcOrd="0" destOrd="0" presId="urn:microsoft.com/office/officeart/2005/8/layout/radial5"/>
    <dgm:cxn modelId="{88A09886-7F18-4C58-8993-F8C16CEA4517}" type="presParOf" srcId="{F07EA136-FFE5-434C-AD03-EC8EF1EAAE00}" destId="{19B0850C-A98D-4D02-95E4-6AFCECA3E91D}" srcOrd="2" destOrd="0" presId="urn:microsoft.com/office/officeart/2005/8/layout/radial5"/>
    <dgm:cxn modelId="{06AAD3EE-5D16-4DED-9C97-8A1073235724}" type="presParOf" srcId="{F07EA136-FFE5-434C-AD03-EC8EF1EAAE00}" destId="{2CD6D02B-14C4-44A5-AF84-53BA84918043}" srcOrd="3" destOrd="0" presId="urn:microsoft.com/office/officeart/2005/8/layout/radial5"/>
    <dgm:cxn modelId="{35AF690A-B7F6-46A2-88D6-197FFD41BE41}" type="presParOf" srcId="{2CD6D02B-14C4-44A5-AF84-53BA84918043}" destId="{3AF112FD-1B5F-4260-92AF-BC144642255E}" srcOrd="0" destOrd="0" presId="urn:microsoft.com/office/officeart/2005/8/layout/radial5"/>
    <dgm:cxn modelId="{A09A944B-E900-4F54-A6E4-DDD594302F32}" type="presParOf" srcId="{F07EA136-FFE5-434C-AD03-EC8EF1EAAE00}" destId="{7C49451A-B4DC-47A7-9E1E-2E21D0139EC3}" srcOrd="4" destOrd="0" presId="urn:microsoft.com/office/officeart/2005/8/layout/radial5"/>
    <dgm:cxn modelId="{5845020B-AFBC-44CC-91EC-36F6DFCCBD6F}" type="presParOf" srcId="{F07EA136-FFE5-434C-AD03-EC8EF1EAAE00}" destId="{64F5E651-25BA-490D-BEEE-6A34C7AE24A0}" srcOrd="5" destOrd="0" presId="urn:microsoft.com/office/officeart/2005/8/layout/radial5"/>
    <dgm:cxn modelId="{A710A50C-0C36-4C26-A550-E8D11395B165}" type="presParOf" srcId="{64F5E651-25BA-490D-BEEE-6A34C7AE24A0}" destId="{9971BF50-A8A2-44FE-A81C-7DC365CCC675}" srcOrd="0" destOrd="0" presId="urn:microsoft.com/office/officeart/2005/8/layout/radial5"/>
    <dgm:cxn modelId="{D65BAB88-1C7A-4363-B08C-C9F6DEF89B1A}" type="presParOf" srcId="{F07EA136-FFE5-434C-AD03-EC8EF1EAAE00}" destId="{C41AD7B9-D30C-4E01-9583-344D222809C2}" srcOrd="6" destOrd="0" presId="urn:microsoft.com/office/officeart/2005/8/layout/radial5"/>
    <dgm:cxn modelId="{082A0B3E-9815-4070-BD81-3419B3DC6D72}" type="presParOf" srcId="{F07EA136-FFE5-434C-AD03-EC8EF1EAAE00}" destId="{C6F7EE5E-705E-441F-9BE6-2305872660E6}" srcOrd="7" destOrd="0" presId="urn:microsoft.com/office/officeart/2005/8/layout/radial5"/>
    <dgm:cxn modelId="{969F64AA-06A0-403E-8980-B98C8C0DC694}" type="presParOf" srcId="{C6F7EE5E-705E-441F-9BE6-2305872660E6}" destId="{4FFE9782-FE55-423A-944C-E12409C60343}" srcOrd="0" destOrd="0" presId="urn:microsoft.com/office/officeart/2005/8/layout/radial5"/>
    <dgm:cxn modelId="{A77C6F1B-CDF4-4718-A42C-7DA8048D0E57}" type="presParOf" srcId="{F07EA136-FFE5-434C-AD03-EC8EF1EAAE00}" destId="{1C47B825-162F-49E1-BCE3-B0DF9522F98E}" srcOrd="8" destOrd="0" presId="urn:microsoft.com/office/officeart/2005/8/layout/radial5"/>
    <dgm:cxn modelId="{08AFDB0F-DC8E-463B-AC5E-604D2D6C5C37}" type="presParOf" srcId="{F07EA136-FFE5-434C-AD03-EC8EF1EAAE00}" destId="{D873AE36-3288-4C50-9F53-F07AAF9979AA}" srcOrd="9" destOrd="0" presId="urn:microsoft.com/office/officeart/2005/8/layout/radial5"/>
    <dgm:cxn modelId="{0B29BDDB-20B7-4537-A356-6130CD7138C0}" type="presParOf" srcId="{D873AE36-3288-4C50-9F53-F07AAF9979AA}" destId="{50982BBD-07AC-41A2-9D98-CA3574F1C7AB}" srcOrd="0" destOrd="0" presId="urn:microsoft.com/office/officeart/2005/8/layout/radial5"/>
    <dgm:cxn modelId="{9CAE10EA-FBB8-4606-B6AA-F6763B4420CD}" type="presParOf" srcId="{F07EA136-FFE5-434C-AD03-EC8EF1EAAE00}" destId="{C69E7EED-F213-4CC8-BADD-AD46A266D79A}" srcOrd="10" destOrd="0" presId="urn:microsoft.com/office/officeart/2005/8/layout/radial5"/>
    <dgm:cxn modelId="{3CD2008A-7FEF-4D9B-85E8-6967B2A09D74}" type="presParOf" srcId="{F07EA136-FFE5-434C-AD03-EC8EF1EAAE00}" destId="{D3871C5C-11FA-42EE-8030-31638F15CA77}" srcOrd="11" destOrd="0" presId="urn:microsoft.com/office/officeart/2005/8/layout/radial5"/>
    <dgm:cxn modelId="{25D3CA8C-946D-4C9C-B164-F9C925BCFF16}" type="presParOf" srcId="{D3871C5C-11FA-42EE-8030-31638F15CA77}" destId="{1E0645E3-B836-40A7-80D3-432EA95A50F7}" srcOrd="0" destOrd="0" presId="urn:microsoft.com/office/officeart/2005/8/layout/radial5"/>
    <dgm:cxn modelId="{CE441F69-B113-4E25-99E2-CF0C86B392FE}" type="presParOf" srcId="{F07EA136-FFE5-434C-AD03-EC8EF1EAAE00}" destId="{F4DAC17D-B32E-43F3-98A3-D0BBF8AB2BD7}" srcOrd="12" destOrd="0" presId="urn:microsoft.com/office/officeart/2005/8/layout/radial5"/>
    <dgm:cxn modelId="{AA827CA7-49DD-449A-A807-08CF721574CC}" type="presParOf" srcId="{F07EA136-FFE5-434C-AD03-EC8EF1EAAE00}" destId="{3E0E7BF2-A386-460B-BE1B-EE3DF57B2AE0}" srcOrd="13" destOrd="0" presId="urn:microsoft.com/office/officeart/2005/8/layout/radial5"/>
    <dgm:cxn modelId="{ACA220D8-03BB-467F-9F47-9A00EEDB3F35}" type="presParOf" srcId="{3E0E7BF2-A386-460B-BE1B-EE3DF57B2AE0}" destId="{888AD8BB-D46D-4AC2-902B-5D147AC30A39}" srcOrd="0" destOrd="0" presId="urn:microsoft.com/office/officeart/2005/8/layout/radial5"/>
    <dgm:cxn modelId="{C043347E-1117-45B6-92D9-674F1F03AA93}" type="presParOf" srcId="{F07EA136-FFE5-434C-AD03-EC8EF1EAAE00}" destId="{1A33E622-5C2F-44A8-9F81-94D6AA4B4AD7}" srcOrd="14"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D37F2-18C3-409E-812E-D0E69446489A}">
      <dsp:nvSpPr>
        <dsp:cNvPr id="0" name=""/>
        <dsp:cNvSpPr/>
      </dsp:nvSpPr>
      <dsp:spPr>
        <a:xfrm>
          <a:off x="3538942" y="2146061"/>
          <a:ext cx="1080781" cy="1080781"/>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t>Liquid Filled Capsules</a:t>
          </a:r>
          <a:endParaRPr lang="en-US" sz="1600" b="1" kern="1200"/>
        </a:p>
      </dsp:txBody>
      <dsp:txXfrm>
        <a:off x="3697219" y="2304338"/>
        <a:ext cx="764227" cy="764227"/>
      </dsp:txXfrm>
    </dsp:sp>
    <dsp:sp modelId="{64F5E651-25BA-490D-BEEE-6A34C7AE24A0}">
      <dsp:nvSpPr>
        <dsp:cNvPr id="0" name=""/>
        <dsp:cNvSpPr/>
      </dsp:nvSpPr>
      <dsp:spPr>
        <a:xfrm rot="13582809">
          <a:off x="3222360" y="1781463"/>
          <a:ext cx="427980" cy="460518"/>
        </a:xfrm>
        <a:prstGeom prst="rightArrow">
          <a:avLst>
            <a:gd name="adj1" fmla="val 60000"/>
            <a:gd name="adj2" fmla="val 50000"/>
          </a:avLst>
        </a:prstGeom>
        <a:solidFill>
          <a:srgbClr val="27538C"/>
        </a:solidFill>
        <a:ln>
          <a:solidFill>
            <a:srgbClr val="2E5D9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3330845" y="1920041"/>
        <a:ext cx="299586" cy="276310"/>
      </dsp:txXfrm>
    </dsp:sp>
    <dsp:sp modelId="{C41AD7B9-D30C-4E01-9583-344D222809C2}">
      <dsp:nvSpPr>
        <dsp:cNvPr id="0" name=""/>
        <dsp:cNvSpPr/>
      </dsp:nvSpPr>
      <dsp:spPr>
        <a:xfrm>
          <a:off x="1949566" y="486587"/>
          <a:ext cx="1420096" cy="1420096"/>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kern="1200">
              <a:solidFill>
                <a:schemeClr val="tx2"/>
              </a:solidFill>
            </a:rPr>
            <a:t>Highly Potent drug product manufacture</a:t>
          </a:r>
        </a:p>
      </dsp:txBody>
      <dsp:txXfrm>
        <a:off x="2157534" y="694555"/>
        <a:ext cx="1004160" cy="1004160"/>
      </dsp:txXfrm>
    </dsp:sp>
    <dsp:sp modelId="{607B8394-0853-4A1C-87C4-89DE9BAA4932}">
      <dsp:nvSpPr>
        <dsp:cNvPr id="0" name=""/>
        <dsp:cNvSpPr/>
      </dsp:nvSpPr>
      <dsp:spPr>
        <a:xfrm rot="18929133">
          <a:off x="4532607" y="1791582"/>
          <a:ext cx="445394" cy="460518"/>
        </a:xfrm>
        <a:prstGeom prst="rightArrow">
          <a:avLst>
            <a:gd name="adj1" fmla="val 60000"/>
            <a:gd name="adj2" fmla="val 50000"/>
          </a:avLst>
        </a:prstGeom>
        <a:solidFill>
          <a:srgbClr val="27538C"/>
        </a:solidFill>
        <a:ln>
          <a:solidFill>
            <a:srgbClr val="2E5D9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b="1" kern="1200"/>
        </a:p>
      </dsp:txBody>
      <dsp:txXfrm>
        <a:off x="4551776" y="1930525"/>
        <a:ext cx="311776" cy="276310"/>
      </dsp:txXfrm>
    </dsp:sp>
    <dsp:sp modelId="{B7F28475-0468-4202-8B8F-4C9AA46EBB25}">
      <dsp:nvSpPr>
        <dsp:cNvPr id="0" name=""/>
        <dsp:cNvSpPr/>
      </dsp:nvSpPr>
      <dsp:spPr>
        <a:xfrm>
          <a:off x="4860183" y="510562"/>
          <a:ext cx="1420096" cy="1420096"/>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kern="1200">
              <a:solidFill>
                <a:schemeClr val="tx2"/>
              </a:solidFill>
            </a:rPr>
            <a:t>Milling </a:t>
          </a:r>
        </a:p>
      </dsp:txBody>
      <dsp:txXfrm>
        <a:off x="5068151" y="718530"/>
        <a:ext cx="1004160" cy="1004160"/>
      </dsp:txXfrm>
    </dsp:sp>
    <dsp:sp modelId="{C6F7EE5E-705E-441F-9BE6-2305872660E6}">
      <dsp:nvSpPr>
        <dsp:cNvPr id="0" name=""/>
        <dsp:cNvSpPr/>
      </dsp:nvSpPr>
      <dsp:spPr>
        <a:xfrm>
          <a:off x="4800691" y="2456193"/>
          <a:ext cx="435967" cy="460518"/>
        </a:xfrm>
        <a:prstGeom prst="rightArrow">
          <a:avLst>
            <a:gd name="adj1" fmla="val 60000"/>
            <a:gd name="adj2" fmla="val 50000"/>
          </a:avLst>
        </a:prstGeom>
        <a:solidFill>
          <a:srgbClr val="27538C"/>
        </a:solidFill>
        <a:ln>
          <a:solidFill>
            <a:srgbClr val="2E5D9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4800691" y="2548297"/>
        <a:ext cx="305177" cy="276310"/>
      </dsp:txXfrm>
    </dsp:sp>
    <dsp:sp modelId="{1C47B825-162F-49E1-BCE3-B0DF9522F98E}">
      <dsp:nvSpPr>
        <dsp:cNvPr id="0" name=""/>
        <dsp:cNvSpPr/>
      </dsp:nvSpPr>
      <dsp:spPr>
        <a:xfrm>
          <a:off x="5442304" y="1976404"/>
          <a:ext cx="1420096" cy="1420096"/>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kern="1200">
              <a:solidFill>
                <a:schemeClr val="tx2"/>
              </a:solidFill>
            </a:rPr>
            <a:t>Modified release and focused GI targeting</a:t>
          </a:r>
        </a:p>
      </dsp:txBody>
      <dsp:txXfrm>
        <a:off x="5650272" y="2184372"/>
        <a:ext cx="1004160" cy="1004160"/>
      </dsp:txXfrm>
    </dsp:sp>
    <dsp:sp modelId="{D873AE36-3288-4C50-9F53-F07AAF9979AA}">
      <dsp:nvSpPr>
        <dsp:cNvPr id="0" name=""/>
        <dsp:cNvSpPr/>
      </dsp:nvSpPr>
      <dsp:spPr>
        <a:xfrm rot="2700000">
          <a:off x="4525564" y="3120408"/>
          <a:ext cx="435967" cy="460518"/>
        </a:xfrm>
        <a:prstGeom prst="rightArrow">
          <a:avLst>
            <a:gd name="adj1" fmla="val 60000"/>
            <a:gd name="adj2" fmla="val 50000"/>
          </a:avLst>
        </a:prstGeom>
        <a:solidFill>
          <a:srgbClr val="27538C"/>
        </a:solidFill>
        <a:ln>
          <a:solidFill>
            <a:srgbClr val="2E5D9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4544718" y="3166271"/>
        <a:ext cx="305177" cy="276310"/>
      </dsp:txXfrm>
    </dsp:sp>
    <dsp:sp modelId="{C69E7EED-F213-4CC8-BADD-AD46A266D79A}">
      <dsp:nvSpPr>
        <dsp:cNvPr id="0" name=""/>
        <dsp:cNvSpPr/>
      </dsp:nvSpPr>
      <dsp:spPr>
        <a:xfrm>
          <a:off x="4835131" y="3442250"/>
          <a:ext cx="1420096" cy="1420096"/>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ts val="0"/>
            </a:spcAft>
            <a:buNone/>
          </a:pPr>
          <a:r>
            <a:rPr lang="en-US" sz="1300" b="0" kern="1200">
              <a:solidFill>
                <a:schemeClr val="tx2"/>
              </a:solidFill>
            </a:rPr>
            <a:t>Abuse Deterrence</a:t>
          </a:r>
        </a:p>
      </dsp:txBody>
      <dsp:txXfrm>
        <a:off x="5043099" y="3650218"/>
        <a:ext cx="1004160" cy="1004160"/>
      </dsp:txXfrm>
    </dsp:sp>
    <dsp:sp modelId="{D3871C5C-11FA-42EE-8030-31638F15CA77}">
      <dsp:nvSpPr>
        <dsp:cNvPr id="0" name=""/>
        <dsp:cNvSpPr/>
      </dsp:nvSpPr>
      <dsp:spPr>
        <a:xfrm rot="5358447">
          <a:off x="3872665" y="3395537"/>
          <a:ext cx="436044" cy="460518"/>
        </a:xfrm>
        <a:prstGeom prst="rightArrow">
          <a:avLst>
            <a:gd name="adj1" fmla="val 60000"/>
            <a:gd name="adj2" fmla="val 50000"/>
          </a:avLst>
        </a:prstGeom>
        <a:solidFill>
          <a:srgbClr val="27538C"/>
        </a:solidFill>
        <a:ln>
          <a:solidFill>
            <a:srgbClr val="2E5D9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3937281" y="3422239"/>
        <a:ext cx="305231" cy="276310"/>
      </dsp:txXfrm>
    </dsp:sp>
    <dsp:sp modelId="{F4DAC17D-B32E-43F3-98A3-D0BBF8AB2BD7}">
      <dsp:nvSpPr>
        <dsp:cNvPr id="0" name=""/>
        <dsp:cNvSpPr/>
      </dsp:nvSpPr>
      <dsp:spPr>
        <a:xfrm>
          <a:off x="3394342" y="4049417"/>
          <a:ext cx="1420096" cy="1420096"/>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0" kern="1200">
              <a:solidFill>
                <a:schemeClr val="tx2"/>
              </a:solidFill>
            </a:rPr>
            <a:t>FIH/Clinical development</a:t>
          </a:r>
        </a:p>
      </dsp:txBody>
      <dsp:txXfrm>
        <a:off x="3602310" y="4257385"/>
        <a:ext cx="1004160" cy="1004160"/>
      </dsp:txXfrm>
    </dsp:sp>
    <dsp:sp modelId="{3E0E7BF2-A386-460B-BE1B-EE3DF57B2AE0}">
      <dsp:nvSpPr>
        <dsp:cNvPr id="0" name=""/>
        <dsp:cNvSpPr/>
      </dsp:nvSpPr>
      <dsp:spPr>
        <a:xfrm rot="8070354">
          <a:off x="3213558" y="3120009"/>
          <a:ext cx="426618" cy="460518"/>
        </a:xfrm>
        <a:prstGeom prst="rightArrow">
          <a:avLst>
            <a:gd name="adj1" fmla="val 60000"/>
            <a:gd name="adj2" fmla="val 50000"/>
          </a:avLst>
        </a:prstGeom>
        <a:solidFill>
          <a:srgbClr val="27538C"/>
        </a:solidFill>
        <a:ln>
          <a:solidFill>
            <a:srgbClr val="2E5D9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3322408" y="3166475"/>
        <a:ext cx="298633" cy="276310"/>
      </dsp:txXfrm>
    </dsp:sp>
    <dsp:sp modelId="{1A33E622-5C2F-44A8-9F81-94D6AA4B4AD7}">
      <dsp:nvSpPr>
        <dsp:cNvPr id="0" name=""/>
        <dsp:cNvSpPr/>
      </dsp:nvSpPr>
      <dsp:spPr>
        <a:xfrm>
          <a:off x="1928499" y="3442255"/>
          <a:ext cx="1420096" cy="1420096"/>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0" kern="1200">
              <a:solidFill>
                <a:schemeClr val="tx2"/>
              </a:solidFill>
            </a:rPr>
            <a:t>Ease of formulation development and scale up</a:t>
          </a:r>
        </a:p>
      </dsp:txBody>
      <dsp:txXfrm>
        <a:off x="2136467" y="3650223"/>
        <a:ext cx="1004160" cy="1004160"/>
      </dsp:txXfrm>
    </dsp:sp>
    <dsp:sp modelId="{93118EF2-024D-471E-94CA-A475616B32A1}">
      <dsp:nvSpPr>
        <dsp:cNvPr id="0" name=""/>
        <dsp:cNvSpPr/>
      </dsp:nvSpPr>
      <dsp:spPr>
        <a:xfrm rot="10770354">
          <a:off x="2935272" y="2464219"/>
          <a:ext cx="426618" cy="460518"/>
        </a:xfrm>
        <a:prstGeom prst="rightArrow">
          <a:avLst>
            <a:gd name="adj1" fmla="val 60000"/>
            <a:gd name="adj2" fmla="val 50000"/>
          </a:avLst>
        </a:prstGeom>
        <a:solidFill>
          <a:srgbClr val="27538C"/>
        </a:solidFill>
        <a:ln>
          <a:solidFill>
            <a:srgbClr val="2E5D9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b="1" kern="1200"/>
        </a:p>
      </dsp:txBody>
      <dsp:txXfrm rot="10800000">
        <a:off x="3063255" y="2555771"/>
        <a:ext cx="298633" cy="276310"/>
      </dsp:txXfrm>
    </dsp:sp>
    <dsp:sp modelId="{0FF7DAE0-127A-4EDF-8D67-32043ED429F6}">
      <dsp:nvSpPr>
        <dsp:cNvPr id="0" name=""/>
        <dsp:cNvSpPr/>
      </dsp:nvSpPr>
      <dsp:spPr>
        <a:xfrm>
          <a:off x="1313982" y="1994128"/>
          <a:ext cx="1420096" cy="1420096"/>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0" kern="1200">
              <a:solidFill>
                <a:schemeClr val="tx2"/>
              </a:solidFill>
            </a:rPr>
            <a:t>Low Dose and Content Uniformity</a:t>
          </a:r>
        </a:p>
      </dsp:txBody>
      <dsp:txXfrm>
        <a:off x="1521950" y="2202096"/>
        <a:ext cx="1004160" cy="1004160"/>
      </dsp:txXfrm>
    </dsp:sp>
    <dsp:sp modelId="{08F24AE6-C6DE-49AA-A87F-32046BFB220A}">
      <dsp:nvSpPr>
        <dsp:cNvPr id="0" name=""/>
        <dsp:cNvSpPr/>
      </dsp:nvSpPr>
      <dsp:spPr>
        <a:xfrm rot="16200000">
          <a:off x="3886952" y="1563709"/>
          <a:ext cx="384761" cy="460518"/>
        </a:xfrm>
        <a:prstGeom prst="rightArrow">
          <a:avLst>
            <a:gd name="adj1" fmla="val 60000"/>
            <a:gd name="adj2" fmla="val 50000"/>
          </a:avLst>
        </a:prstGeom>
        <a:solidFill>
          <a:srgbClr val="27538C"/>
        </a:solidFill>
        <a:ln>
          <a:solidFill>
            <a:srgbClr val="2E5D9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b="1" kern="1200"/>
        </a:p>
      </dsp:txBody>
      <dsp:txXfrm>
        <a:off x="3944666" y="1713527"/>
        <a:ext cx="269333" cy="276310"/>
      </dsp:txXfrm>
    </dsp:sp>
    <dsp:sp modelId="{B9D56B42-2799-4230-82A2-6A7B36239B6D}">
      <dsp:nvSpPr>
        <dsp:cNvPr id="0" name=""/>
        <dsp:cNvSpPr/>
      </dsp:nvSpPr>
      <dsp:spPr>
        <a:xfrm>
          <a:off x="3369284" y="0"/>
          <a:ext cx="1420096" cy="1420096"/>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0" kern="1200">
              <a:solidFill>
                <a:schemeClr val="tx2"/>
              </a:solidFill>
            </a:rPr>
            <a:t>Bioavailability Enhancement</a:t>
          </a:r>
        </a:p>
      </dsp:txBody>
      <dsp:txXfrm>
        <a:off x="3577252" y="207968"/>
        <a:ext cx="1004160" cy="1004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D37F2-18C3-409E-812E-D0E69446489A}">
      <dsp:nvSpPr>
        <dsp:cNvPr id="0" name=""/>
        <dsp:cNvSpPr/>
      </dsp:nvSpPr>
      <dsp:spPr>
        <a:xfrm>
          <a:off x="2988320" y="1826153"/>
          <a:ext cx="1403634" cy="1403634"/>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0" kern="1200" err="1">
              <a:solidFill>
                <a:schemeClr val="tx2"/>
              </a:solidFill>
            </a:rPr>
            <a:t>NextPharma</a:t>
          </a:r>
          <a:endParaRPr lang="en-US" sz="1500" b="0" kern="1200">
            <a:solidFill>
              <a:schemeClr val="tx2"/>
            </a:solidFill>
          </a:endParaRPr>
        </a:p>
        <a:p>
          <a:pPr marL="0" lvl="0" indent="0" algn="ctr" defTabSz="666750">
            <a:lnSpc>
              <a:spcPct val="90000"/>
            </a:lnSpc>
            <a:spcBef>
              <a:spcPct val="0"/>
            </a:spcBef>
            <a:spcAft>
              <a:spcPct val="35000"/>
            </a:spcAft>
            <a:buNone/>
          </a:pPr>
          <a:r>
            <a:rPr lang="en-US" sz="1500" b="0" kern="1200">
              <a:solidFill>
                <a:schemeClr val="tx2"/>
              </a:solidFill>
            </a:rPr>
            <a:t>Edinburgh</a:t>
          </a:r>
        </a:p>
      </dsp:txBody>
      <dsp:txXfrm>
        <a:off x="3193877" y="2031710"/>
        <a:ext cx="992520" cy="992520"/>
      </dsp:txXfrm>
    </dsp:sp>
    <dsp:sp modelId="{359B379B-FAA7-48C5-B7EF-281D5EDC0CEA}">
      <dsp:nvSpPr>
        <dsp:cNvPr id="0" name=""/>
        <dsp:cNvSpPr/>
      </dsp:nvSpPr>
      <dsp:spPr>
        <a:xfrm rot="16200000">
          <a:off x="3559879" y="1349138"/>
          <a:ext cx="260516" cy="47723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27538C"/>
            </a:solidFill>
          </a:endParaRPr>
        </a:p>
      </dsp:txBody>
      <dsp:txXfrm>
        <a:off x="3598957" y="1483663"/>
        <a:ext cx="182361" cy="286341"/>
      </dsp:txXfrm>
    </dsp:sp>
    <dsp:sp modelId="{19B0850C-A98D-4D02-95E4-6AFCECA3E91D}">
      <dsp:nvSpPr>
        <dsp:cNvPr id="0" name=""/>
        <dsp:cNvSpPr/>
      </dsp:nvSpPr>
      <dsp:spPr>
        <a:xfrm>
          <a:off x="2957339" y="-67833"/>
          <a:ext cx="1465596" cy="1402446"/>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a:solidFill>
                <a:schemeClr val="tx2"/>
              </a:solidFill>
            </a:rPr>
            <a:t> 3 decades expertise</a:t>
          </a:r>
          <a:endParaRPr lang="en-US" sz="1200" b="0" kern="1200">
            <a:solidFill>
              <a:schemeClr val="tx2"/>
            </a:solidFill>
          </a:endParaRPr>
        </a:p>
      </dsp:txBody>
      <dsp:txXfrm>
        <a:off x="3171971" y="137550"/>
        <a:ext cx="1036332" cy="991680"/>
      </dsp:txXfrm>
    </dsp:sp>
    <dsp:sp modelId="{2CD6D02B-14C4-44A5-AF84-53BA84918043}">
      <dsp:nvSpPr>
        <dsp:cNvPr id="0" name=""/>
        <dsp:cNvSpPr/>
      </dsp:nvSpPr>
      <dsp:spPr>
        <a:xfrm rot="19285714">
          <a:off x="4294993" y="1703076"/>
          <a:ext cx="260627" cy="47723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27538C"/>
            </a:solidFill>
          </a:endParaRPr>
        </a:p>
      </dsp:txBody>
      <dsp:txXfrm>
        <a:off x="4303522" y="1822898"/>
        <a:ext cx="182439" cy="286341"/>
      </dsp:txXfrm>
    </dsp:sp>
    <dsp:sp modelId="{7C49451A-B4DC-47A7-9E1E-2E21D0139EC3}">
      <dsp:nvSpPr>
        <dsp:cNvPr id="0" name=""/>
        <dsp:cNvSpPr/>
      </dsp:nvSpPr>
      <dsp:spPr>
        <a:xfrm>
          <a:off x="4474997" y="638232"/>
          <a:ext cx="1392769" cy="1416973"/>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a:solidFill>
                <a:schemeClr val="tx2"/>
              </a:solidFill>
            </a:rPr>
            <a:t>Problem solving</a:t>
          </a:r>
          <a:endParaRPr lang="en-US" sz="1200" b="0" kern="1200">
            <a:solidFill>
              <a:schemeClr val="tx2"/>
            </a:solidFill>
          </a:endParaRPr>
        </a:p>
      </dsp:txBody>
      <dsp:txXfrm>
        <a:off x="4678963" y="845743"/>
        <a:ext cx="984837" cy="1001951"/>
      </dsp:txXfrm>
    </dsp:sp>
    <dsp:sp modelId="{64F5E651-25BA-490D-BEEE-6A34C7AE24A0}">
      <dsp:nvSpPr>
        <dsp:cNvPr id="0" name=""/>
        <dsp:cNvSpPr/>
      </dsp:nvSpPr>
      <dsp:spPr>
        <a:xfrm rot="771429">
          <a:off x="4471071" y="2495741"/>
          <a:ext cx="246619" cy="47723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27538C"/>
            </a:solidFill>
          </a:endParaRPr>
        </a:p>
      </dsp:txBody>
      <dsp:txXfrm>
        <a:off x="4471998" y="2582956"/>
        <a:ext cx="172633" cy="286341"/>
      </dsp:txXfrm>
    </dsp:sp>
    <dsp:sp modelId="{C41AD7B9-D30C-4E01-9583-344D222809C2}">
      <dsp:nvSpPr>
        <dsp:cNvPr id="0" name=""/>
        <dsp:cNvSpPr/>
      </dsp:nvSpPr>
      <dsp:spPr>
        <a:xfrm>
          <a:off x="4808462" y="2246001"/>
          <a:ext cx="1457512" cy="1407107"/>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a:solidFill>
                <a:schemeClr val="tx2"/>
              </a:solidFill>
            </a:rPr>
            <a:t>Technologies </a:t>
          </a:r>
          <a:endParaRPr lang="en-US" sz="1200" b="0" kern="1200">
            <a:solidFill>
              <a:schemeClr val="tx2"/>
            </a:solidFill>
          </a:endParaRPr>
        </a:p>
      </dsp:txBody>
      <dsp:txXfrm>
        <a:off x="5021910" y="2452067"/>
        <a:ext cx="1030616" cy="994975"/>
      </dsp:txXfrm>
    </dsp:sp>
    <dsp:sp modelId="{C6F7EE5E-705E-441F-9BE6-2305872660E6}">
      <dsp:nvSpPr>
        <dsp:cNvPr id="0" name=""/>
        <dsp:cNvSpPr/>
      </dsp:nvSpPr>
      <dsp:spPr>
        <a:xfrm rot="3857143">
          <a:off x="3968562" y="3130540"/>
          <a:ext cx="253339" cy="47723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27538C"/>
            </a:solidFill>
          </a:endParaRPr>
        </a:p>
      </dsp:txBody>
      <dsp:txXfrm>
        <a:off x="3990075" y="3191749"/>
        <a:ext cx="177337" cy="286341"/>
      </dsp:txXfrm>
    </dsp:sp>
    <dsp:sp modelId="{1C47B825-162F-49E1-BCE3-B0DF9522F98E}">
      <dsp:nvSpPr>
        <dsp:cNvPr id="0" name=""/>
        <dsp:cNvSpPr/>
      </dsp:nvSpPr>
      <dsp:spPr>
        <a:xfrm>
          <a:off x="3742076" y="3531376"/>
          <a:ext cx="1540180" cy="1407107"/>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a:solidFill>
                <a:schemeClr val="tx2"/>
              </a:solidFill>
            </a:rPr>
            <a:t>Integrated capabilities</a:t>
          </a:r>
          <a:endParaRPr lang="en-US" sz="1200" b="0" kern="1200">
            <a:solidFill>
              <a:schemeClr val="tx2"/>
            </a:solidFill>
          </a:endParaRPr>
        </a:p>
      </dsp:txBody>
      <dsp:txXfrm>
        <a:off x="3967630" y="3737442"/>
        <a:ext cx="1089072" cy="994975"/>
      </dsp:txXfrm>
    </dsp:sp>
    <dsp:sp modelId="{D873AE36-3288-4C50-9F53-F07AAF9979AA}">
      <dsp:nvSpPr>
        <dsp:cNvPr id="0" name=""/>
        <dsp:cNvSpPr/>
      </dsp:nvSpPr>
      <dsp:spPr>
        <a:xfrm rot="6942857">
          <a:off x="3149920" y="3138309"/>
          <a:ext cx="262763" cy="47723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27538C"/>
            </a:solidFill>
          </a:endParaRPr>
        </a:p>
      </dsp:txBody>
      <dsp:txXfrm rot="10800000">
        <a:off x="3206436" y="3198245"/>
        <a:ext cx="183934" cy="286341"/>
      </dsp:txXfrm>
    </dsp:sp>
    <dsp:sp modelId="{C69E7EED-F213-4CC8-BADD-AD46A266D79A}">
      <dsp:nvSpPr>
        <dsp:cNvPr id="0" name=""/>
        <dsp:cNvSpPr/>
      </dsp:nvSpPr>
      <dsp:spPr>
        <a:xfrm>
          <a:off x="2168106" y="3538640"/>
          <a:ext cx="1400007" cy="1392579"/>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a:solidFill>
                <a:schemeClr val="tx2"/>
              </a:solidFill>
            </a:rPr>
            <a:t>Specialised Facilities and Equipment</a:t>
          </a:r>
          <a:endParaRPr lang="en-US" sz="1200" b="0" kern="1200">
            <a:solidFill>
              <a:schemeClr val="tx2"/>
            </a:solidFill>
          </a:endParaRPr>
        </a:p>
      </dsp:txBody>
      <dsp:txXfrm>
        <a:off x="2373132" y="3742578"/>
        <a:ext cx="989955" cy="984703"/>
      </dsp:txXfrm>
    </dsp:sp>
    <dsp:sp modelId="{D3871C5C-11FA-42EE-8030-31638F15CA77}">
      <dsp:nvSpPr>
        <dsp:cNvPr id="0" name=""/>
        <dsp:cNvSpPr/>
      </dsp:nvSpPr>
      <dsp:spPr>
        <a:xfrm rot="10028571">
          <a:off x="2642573" y="2498668"/>
          <a:ext cx="260994" cy="47723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27538C"/>
            </a:solidFill>
          </a:endParaRPr>
        </a:p>
      </dsp:txBody>
      <dsp:txXfrm rot="10800000">
        <a:off x="2719889" y="2585404"/>
        <a:ext cx="182696" cy="286341"/>
      </dsp:txXfrm>
    </dsp:sp>
    <dsp:sp modelId="{F4DAC17D-B32E-43F3-98A3-D0BBF8AB2BD7}">
      <dsp:nvSpPr>
        <dsp:cNvPr id="0" name=""/>
        <dsp:cNvSpPr/>
      </dsp:nvSpPr>
      <dsp:spPr>
        <a:xfrm>
          <a:off x="1142902" y="2246001"/>
          <a:ext cx="1400311" cy="1407107"/>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a:solidFill>
                <a:schemeClr val="tx2"/>
              </a:solidFill>
            </a:rPr>
            <a:t>Quality: </a:t>
          </a:r>
        </a:p>
        <a:p>
          <a:pPr marL="0" lvl="0" indent="0" algn="ctr" defTabSz="533400">
            <a:lnSpc>
              <a:spcPct val="90000"/>
            </a:lnSpc>
            <a:spcBef>
              <a:spcPct val="0"/>
            </a:spcBef>
            <a:spcAft>
              <a:spcPct val="35000"/>
            </a:spcAft>
            <a:buNone/>
          </a:pPr>
          <a:r>
            <a:rPr lang="en-GB" sz="1200" b="0" kern="1200">
              <a:solidFill>
                <a:schemeClr val="tx2"/>
              </a:solidFill>
            </a:rPr>
            <a:t>FDA, MHRA approved</a:t>
          </a:r>
          <a:endParaRPr lang="en-US" sz="1200" b="0" kern="1200">
            <a:solidFill>
              <a:schemeClr val="tx2"/>
            </a:solidFill>
          </a:endParaRPr>
        </a:p>
      </dsp:txBody>
      <dsp:txXfrm>
        <a:off x="1347973" y="2452067"/>
        <a:ext cx="990169" cy="994975"/>
      </dsp:txXfrm>
    </dsp:sp>
    <dsp:sp modelId="{3E0E7BF2-A386-460B-BE1B-EE3DF57B2AE0}">
      <dsp:nvSpPr>
        <dsp:cNvPr id="0" name=""/>
        <dsp:cNvSpPr/>
      </dsp:nvSpPr>
      <dsp:spPr>
        <a:xfrm rot="13114286">
          <a:off x="2836229" y="1708508"/>
          <a:ext cx="251105" cy="47723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27538C"/>
            </a:solidFill>
          </a:endParaRPr>
        </a:p>
      </dsp:txBody>
      <dsp:txXfrm rot="10800000">
        <a:off x="2903343" y="1827439"/>
        <a:ext cx="175774" cy="286341"/>
      </dsp:txXfrm>
    </dsp:sp>
    <dsp:sp modelId="{1A33E622-5C2F-44A8-9F81-94D6AA4B4AD7}">
      <dsp:nvSpPr>
        <dsp:cNvPr id="0" name=""/>
        <dsp:cNvSpPr/>
      </dsp:nvSpPr>
      <dsp:spPr>
        <a:xfrm>
          <a:off x="1482993" y="638232"/>
          <a:ext cx="1451802" cy="1416973"/>
        </a:xfrm>
        <a:prstGeom prst="ellipse">
          <a:avLst/>
        </a:prstGeom>
        <a:solidFill>
          <a:schemeClr val="accent4">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a:solidFill>
                <a:schemeClr val="tx2"/>
              </a:solidFill>
            </a:rPr>
            <a:t>People</a:t>
          </a:r>
          <a:endParaRPr lang="en-US" sz="1200" b="0" kern="1200">
            <a:solidFill>
              <a:schemeClr val="tx2"/>
            </a:solidFill>
          </a:endParaRPr>
        </a:p>
      </dsp:txBody>
      <dsp:txXfrm>
        <a:off x="1695604" y="845743"/>
        <a:ext cx="1026580" cy="100195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982C53-5442-429B-A20A-0A52E4B08756}" type="datetimeFigureOut">
              <a:rPr lang="en-GB" smtClean="0"/>
              <a:t>19/06/2026</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F972E-5421-40FC-9C54-89E9B6822431}" type="slidenum">
              <a:rPr lang="en-GB" smtClean="0"/>
              <a:t>‹#›</a:t>
            </a:fld>
            <a:endParaRPr lang="en-GB"/>
          </a:p>
        </p:txBody>
      </p:sp>
    </p:spTree>
    <p:extLst>
      <p:ext uri="{BB962C8B-B14F-4D97-AF65-F5344CB8AC3E}">
        <p14:creationId xmlns:p14="http://schemas.microsoft.com/office/powerpoint/2010/main" val="22800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449242-4051-4D11-949B-2294DB2B8F3A}" type="slidenum">
              <a:rPr lang="en-US" smtClean="0"/>
              <a:t>2</a:t>
            </a:fld>
            <a:endParaRPr lang="en-US"/>
          </a:p>
        </p:txBody>
      </p:sp>
    </p:spTree>
    <p:extLst>
      <p:ext uri="{BB962C8B-B14F-4D97-AF65-F5344CB8AC3E}">
        <p14:creationId xmlns:p14="http://schemas.microsoft.com/office/powerpoint/2010/main" val="115636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0A7997-A6D1-40A3-B7ED-6DE44C3E154E}" type="slidenum">
              <a:rPr lang="en-US" smtClean="0"/>
              <a:t>6</a:t>
            </a:fld>
            <a:endParaRPr lang="en-US"/>
          </a:p>
        </p:txBody>
      </p:sp>
    </p:spTree>
    <p:extLst>
      <p:ext uri="{BB962C8B-B14F-4D97-AF65-F5344CB8AC3E}">
        <p14:creationId xmlns:p14="http://schemas.microsoft.com/office/powerpoint/2010/main" val="2759983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rgbClr val="5F6062"/>
                </a:solidFill>
                <a:latin typeface="Arial" panose="020B0604020202020204" pitchFamily="34" charset="0"/>
                <a:cs typeface="Arial" panose="020B0604020202020204" pitchFamily="34" charset="0"/>
              </a:rPr>
              <a:t>No matter what the manufacturing route, powder handling will be required at some point in the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5F6062"/>
                </a:solidFill>
                <a:latin typeface="Arial" panose="020B0604020202020204" pitchFamily="34" charset="0"/>
                <a:cs typeface="Arial" panose="020B0604020202020204" pitchFamily="34" charset="0"/>
              </a:rPr>
              <a:t>Often due to limitations at specific manufacturing sites, raw materials or API does not arrive in ideal containers, or pack sizes, and may not be hygienically clean to allow opening safely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5F6062"/>
                </a:solidFill>
                <a:latin typeface="Arial" panose="020B0604020202020204" pitchFamily="34" charset="0"/>
                <a:cs typeface="Arial" panose="020B0604020202020204" pitchFamily="34" charset="0"/>
              </a:rPr>
              <a:t>To aid handling of large volume HPAPI, it is often easiest to sub-dispense into hygienic pack sizes of mangable size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5F6062"/>
                </a:solidFill>
                <a:latin typeface="Arial" panose="020B0604020202020204" pitchFamily="34" charset="0"/>
                <a:cs typeface="Arial" panose="020B0604020202020204" pitchFamily="34" charset="0"/>
              </a:rPr>
              <a:t>Specialist isolators can be designed and built for an individual process or with multiple process capability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5F6062"/>
                </a:solidFill>
                <a:latin typeface="Arial" panose="020B0604020202020204" pitchFamily="34" charset="0"/>
                <a:cs typeface="Arial" panose="020B0604020202020204" pitchFamily="34" charset="0"/>
              </a:rPr>
              <a:t>Different ports, container capability and staged entry and exits all decrease operator and cross contamination risks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5F6062"/>
                </a:solidFill>
                <a:latin typeface="Arial" panose="020B0604020202020204" pitchFamily="34" charset="0"/>
                <a:cs typeface="Arial" panose="020B0604020202020204" pitchFamily="34" charset="0"/>
              </a:rPr>
              <a:t>Industrial hygiene is used to demonstrate safety exposure controls and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5F60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5F60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5F60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5F6062"/>
              </a:solidFill>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10"/>
          </p:nvPr>
        </p:nvSpPr>
        <p:spPr/>
        <p:txBody>
          <a:bodyPr/>
          <a:lstStyle/>
          <a:p>
            <a:fld id="{940A7997-A6D1-40A3-B7ED-6DE44C3E154E}" type="slidenum">
              <a:rPr lang="en-US" smtClean="0"/>
              <a:t>11</a:t>
            </a:fld>
            <a:endParaRPr lang="en-US"/>
          </a:p>
        </p:txBody>
      </p:sp>
    </p:spTree>
    <p:extLst>
      <p:ext uri="{BB962C8B-B14F-4D97-AF65-F5344CB8AC3E}">
        <p14:creationId xmlns:p14="http://schemas.microsoft.com/office/powerpoint/2010/main" val="237189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add the ref to the paper </a:t>
            </a:r>
          </a:p>
        </p:txBody>
      </p:sp>
      <p:sp>
        <p:nvSpPr>
          <p:cNvPr id="4" name="Slide Number Placeholder 3"/>
          <p:cNvSpPr>
            <a:spLocks noGrp="1"/>
          </p:cNvSpPr>
          <p:nvPr>
            <p:ph type="sldNum" sz="quarter" idx="5"/>
          </p:nvPr>
        </p:nvSpPr>
        <p:spPr/>
        <p:txBody>
          <a:bodyPr/>
          <a:lstStyle/>
          <a:p>
            <a:fld id="{95FA086C-4E09-4995-8381-A42F125C1819}" type="slidenum">
              <a:rPr lang="en-US" smtClean="0"/>
              <a:t>18</a:t>
            </a:fld>
            <a:endParaRPr lang="en-US"/>
          </a:p>
        </p:txBody>
      </p:sp>
    </p:spTree>
    <p:extLst>
      <p:ext uri="{BB962C8B-B14F-4D97-AF65-F5344CB8AC3E}">
        <p14:creationId xmlns:p14="http://schemas.microsoft.com/office/powerpoint/2010/main" val="163955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0111CBB-6E45-4CBF-B24B-89F4D297DB8E}" type="slidenum">
              <a:rPr lang="en-US" altLang="en-US"/>
              <a:pPr eaLnBrk="1" hangingPunct="1"/>
              <a:t>19</a:t>
            </a:fld>
            <a:endParaRPr lang="en-US" altLang="en-US"/>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xfrm>
            <a:off x="1358859" y="3022483"/>
            <a:ext cx="7463899" cy="28619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altLang="en-US" sz="800"/>
              <a:t>Figure 2 | </a:t>
            </a:r>
            <a:r>
              <a:rPr lang="en-US" altLang="en-US" sz="800" b="1"/>
              <a:t>Lipid digestion and drug </a:t>
            </a:r>
            <a:r>
              <a:rPr lang="en-US" altLang="en-US" sz="800" b="1" err="1"/>
              <a:t>solubilization</a:t>
            </a:r>
            <a:r>
              <a:rPr lang="en-US" altLang="en-US" sz="800" b="1"/>
              <a:t> in the small intestine. </a:t>
            </a:r>
            <a:r>
              <a:rPr lang="en-US" altLang="en-US" sz="800"/>
              <a:t>Following ingestion, the digestion of </a:t>
            </a:r>
          </a:p>
          <a:p>
            <a:pPr eaLnBrk="1" hangingPunct="1">
              <a:lnSpc>
                <a:spcPct val="80000"/>
              </a:lnSpc>
            </a:pPr>
            <a:r>
              <a:rPr lang="en-US" altLang="en-US" sz="800"/>
              <a:t>exogenous dietary triglyceride (TG) and formulation TG is initiated in the stomach by gastric lipase. The stomach</a:t>
            </a:r>
          </a:p>
          <a:p>
            <a:pPr eaLnBrk="1" hangingPunct="1">
              <a:lnSpc>
                <a:spcPct val="80000"/>
              </a:lnSpc>
            </a:pPr>
            <a:r>
              <a:rPr lang="en-US" altLang="en-US" sz="800"/>
              <a:t>further contributes to lipid processing by mechanical mixing (propulsion, grinding and </a:t>
            </a:r>
            <a:r>
              <a:rPr lang="en-US" altLang="en-US" sz="800" err="1"/>
              <a:t>retropulsion</a:t>
            </a:r>
            <a:r>
              <a:rPr lang="en-US" altLang="en-US" sz="800"/>
              <a:t>), which when</a:t>
            </a:r>
          </a:p>
          <a:p>
            <a:pPr eaLnBrk="1" hangingPunct="1">
              <a:lnSpc>
                <a:spcPct val="80000"/>
              </a:lnSpc>
            </a:pPr>
            <a:r>
              <a:rPr lang="en-US" altLang="en-US" sz="800"/>
              <a:t>combined with the presence of the amphiphilic products of initial lipid digestion (diglyceride and fatty acid) facilitates</a:t>
            </a:r>
          </a:p>
          <a:p>
            <a:pPr eaLnBrk="1" hangingPunct="1">
              <a:lnSpc>
                <a:spcPct val="80000"/>
              </a:lnSpc>
            </a:pPr>
            <a:r>
              <a:rPr lang="en-US" altLang="en-US" sz="800"/>
              <a:t>formation of a crude emulsion (lipid digestion by lingual lipase in the mouth might precede gastric digestion; however,</a:t>
            </a:r>
          </a:p>
          <a:p>
            <a:pPr eaLnBrk="1" hangingPunct="1">
              <a:lnSpc>
                <a:spcPct val="80000"/>
              </a:lnSpc>
            </a:pPr>
            <a:r>
              <a:rPr lang="en-US" altLang="en-US" sz="800"/>
              <a:t>pharmaceutical formulations are typically encapsulated so that their contents are released in the stomach after</a:t>
            </a:r>
          </a:p>
          <a:p>
            <a:pPr eaLnBrk="1" hangingPunct="1">
              <a:lnSpc>
                <a:spcPct val="80000"/>
              </a:lnSpc>
            </a:pPr>
            <a:r>
              <a:rPr lang="en-US" altLang="en-US" sz="800"/>
              <a:t>ingestion). In the small intestine, pancreatic lipase together with its cofactor co-lipase203 completes the breakdown of</a:t>
            </a:r>
          </a:p>
          <a:p>
            <a:pPr eaLnBrk="1" hangingPunct="1">
              <a:lnSpc>
                <a:spcPct val="80000"/>
              </a:lnSpc>
            </a:pPr>
            <a:r>
              <a:rPr lang="en-US" altLang="en-US" sz="800"/>
              <a:t>TG to diglyceride, </a:t>
            </a:r>
            <a:r>
              <a:rPr lang="en-US" altLang="en-US" sz="800" err="1"/>
              <a:t>monoglyceride</a:t>
            </a:r>
            <a:r>
              <a:rPr lang="en-US" altLang="en-US" sz="800"/>
              <a:t> and fatty acid. Pancreatic lipase acts primarily at the sn-1 and sn-3 positions of TG to</a:t>
            </a:r>
          </a:p>
          <a:p>
            <a:pPr eaLnBrk="1" hangingPunct="1">
              <a:lnSpc>
                <a:spcPct val="80000"/>
              </a:lnSpc>
            </a:pPr>
            <a:r>
              <a:rPr lang="en-US" altLang="en-US" sz="800"/>
              <a:t>produce 2-monoglyceride and free fatty acid203,204. The chemical digestion of formulation- or biliary-derived</a:t>
            </a:r>
          </a:p>
          <a:p>
            <a:pPr eaLnBrk="1" hangingPunct="1">
              <a:lnSpc>
                <a:spcPct val="80000"/>
              </a:lnSpc>
            </a:pPr>
            <a:r>
              <a:rPr lang="en-US" altLang="en-US" sz="800"/>
              <a:t>phospholipid (PL) also occurs in the small intestine in which pancreatic phospholipase A2 hydrolyses a single fatty-acid</a:t>
            </a:r>
          </a:p>
          <a:p>
            <a:pPr eaLnBrk="1" hangingPunct="1">
              <a:lnSpc>
                <a:spcPct val="80000"/>
              </a:lnSpc>
            </a:pPr>
            <a:r>
              <a:rPr lang="en-US" altLang="en-US" sz="800"/>
              <a:t>molecule from the sn-2 position of PL to yield </a:t>
            </a:r>
            <a:r>
              <a:rPr lang="en-US" altLang="en-US" sz="800" err="1"/>
              <a:t>lysophosphatidylcholine</a:t>
            </a:r>
            <a:r>
              <a:rPr lang="en-US" altLang="en-US" sz="800"/>
              <a:t> and fatty acid205,206. The presence of exogenous</a:t>
            </a:r>
          </a:p>
          <a:p>
            <a:pPr eaLnBrk="1" hangingPunct="1">
              <a:lnSpc>
                <a:spcPct val="80000"/>
              </a:lnSpc>
            </a:pPr>
            <a:r>
              <a:rPr lang="en-US" altLang="en-US" sz="800"/>
              <a:t>lipids in the small intestine also stimulates secretion of endogenous biliary lipids, including bile salt (BS), PL and</a:t>
            </a:r>
          </a:p>
          <a:p>
            <a:pPr eaLnBrk="1" hangingPunct="1">
              <a:lnSpc>
                <a:spcPct val="80000"/>
              </a:lnSpc>
            </a:pPr>
            <a:r>
              <a:rPr lang="en-US" altLang="en-US" sz="800"/>
              <a:t>cholesterol from the gall bladder. In the presence of raised BS concentrations, the products of lipid digestion</a:t>
            </a:r>
          </a:p>
          <a:p>
            <a:pPr eaLnBrk="1" hangingPunct="1">
              <a:lnSpc>
                <a:spcPct val="80000"/>
              </a:lnSpc>
            </a:pPr>
            <a:r>
              <a:rPr lang="en-US" altLang="en-US" sz="800"/>
              <a:t>(</a:t>
            </a:r>
            <a:r>
              <a:rPr lang="en-US" altLang="en-US" sz="800" err="1"/>
              <a:t>monoglyceride</a:t>
            </a:r>
            <a:r>
              <a:rPr lang="en-US" altLang="en-US" sz="800"/>
              <a:t>, fatty acid and </a:t>
            </a:r>
            <a:r>
              <a:rPr lang="en-US" altLang="en-US" sz="800" err="1"/>
              <a:t>lysophospholipid</a:t>
            </a:r>
            <a:r>
              <a:rPr lang="en-US" altLang="en-US" sz="800"/>
              <a:t>) are subsequently incorporated into a series of colloidal structures,</a:t>
            </a:r>
          </a:p>
          <a:p>
            <a:pPr eaLnBrk="1" hangingPunct="1">
              <a:lnSpc>
                <a:spcPct val="80000"/>
              </a:lnSpc>
            </a:pPr>
            <a:r>
              <a:rPr lang="en-US" altLang="en-US" sz="800"/>
              <a:t>including </a:t>
            </a:r>
            <a:r>
              <a:rPr lang="en-US" altLang="en-US" sz="800" err="1"/>
              <a:t>multilamellar</a:t>
            </a:r>
            <a:r>
              <a:rPr lang="en-US" altLang="en-US" sz="800"/>
              <a:t> and </a:t>
            </a:r>
            <a:r>
              <a:rPr lang="en-US" altLang="en-US" sz="800" err="1"/>
              <a:t>unilamellar</a:t>
            </a:r>
            <a:r>
              <a:rPr lang="en-US" altLang="en-US" sz="800"/>
              <a:t> vesicles, mixed micelles and micelles. Together these species significantly</a:t>
            </a:r>
          </a:p>
          <a:p>
            <a:pPr eaLnBrk="1" hangingPunct="1">
              <a:lnSpc>
                <a:spcPct val="80000"/>
              </a:lnSpc>
            </a:pPr>
            <a:r>
              <a:rPr lang="en-US" altLang="en-US" sz="800"/>
              <a:t>expand the </a:t>
            </a:r>
            <a:r>
              <a:rPr lang="en-US" altLang="en-US" sz="800" err="1"/>
              <a:t>solubilization</a:t>
            </a:r>
            <a:r>
              <a:rPr lang="en-US" altLang="en-US" sz="800"/>
              <a:t> capacity of the small intestine for lipid digestion products and drugs (D). The oil droplet in the</a:t>
            </a:r>
          </a:p>
          <a:p>
            <a:pPr eaLnBrk="1" hangingPunct="1">
              <a:lnSpc>
                <a:spcPct val="80000"/>
              </a:lnSpc>
            </a:pPr>
            <a:r>
              <a:rPr lang="en-US" altLang="en-US" sz="800"/>
              <a:t>intestine is stylistically represented in different </a:t>
            </a:r>
            <a:r>
              <a:rPr lang="en-US" altLang="en-US" sz="800" err="1"/>
              <a:t>colours</a:t>
            </a:r>
            <a:r>
              <a:rPr lang="en-US" altLang="en-US" sz="800"/>
              <a:t> to indicate undigested TG in the core (orange) and digested</a:t>
            </a:r>
          </a:p>
          <a:p>
            <a:pPr eaLnBrk="1" hangingPunct="1">
              <a:lnSpc>
                <a:spcPct val="80000"/>
              </a:lnSpc>
            </a:pPr>
            <a:r>
              <a:rPr lang="en-US" altLang="en-US" sz="800"/>
              <a:t>products such as fatty acid (blue) and </a:t>
            </a:r>
            <a:r>
              <a:rPr lang="en-US" altLang="en-US" sz="800" err="1"/>
              <a:t>monoglyceride</a:t>
            </a:r>
            <a:r>
              <a:rPr lang="en-US" altLang="en-US" sz="800"/>
              <a:t> (green) on the surface of the droplet.</a:t>
            </a:r>
          </a:p>
          <a:p>
            <a:pPr eaLnBrk="1" hangingPunct="1">
              <a:lnSpc>
                <a:spcPct val="80000"/>
              </a:lnSpc>
            </a:pPr>
            <a:endParaRPr lang="en-US" altLang="en-US" sz="800"/>
          </a:p>
          <a:p>
            <a:pPr eaLnBrk="1" hangingPunct="1">
              <a:lnSpc>
                <a:spcPct val="80000"/>
              </a:lnSpc>
            </a:pPr>
            <a:endParaRPr lang="en-US" altLang="en-US" sz="800"/>
          </a:p>
        </p:txBody>
      </p:sp>
    </p:spTree>
    <p:extLst>
      <p:ext uri="{BB962C8B-B14F-4D97-AF65-F5344CB8AC3E}">
        <p14:creationId xmlns:p14="http://schemas.microsoft.com/office/powerpoint/2010/main" val="538444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0A7997-A6D1-40A3-B7ED-6DE44C3E154E}" type="slidenum">
              <a:rPr lang="en-US" smtClean="0"/>
              <a:t>22</a:t>
            </a:fld>
            <a:endParaRPr lang="en-US"/>
          </a:p>
        </p:txBody>
      </p:sp>
    </p:spTree>
    <p:extLst>
      <p:ext uri="{BB962C8B-B14F-4D97-AF65-F5344CB8AC3E}">
        <p14:creationId xmlns:p14="http://schemas.microsoft.com/office/powerpoint/2010/main" val="23881799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jpeg"/><Relationship Id="rId12" Type="http://schemas.openxmlformats.org/officeDocument/2006/relationships/image" Target="../media/image23.svg"/><Relationship Id="rId17" Type="http://schemas.openxmlformats.org/officeDocument/2006/relationships/image" Target="../media/image28.svg"/><Relationship Id="rId25" Type="http://schemas.openxmlformats.org/officeDocument/2006/relationships/image" Target="../media/image36.jpeg"/><Relationship Id="rId2" Type="http://schemas.openxmlformats.org/officeDocument/2006/relationships/image" Target="../media/image13.svg"/><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17.svg"/><Relationship Id="rId11" Type="http://schemas.openxmlformats.org/officeDocument/2006/relationships/image" Target="../media/image22.jpeg"/><Relationship Id="rId24" Type="http://schemas.openxmlformats.org/officeDocument/2006/relationships/image" Target="../media/image35.svg"/><Relationship Id="rId5" Type="http://schemas.openxmlformats.org/officeDocument/2006/relationships/image" Target="../media/image16.svg"/><Relationship Id="rId15" Type="http://schemas.openxmlformats.org/officeDocument/2006/relationships/image" Target="../media/image26.jpeg"/><Relationship Id="rId23" Type="http://schemas.openxmlformats.org/officeDocument/2006/relationships/image" Target="../media/image34.svg"/><Relationship Id="rId28" Type="http://schemas.openxmlformats.org/officeDocument/2006/relationships/image" Target="../media/image38.png"/><Relationship Id="rId10" Type="http://schemas.openxmlformats.org/officeDocument/2006/relationships/image" Target="../media/image21.jpeg"/><Relationship Id="rId19" Type="http://schemas.openxmlformats.org/officeDocument/2006/relationships/image" Target="../media/image30.svg"/><Relationship Id="rId4" Type="http://schemas.openxmlformats.org/officeDocument/2006/relationships/image" Target="../media/image15.svg"/><Relationship Id="rId9" Type="http://schemas.openxmlformats.org/officeDocument/2006/relationships/image" Target="../media/image20.svg"/><Relationship Id="rId14" Type="http://schemas.openxmlformats.org/officeDocument/2006/relationships/image" Target="../media/image25.svg"/><Relationship Id="rId22" Type="http://schemas.openxmlformats.org/officeDocument/2006/relationships/image" Target="../media/image33.jpeg"/><Relationship Id="rId27"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svg"/><Relationship Id="rId16" Type="http://schemas.openxmlformats.org/officeDocument/2006/relationships/image" Target="../media/image53.png"/><Relationship Id="rId20" Type="http://schemas.openxmlformats.org/officeDocument/2006/relationships/image" Target="../media/image57.svg"/><Relationship Id="rId1" Type="http://schemas.openxmlformats.org/officeDocument/2006/relationships/slideMaster" Target="../slideMasters/slideMaster1.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sv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1.svg"/><Relationship Id="rId9" Type="http://schemas.openxmlformats.org/officeDocument/2006/relationships/image" Target="../media/image46.svg"/><Relationship Id="rId14" Type="http://schemas.openxmlformats.org/officeDocument/2006/relationships/image" Target="../media/image5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sv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67.svg"/><Relationship Id="rId5" Type="http://schemas.openxmlformats.org/officeDocument/2006/relationships/hyperlink" Target="mailto::info@nextpharma.com" TargetMode="External"/><Relationship Id="rId4" Type="http://schemas.openxmlformats.org/officeDocument/2006/relationships/image" Target="../media/image6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NP Dark 2023, Title">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5EB5092F-283A-298C-868B-904C3897ED6B}"/>
              </a:ext>
            </a:extLst>
          </p:cNvPr>
          <p:cNvPicPr/>
          <p:nvPr/>
        </p:nvPicPr>
        <p:blipFill rotWithShape="1">
          <a:blip r:embed="rId2" cstate="screen">
            <a:extLst>
              <a:ext uri="{28A0092B-C50C-407E-A947-70E740481C1C}">
                <a14:useLocalDpi xmlns:a14="http://schemas.microsoft.com/office/drawing/2010/main"/>
              </a:ext>
            </a:extLst>
          </a:blip>
          <a:srcRect l="-68193" b="-10"/>
          <a:stretch/>
        </p:blipFill>
        <p:spPr>
          <a:xfrm>
            <a:off x="1898054" y="-17166"/>
            <a:ext cx="10293946" cy="6883921"/>
          </a:xfrm>
          <a:prstGeom prst="rect">
            <a:avLst/>
          </a:prstGeom>
        </p:spPr>
      </p:pic>
      <p:pic>
        <p:nvPicPr>
          <p:cNvPr id="4" name="object 4">
            <a:extLst>
              <a:ext uri="{FF2B5EF4-FFF2-40B4-BE49-F238E27FC236}">
                <a16:creationId xmlns:a16="http://schemas.microsoft.com/office/drawing/2014/main" id="{40A76197-7891-E83F-03E0-ACE82530AA9B}"/>
              </a:ext>
            </a:extLst>
          </p:cNvPr>
          <p:cNvPicPr/>
          <p:nvPr/>
        </p:nvPicPr>
        <p:blipFill>
          <a:blip r:embed="rId3" cstate="screen">
            <a:extLst>
              <a:ext uri="{28A0092B-C50C-407E-A947-70E740481C1C}">
                <a14:useLocalDpi xmlns:a14="http://schemas.microsoft.com/office/drawing/2010/main"/>
              </a:ext>
            </a:extLst>
          </a:blip>
          <a:stretch>
            <a:fillRect/>
          </a:stretch>
        </p:blipFill>
        <p:spPr>
          <a:xfrm>
            <a:off x="0" y="1"/>
            <a:ext cx="8654108" cy="6841068"/>
          </a:xfrm>
          <a:prstGeom prst="rect">
            <a:avLst/>
          </a:prstGeom>
        </p:spPr>
      </p:pic>
      <p:sp>
        <p:nvSpPr>
          <p:cNvPr id="5" name="object 5">
            <a:extLst>
              <a:ext uri="{FF2B5EF4-FFF2-40B4-BE49-F238E27FC236}">
                <a16:creationId xmlns:a16="http://schemas.microsoft.com/office/drawing/2014/main" id="{7605F91F-CC0D-83E4-61D7-1333798442CC}"/>
              </a:ext>
            </a:extLst>
          </p:cNvPr>
          <p:cNvSpPr/>
          <p:nvPr/>
        </p:nvSpPr>
        <p:spPr>
          <a:xfrm>
            <a:off x="0" y="1"/>
            <a:ext cx="6096000" cy="6841067"/>
          </a:xfrm>
          <a:custGeom>
            <a:avLst/>
            <a:gdLst/>
            <a:ahLst/>
            <a:cxnLst/>
            <a:rect l="l" t="t" r="r" b="b"/>
            <a:pathLst>
              <a:path w="9144000" h="10261600">
                <a:moveTo>
                  <a:pt x="9144000" y="10261589"/>
                </a:moveTo>
                <a:lnTo>
                  <a:pt x="0" y="10261589"/>
                </a:lnTo>
                <a:lnTo>
                  <a:pt x="0" y="0"/>
                </a:lnTo>
                <a:lnTo>
                  <a:pt x="9144000" y="0"/>
                </a:lnTo>
                <a:lnTo>
                  <a:pt x="9144000" y="10261589"/>
                </a:lnTo>
                <a:close/>
              </a:path>
            </a:pathLst>
          </a:custGeom>
          <a:solidFill>
            <a:srgbClr val="004461"/>
          </a:solidFill>
        </p:spPr>
        <p:txBody>
          <a:bodyPr wrap="square" lIns="0" tIns="0" rIns="0" bIns="0" rtlCol="0"/>
          <a:lstStyle/>
          <a:p>
            <a:endParaRPr sz="1200"/>
          </a:p>
        </p:txBody>
      </p:sp>
      <p:sp>
        <p:nvSpPr>
          <p:cNvPr id="6" name="object 6">
            <a:extLst>
              <a:ext uri="{FF2B5EF4-FFF2-40B4-BE49-F238E27FC236}">
                <a16:creationId xmlns:a16="http://schemas.microsoft.com/office/drawing/2014/main" id="{BD357903-634E-B037-B9BE-32715BD886E0}"/>
              </a:ext>
            </a:extLst>
          </p:cNvPr>
          <p:cNvSpPr/>
          <p:nvPr/>
        </p:nvSpPr>
        <p:spPr>
          <a:xfrm>
            <a:off x="6032499" y="1783739"/>
            <a:ext cx="127000" cy="5074497"/>
          </a:xfrm>
          <a:custGeom>
            <a:avLst/>
            <a:gdLst/>
            <a:ahLst/>
            <a:cxnLst/>
            <a:rect l="l" t="t" r="r" b="b"/>
            <a:pathLst>
              <a:path w="190500" h="7611745">
                <a:moveTo>
                  <a:pt x="190499" y="0"/>
                </a:moveTo>
                <a:lnTo>
                  <a:pt x="190499" y="7611389"/>
                </a:lnTo>
                <a:lnTo>
                  <a:pt x="0" y="7611389"/>
                </a:lnTo>
                <a:lnTo>
                  <a:pt x="0" y="0"/>
                </a:lnTo>
                <a:lnTo>
                  <a:pt x="190499" y="0"/>
                </a:lnTo>
                <a:close/>
              </a:path>
            </a:pathLst>
          </a:custGeom>
          <a:solidFill>
            <a:srgbClr val="F6A700"/>
          </a:solidFill>
        </p:spPr>
        <p:txBody>
          <a:bodyPr wrap="square" lIns="0" tIns="0" rIns="0" bIns="0" rtlCol="0"/>
          <a:lstStyle/>
          <a:p>
            <a:endParaRPr sz="1200"/>
          </a:p>
        </p:txBody>
      </p:sp>
      <p:sp>
        <p:nvSpPr>
          <p:cNvPr id="7" name="object 7">
            <a:extLst>
              <a:ext uri="{FF2B5EF4-FFF2-40B4-BE49-F238E27FC236}">
                <a16:creationId xmlns:a16="http://schemas.microsoft.com/office/drawing/2014/main" id="{B5BD45EA-7173-FB0A-8638-428FA1198672}"/>
              </a:ext>
            </a:extLst>
          </p:cNvPr>
          <p:cNvSpPr/>
          <p:nvPr/>
        </p:nvSpPr>
        <p:spPr>
          <a:xfrm>
            <a:off x="5231237" y="1033507"/>
            <a:ext cx="1729740" cy="1729740"/>
          </a:xfrm>
          <a:custGeom>
            <a:avLst/>
            <a:gdLst/>
            <a:ahLst/>
            <a:cxnLst/>
            <a:rect l="l" t="t" r="r" b="b"/>
            <a:pathLst>
              <a:path w="2594609" h="2594610">
                <a:moveTo>
                  <a:pt x="1297164" y="2594290"/>
                </a:moveTo>
                <a:lnTo>
                  <a:pt x="1248514" y="2593396"/>
                </a:lnTo>
                <a:lnTo>
                  <a:pt x="1200337" y="2590733"/>
                </a:lnTo>
                <a:lnTo>
                  <a:pt x="1152642" y="2586332"/>
                </a:lnTo>
                <a:lnTo>
                  <a:pt x="1105461" y="2580226"/>
                </a:lnTo>
                <a:lnTo>
                  <a:pt x="1058827" y="2572446"/>
                </a:lnTo>
                <a:lnTo>
                  <a:pt x="1012769" y="2563022"/>
                </a:lnTo>
                <a:lnTo>
                  <a:pt x="967320" y="2551987"/>
                </a:lnTo>
                <a:lnTo>
                  <a:pt x="922511" y="2539371"/>
                </a:lnTo>
                <a:lnTo>
                  <a:pt x="878373" y="2525206"/>
                </a:lnTo>
                <a:lnTo>
                  <a:pt x="834938" y="2509523"/>
                </a:lnTo>
                <a:lnTo>
                  <a:pt x="792236" y="2492355"/>
                </a:lnTo>
                <a:lnTo>
                  <a:pt x="750300" y="2473731"/>
                </a:lnTo>
                <a:lnTo>
                  <a:pt x="709160" y="2453683"/>
                </a:lnTo>
                <a:lnTo>
                  <a:pt x="668849" y="2432243"/>
                </a:lnTo>
                <a:lnTo>
                  <a:pt x="629396" y="2409443"/>
                </a:lnTo>
                <a:lnTo>
                  <a:pt x="590835" y="2385313"/>
                </a:lnTo>
                <a:lnTo>
                  <a:pt x="553195" y="2359884"/>
                </a:lnTo>
                <a:lnTo>
                  <a:pt x="516508" y="2333189"/>
                </a:lnTo>
                <a:lnTo>
                  <a:pt x="480807" y="2305258"/>
                </a:lnTo>
                <a:lnTo>
                  <a:pt x="446121" y="2276123"/>
                </a:lnTo>
                <a:lnTo>
                  <a:pt x="412483" y="2245815"/>
                </a:lnTo>
                <a:lnTo>
                  <a:pt x="379923" y="2214366"/>
                </a:lnTo>
                <a:lnTo>
                  <a:pt x="348474" y="2181806"/>
                </a:lnTo>
                <a:lnTo>
                  <a:pt x="318166" y="2148168"/>
                </a:lnTo>
                <a:lnTo>
                  <a:pt x="289031" y="2113482"/>
                </a:lnTo>
                <a:lnTo>
                  <a:pt x="261100" y="2077781"/>
                </a:lnTo>
                <a:lnTo>
                  <a:pt x="234405" y="2041094"/>
                </a:lnTo>
                <a:lnTo>
                  <a:pt x="208976" y="2003455"/>
                </a:lnTo>
                <a:lnTo>
                  <a:pt x="184846" y="1964893"/>
                </a:lnTo>
                <a:lnTo>
                  <a:pt x="162045" y="1925440"/>
                </a:lnTo>
                <a:lnTo>
                  <a:pt x="140606" y="1885129"/>
                </a:lnTo>
                <a:lnTo>
                  <a:pt x="120558" y="1843989"/>
                </a:lnTo>
                <a:lnTo>
                  <a:pt x="101934" y="1802053"/>
                </a:lnTo>
                <a:lnTo>
                  <a:pt x="84765" y="1759351"/>
                </a:lnTo>
                <a:lnTo>
                  <a:pt x="69083" y="1715916"/>
                </a:lnTo>
                <a:lnTo>
                  <a:pt x="54918" y="1671778"/>
                </a:lnTo>
                <a:lnTo>
                  <a:pt x="42302" y="1626969"/>
                </a:lnTo>
                <a:lnTo>
                  <a:pt x="31267" y="1581520"/>
                </a:lnTo>
                <a:lnTo>
                  <a:pt x="21843" y="1535462"/>
                </a:lnTo>
                <a:lnTo>
                  <a:pt x="14063" y="1488828"/>
                </a:lnTo>
                <a:lnTo>
                  <a:pt x="7956" y="1441647"/>
                </a:lnTo>
                <a:lnTo>
                  <a:pt x="3556" y="1393953"/>
                </a:lnTo>
                <a:lnTo>
                  <a:pt x="893" y="1345775"/>
                </a:lnTo>
                <a:lnTo>
                  <a:pt x="0" y="1297075"/>
                </a:lnTo>
                <a:lnTo>
                  <a:pt x="893" y="1248515"/>
                </a:lnTo>
                <a:lnTo>
                  <a:pt x="3556" y="1200338"/>
                </a:lnTo>
                <a:lnTo>
                  <a:pt x="7956" y="1152643"/>
                </a:lnTo>
                <a:lnTo>
                  <a:pt x="14063" y="1105462"/>
                </a:lnTo>
                <a:lnTo>
                  <a:pt x="21843" y="1058828"/>
                </a:lnTo>
                <a:lnTo>
                  <a:pt x="31267" y="1012770"/>
                </a:lnTo>
                <a:lnTo>
                  <a:pt x="42302" y="967321"/>
                </a:lnTo>
                <a:lnTo>
                  <a:pt x="54918" y="922512"/>
                </a:lnTo>
                <a:lnTo>
                  <a:pt x="69083" y="878374"/>
                </a:lnTo>
                <a:lnTo>
                  <a:pt x="84765" y="834939"/>
                </a:lnTo>
                <a:lnTo>
                  <a:pt x="101934" y="792237"/>
                </a:lnTo>
                <a:lnTo>
                  <a:pt x="120558" y="750301"/>
                </a:lnTo>
                <a:lnTo>
                  <a:pt x="140606" y="709162"/>
                </a:lnTo>
                <a:lnTo>
                  <a:pt x="162045" y="668850"/>
                </a:lnTo>
                <a:lnTo>
                  <a:pt x="184846" y="629397"/>
                </a:lnTo>
                <a:lnTo>
                  <a:pt x="208976" y="590836"/>
                </a:lnTo>
                <a:lnTo>
                  <a:pt x="234405" y="553196"/>
                </a:lnTo>
                <a:lnTo>
                  <a:pt x="261100" y="516510"/>
                </a:lnTo>
                <a:lnTo>
                  <a:pt x="289031" y="480808"/>
                </a:lnTo>
                <a:lnTo>
                  <a:pt x="318166" y="446122"/>
                </a:lnTo>
                <a:lnTo>
                  <a:pt x="348474" y="412484"/>
                </a:lnTo>
                <a:lnTo>
                  <a:pt x="379923" y="379925"/>
                </a:lnTo>
                <a:lnTo>
                  <a:pt x="412483" y="348475"/>
                </a:lnTo>
                <a:lnTo>
                  <a:pt x="446121" y="318167"/>
                </a:lnTo>
                <a:lnTo>
                  <a:pt x="480807" y="289032"/>
                </a:lnTo>
                <a:lnTo>
                  <a:pt x="516508" y="261102"/>
                </a:lnTo>
                <a:lnTo>
                  <a:pt x="553195" y="234406"/>
                </a:lnTo>
                <a:lnTo>
                  <a:pt x="590835" y="208978"/>
                </a:lnTo>
                <a:lnTo>
                  <a:pt x="629396" y="184847"/>
                </a:lnTo>
                <a:lnTo>
                  <a:pt x="668849" y="162047"/>
                </a:lnTo>
                <a:lnTo>
                  <a:pt x="709160" y="140607"/>
                </a:lnTo>
                <a:lnTo>
                  <a:pt x="750300" y="120559"/>
                </a:lnTo>
                <a:lnTo>
                  <a:pt x="792236" y="101936"/>
                </a:lnTo>
                <a:lnTo>
                  <a:pt x="834938" y="84767"/>
                </a:lnTo>
                <a:lnTo>
                  <a:pt x="878373" y="69084"/>
                </a:lnTo>
                <a:lnTo>
                  <a:pt x="922511" y="54919"/>
                </a:lnTo>
                <a:lnTo>
                  <a:pt x="967320" y="42304"/>
                </a:lnTo>
                <a:lnTo>
                  <a:pt x="1012769" y="31268"/>
                </a:lnTo>
                <a:lnTo>
                  <a:pt x="1058827" y="21844"/>
                </a:lnTo>
                <a:lnTo>
                  <a:pt x="1105461" y="14064"/>
                </a:lnTo>
                <a:lnTo>
                  <a:pt x="1152642" y="7958"/>
                </a:lnTo>
                <a:lnTo>
                  <a:pt x="1200337" y="3557"/>
                </a:lnTo>
                <a:lnTo>
                  <a:pt x="1248514" y="894"/>
                </a:lnTo>
                <a:lnTo>
                  <a:pt x="1297144" y="0"/>
                </a:lnTo>
                <a:lnTo>
                  <a:pt x="1345774" y="894"/>
                </a:lnTo>
                <a:lnTo>
                  <a:pt x="1393952" y="3557"/>
                </a:lnTo>
                <a:lnTo>
                  <a:pt x="1441646" y="7958"/>
                </a:lnTo>
                <a:lnTo>
                  <a:pt x="1488827" y="14064"/>
                </a:lnTo>
                <a:lnTo>
                  <a:pt x="1535461" y="21844"/>
                </a:lnTo>
                <a:lnTo>
                  <a:pt x="1581519" y="31268"/>
                </a:lnTo>
                <a:lnTo>
                  <a:pt x="1626968" y="42304"/>
                </a:lnTo>
                <a:lnTo>
                  <a:pt x="1671777" y="54919"/>
                </a:lnTo>
                <a:lnTo>
                  <a:pt x="1715915" y="69084"/>
                </a:lnTo>
                <a:lnTo>
                  <a:pt x="1759350" y="84767"/>
                </a:lnTo>
                <a:lnTo>
                  <a:pt x="1802052" y="101936"/>
                </a:lnTo>
                <a:lnTo>
                  <a:pt x="1843988" y="120559"/>
                </a:lnTo>
                <a:lnTo>
                  <a:pt x="1885128" y="140607"/>
                </a:lnTo>
                <a:lnTo>
                  <a:pt x="1925440" y="162047"/>
                </a:lnTo>
                <a:lnTo>
                  <a:pt x="1964892" y="184847"/>
                </a:lnTo>
                <a:lnTo>
                  <a:pt x="2003454" y="208978"/>
                </a:lnTo>
                <a:lnTo>
                  <a:pt x="2041093" y="234406"/>
                </a:lnTo>
                <a:lnTo>
                  <a:pt x="2077780" y="261102"/>
                </a:lnTo>
                <a:lnTo>
                  <a:pt x="2113482" y="289032"/>
                </a:lnTo>
                <a:lnTo>
                  <a:pt x="2148167" y="318167"/>
                </a:lnTo>
                <a:lnTo>
                  <a:pt x="2181805" y="348475"/>
                </a:lnTo>
                <a:lnTo>
                  <a:pt x="2214365" y="379925"/>
                </a:lnTo>
                <a:lnTo>
                  <a:pt x="2245814" y="412484"/>
                </a:lnTo>
                <a:lnTo>
                  <a:pt x="2276122" y="446122"/>
                </a:lnTo>
                <a:lnTo>
                  <a:pt x="2305257" y="480808"/>
                </a:lnTo>
                <a:lnTo>
                  <a:pt x="2333188" y="516510"/>
                </a:lnTo>
                <a:lnTo>
                  <a:pt x="2359883" y="553196"/>
                </a:lnTo>
                <a:lnTo>
                  <a:pt x="2385312" y="590836"/>
                </a:lnTo>
                <a:lnTo>
                  <a:pt x="2409442" y="629397"/>
                </a:lnTo>
                <a:lnTo>
                  <a:pt x="2432243" y="668850"/>
                </a:lnTo>
                <a:lnTo>
                  <a:pt x="2453683" y="709162"/>
                </a:lnTo>
                <a:lnTo>
                  <a:pt x="2473730" y="750301"/>
                </a:lnTo>
                <a:lnTo>
                  <a:pt x="2492354" y="792237"/>
                </a:lnTo>
                <a:lnTo>
                  <a:pt x="2509523" y="834939"/>
                </a:lnTo>
                <a:lnTo>
                  <a:pt x="2525205" y="878374"/>
                </a:lnTo>
                <a:lnTo>
                  <a:pt x="2539370" y="922512"/>
                </a:lnTo>
                <a:lnTo>
                  <a:pt x="2551986" y="967321"/>
                </a:lnTo>
                <a:lnTo>
                  <a:pt x="2563021" y="1012770"/>
                </a:lnTo>
                <a:lnTo>
                  <a:pt x="2572445" y="1058828"/>
                </a:lnTo>
                <a:lnTo>
                  <a:pt x="2580226" y="1105462"/>
                </a:lnTo>
                <a:lnTo>
                  <a:pt x="2586332" y="1152643"/>
                </a:lnTo>
                <a:lnTo>
                  <a:pt x="2590732" y="1200338"/>
                </a:lnTo>
                <a:lnTo>
                  <a:pt x="2593395" y="1248515"/>
                </a:lnTo>
                <a:lnTo>
                  <a:pt x="2594287" y="1297145"/>
                </a:lnTo>
                <a:lnTo>
                  <a:pt x="2593395" y="1345775"/>
                </a:lnTo>
                <a:lnTo>
                  <a:pt x="2590732" y="1393953"/>
                </a:lnTo>
                <a:lnTo>
                  <a:pt x="2586332" y="1441647"/>
                </a:lnTo>
                <a:lnTo>
                  <a:pt x="2580226" y="1488828"/>
                </a:lnTo>
                <a:lnTo>
                  <a:pt x="2572445" y="1535462"/>
                </a:lnTo>
                <a:lnTo>
                  <a:pt x="2563021" y="1581520"/>
                </a:lnTo>
                <a:lnTo>
                  <a:pt x="2551986" y="1626969"/>
                </a:lnTo>
                <a:lnTo>
                  <a:pt x="2539370" y="1671778"/>
                </a:lnTo>
                <a:lnTo>
                  <a:pt x="2525205" y="1715916"/>
                </a:lnTo>
                <a:lnTo>
                  <a:pt x="2509523" y="1759351"/>
                </a:lnTo>
                <a:lnTo>
                  <a:pt x="2492354" y="1802053"/>
                </a:lnTo>
                <a:lnTo>
                  <a:pt x="2473730" y="1843989"/>
                </a:lnTo>
                <a:lnTo>
                  <a:pt x="2453683" y="1885129"/>
                </a:lnTo>
                <a:lnTo>
                  <a:pt x="2432243" y="1925440"/>
                </a:lnTo>
                <a:lnTo>
                  <a:pt x="2409442" y="1964893"/>
                </a:lnTo>
                <a:lnTo>
                  <a:pt x="2385312" y="2003455"/>
                </a:lnTo>
                <a:lnTo>
                  <a:pt x="2359883" y="2041094"/>
                </a:lnTo>
                <a:lnTo>
                  <a:pt x="2333188" y="2077781"/>
                </a:lnTo>
                <a:lnTo>
                  <a:pt x="2305257" y="2113482"/>
                </a:lnTo>
                <a:lnTo>
                  <a:pt x="2276122" y="2148168"/>
                </a:lnTo>
                <a:lnTo>
                  <a:pt x="2245814" y="2181806"/>
                </a:lnTo>
                <a:lnTo>
                  <a:pt x="2214365" y="2214366"/>
                </a:lnTo>
                <a:lnTo>
                  <a:pt x="2181805" y="2245815"/>
                </a:lnTo>
                <a:lnTo>
                  <a:pt x="2148167" y="2276123"/>
                </a:lnTo>
                <a:lnTo>
                  <a:pt x="2113482" y="2305258"/>
                </a:lnTo>
                <a:lnTo>
                  <a:pt x="2077780" y="2333189"/>
                </a:lnTo>
                <a:lnTo>
                  <a:pt x="2041093" y="2359884"/>
                </a:lnTo>
                <a:lnTo>
                  <a:pt x="2003454" y="2385313"/>
                </a:lnTo>
                <a:lnTo>
                  <a:pt x="1964892" y="2409443"/>
                </a:lnTo>
                <a:lnTo>
                  <a:pt x="1925440" y="2432243"/>
                </a:lnTo>
                <a:lnTo>
                  <a:pt x="1885128" y="2453683"/>
                </a:lnTo>
                <a:lnTo>
                  <a:pt x="1843988" y="2473731"/>
                </a:lnTo>
                <a:lnTo>
                  <a:pt x="1802052" y="2492355"/>
                </a:lnTo>
                <a:lnTo>
                  <a:pt x="1759350" y="2509523"/>
                </a:lnTo>
                <a:lnTo>
                  <a:pt x="1715915" y="2525206"/>
                </a:lnTo>
                <a:lnTo>
                  <a:pt x="1671777" y="2539371"/>
                </a:lnTo>
                <a:lnTo>
                  <a:pt x="1626968" y="2551987"/>
                </a:lnTo>
                <a:lnTo>
                  <a:pt x="1581519" y="2563022"/>
                </a:lnTo>
                <a:lnTo>
                  <a:pt x="1535461" y="2572446"/>
                </a:lnTo>
                <a:lnTo>
                  <a:pt x="1488827" y="2580226"/>
                </a:lnTo>
                <a:lnTo>
                  <a:pt x="1441646" y="2586332"/>
                </a:lnTo>
                <a:lnTo>
                  <a:pt x="1393952" y="2590733"/>
                </a:lnTo>
                <a:lnTo>
                  <a:pt x="1345774" y="2593396"/>
                </a:lnTo>
                <a:lnTo>
                  <a:pt x="1297164" y="2594290"/>
                </a:lnTo>
                <a:close/>
              </a:path>
            </a:pathLst>
          </a:custGeom>
          <a:solidFill>
            <a:srgbClr val="F6A700"/>
          </a:solidFill>
        </p:spPr>
        <p:txBody>
          <a:bodyPr wrap="square" lIns="0" tIns="0" rIns="0" bIns="0" rtlCol="0"/>
          <a:lstStyle/>
          <a:p>
            <a:endParaRPr sz="1200"/>
          </a:p>
        </p:txBody>
      </p:sp>
      <p:pic>
        <p:nvPicPr>
          <p:cNvPr id="8" name="object 8">
            <a:extLst>
              <a:ext uri="{FF2B5EF4-FFF2-40B4-BE49-F238E27FC236}">
                <a16:creationId xmlns:a16="http://schemas.microsoft.com/office/drawing/2014/main" id="{A237E4F5-B917-C676-27EC-2956527B1318}"/>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5278206" y="1101955"/>
            <a:ext cx="1648323" cy="1592844"/>
          </a:xfrm>
          <a:prstGeom prst="ellipse">
            <a:avLst/>
          </a:prstGeom>
        </p:spPr>
      </p:pic>
      <p:sp>
        <p:nvSpPr>
          <p:cNvPr id="9" name="object 14">
            <a:extLst>
              <a:ext uri="{FF2B5EF4-FFF2-40B4-BE49-F238E27FC236}">
                <a16:creationId xmlns:a16="http://schemas.microsoft.com/office/drawing/2014/main" id="{9D1141B1-EB22-3476-550A-20C24696B783}"/>
              </a:ext>
            </a:extLst>
          </p:cNvPr>
          <p:cNvSpPr/>
          <p:nvPr/>
        </p:nvSpPr>
        <p:spPr>
          <a:xfrm>
            <a:off x="702191" y="4645439"/>
            <a:ext cx="2461260" cy="661670"/>
          </a:xfrm>
          <a:custGeom>
            <a:avLst/>
            <a:gdLst/>
            <a:ahLst/>
            <a:cxnLst/>
            <a:rect l="l" t="t" r="r" b="b"/>
            <a:pathLst>
              <a:path w="3691890" h="992504">
                <a:moveTo>
                  <a:pt x="980986" y="501751"/>
                </a:moveTo>
                <a:lnTo>
                  <a:pt x="978750" y="454520"/>
                </a:lnTo>
                <a:lnTo>
                  <a:pt x="972146" y="408546"/>
                </a:lnTo>
                <a:lnTo>
                  <a:pt x="961402" y="364058"/>
                </a:lnTo>
                <a:lnTo>
                  <a:pt x="946708" y="321246"/>
                </a:lnTo>
                <a:lnTo>
                  <a:pt x="928281" y="280327"/>
                </a:lnTo>
                <a:lnTo>
                  <a:pt x="906322" y="241490"/>
                </a:lnTo>
                <a:lnTo>
                  <a:pt x="881037" y="204965"/>
                </a:lnTo>
                <a:lnTo>
                  <a:pt x="852639" y="170942"/>
                </a:lnTo>
                <a:lnTo>
                  <a:pt x="821321" y="139611"/>
                </a:lnTo>
                <a:lnTo>
                  <a:pt x="787285" y="111213"/>
                </a:lnTo>
                <a:lnTo>
                  <a:pt x="750760" y="85928"/>
                </a:lnTo>
                <a:lnTo>
                  <a:pt x="711923" y="63969"/>
                </a:lnTo>
                <a:lnTo>
                  <a:pt x="671004" y="45542"/>
                </a:lnTo>
                <a:lnTo>
                  <a:pt x="628192" y="30848"/>
                </a:lnTo>
                <a:lnTo>
                  <a:pt x="583704" y="20104"/>
                </a:lnTo>
                <a:lnTo>
                  <a:pt x="537730" y="13512"/>
                </a:lnTo>
                <a:lnTo>
                  <a:pt x="490499" y="11264"/>
                </a:lnTo>
                <a:lnTo>
                  <a:pt x="443255" y="13512"/>
                </a:lnTo>
                <a:lnTo>
                  <a:pt x="397294" y="20104"/>
                </a:lnTo>
                <a:lnTo>
                  <a:pt x="352806" y="30848"/>
                </a:lnTo>
                <a:lnTo>
                  <a:pt x="309994" y="45542"/>
                </a:lnTo>
                <a:lnTo>
                  <a:pt x="269074" y="63969"/>
                </a:lnTo>
                <a:lnTo>
                  <a:pt x="230238" y="85928"/>
                </a:lnTo>
                <a:lnTo>
                  <a:pt x="193713" y="111213"/>
                </a:lnTo>
                <a:lnTo>
                  <a:pt x="159677" y="139611"/>
                </a:lnTo>
                <a:lnTo>
                  <a:pt x="128358" y="170942"/>
                </a:lnTo>
                <a:lnTo>
                  <a:pt x="99949" y="204965"/>
                </a:lnTo>
                <a:lnTo>
                  <a:pt x="74676" y="241490"/>
                </a:lnTo>
                <a:lnTo>
                  <a:pt x="52717" y="280327"/>
                </a:lnTo>
                <a:lnTo>
                  <a:pt x="34290" y="321246"/>
                </a:lnTo>
                <a:lnTo>
                  <a:pt x="19596" y="364058"/>
                </a:lnTo>
                <a:lnTo>
                  <a:pt x="8851" y="408546"/>
                </a:lnTo>
                <a:lnTo>
                  <a:pt x="2247" y="454520"/>
                </a:lnTo>
                <a:lnTo>
                  <a:pt x="0" y="501751"/>
                </a:lnTo>
                <a:lnTo>
                  <a:pt x="2247" y="548995"/>
                </a:lnTo>
                <a:lnTo>
                  <a:pt x="8851" y="594956"/>
                </a:lnTo>
                <a:lnTo>
                  <a:pt x="19596" y="639457"/>
                </a:lnTo>
                <a:lnTo>
                  <a:pt x="34290" y="682256"/>
                </a:lnTo>
                <a:lnTo>
                  <a:pt x="52717" y="723188"/>
                </a:lnTo>
                <a:lnTo>
                  <a:pt x="74676" y="762012"/>
                </a:lnTo>
                <a:lnTo>
                  <a:pt x="99949" y="798550"/>
                </a:lnTo>
                <a:lnTo>
                  <a:pt x="128358" y="832573"/>
                </a:lnTo>
                <a:lnTo>
                  <a:pt x="159677" y="863892"/>
                </a:lnTo>
                <a:lnTo>
                  <a:pt x="193713" y="892302"/>
                </a:lnTo>
                <a:lnTo>
                  <a:pt x="230238" y="917587"/>
                </a:lnTo>
                <a:lnTo>
                  <a:pt x="269074" y="939546"/>
                </a:lnTo>
                <a:lnTo>
                  <a:pt x="309994" y="957973"/>
                </a:lnTo>
                <a:lnTo>
                  <a:pt x="352806" y="972654"/>
                </a:lnTo>
                <a:lnTo>
                  <a:pt x="397294" y="983399"/>
                </a:lnTo>
                <a:lnTo>
                  <a:pt x="443255" y="990003"/>
                </a:lnTo>
                <a:lnTo>
                  <a:pt x="490499" y="992251"/>
                </a:lnTo>
                <a:lnTo>
                  <a:pt x="537730" y="990003"/>
                </a:lnTo>
                <a:lnTo>
                  <a:pt x="583704" y="983399"/>
                </a:lnTo>
                <a:lnTo>
                  <a:pt x="628192" y="972654"/>
                </a:lnTo>
                <a:lnTo>
                  <a:pt x="671004" y="957973"/>
                </a:lnTo>
                <a:lnTo>
                  <a:pt x="711923" y="939546"/>
                </a:lnTo>
                <a:lnTo>
                  <a:pt x="750760" y="917587"/>
                </a:lnTo>
                <a:lnTo>
                  <a:pt x="787285" y="892302"/>
                </a:lnTo>
                <a:lnTo>
                  <a:pt x="821321" y="863892"/>
                </a:lnTo>
                <a:lnTo>
                  <a:pt x="852639" y="832573"/>
                </a:lnTo>
                <a:lnTo>
                  <a:pt x="881037" y="798550"/>
                </a:lnTo>
                <a:lnTo>
                  <a:pt x="906322" y="762012"/>
                </a:lnTo>
                <a:lnTo>
                  <a:pt x="928281" y="723188"/>
                </a:lnTo>
                <a:lnTo>
                  <a:pt x="946708" y="682256"/>
                </a:lnTo>
                <a:lnTo>
                  <a:pt x="961402" y="639457"/>
                </a:lnTo>
                <a:lnTo>
                  <a:pt x="972146" y="594956"/>
                </a:lnTo>
                <a:lnTo>
                  <a:pt x="978750" y="548995"/>
                </a:lnTo>
                <a:lnTo>
                  <a:pt x="980986" y="501751"/>
                </a:lnTo>
                <a:close/>
              </a:path>
              <a:path w="3691890" h="992504">
                <a:moveTo>
                  <a:pt x="2336419" y="501751"/>
                </a:moveTo>
                <a:lnTo>
                  <a:pt x="2334183" y="454520"/>
                </a:lnTo>
                <a:lnTo>
                  <a:pt x="2327579" y="408546"/>
                </a:lnTo>
                <a:lnTo>
                  <a:pt x="2316835" y="364058"/>
                </a:lnTo>
                <a:lnTo>
                  <a:pt x="2302141" y="321246"/>
                </a:lnTo>
                <a:lnTo>
                  <a:pt x="2283714" y="280327"/>
                </a:lnTo>
                <a:lnTo>
                  <a:pt x="2261755" y="241490"/>
                </a:lnTo>
                <a:lnTo>
                  <a:pt x="2236470" y="204965"/>
                </a:lnTo>
                <a:lnTo>
                  <a:pt x="2208072" y="170942"/>
                </a:lnTo>
                <a:lnTo>
                  <a:pt x="2176754" y="139611"/>
                </a:lnTo>
                <a:lnTo>
                  <a:pt x="2142718" y="111213"/>
                </a:lnTo>
                <a:lnTo>
                  <a:pt x="2106193" y="85928"/>
                </a:lnTo>
                <a:lnTo>
                  <a:pt x="2067356" y="63969"/>
                </a:lnTo>
                <a:lnTo>
                  <a:pt x="2026437" y="45542"/>
                </a:lnTo>
                <a:lnTo>
                  <a:pt x="1983625" y="30848"/>
                </a:lnTo>
                <a:lnTo>
                  <a:pt x="1939137" y="20104"/>
                </a:lnTo>
                <a:lnTo>
                  <a:pt x="1893163" y="13512"/>
                </a:lnTo>
                <a:lnTo>
                  <a:pt x="1845932" y="11264"/>
                </a:lnTo>
                <a:lnTo>
                  <a:pt x="1798688" y="13512"/>
                </a:lnTo>
                <a:lnTo>
                  <a:pt x="1752727" y="20104"/>
                </a:lnTo>
                <a:lnTo>
                  <a:pt x="1708238" y="30848"/>
                </a:lnTo>
                <a:lnTo>
                  <a:pt x="1665427" y="45542"/>
                </a:lnTo>
                <a:lnTo>
                  <a:pt x="1624507" y="63969"/>
                </a:lnTo>
                <a:lnTo>
                  <a:pt x="1585671" y="85928"/>
                </a:lnTo>
                <a:lnTo>
                  <a:pt x="1549146" y="111213"/>
                </a:lnTo>
                <a:lnTo>
                  <a:pt x="1515110" y="139611"/>
                </a:lnTo>
                <a:lnTo>
                  <a:pt x="1483791" y="170942"/>
                </a:lnTo>
                <a:lnTo>
                  <a:pt x="1455381" y="204965"/>
                </a:lnTo>
                <a:lnTo>
                  <a:pt x="1430108" y="241490"/>
                </a:lnTo>
                <a:lnTo>
                  <a:pt x="1408150" y="280327"/>
                </a:lnTo>
                <a:lnTo>
                  <a:pt x="1389722" y="321246"/>
                </a:lnTo>
                <a:lnTo>
                  <a:pt x="1375029" y="364058"/>
                </a:lnTo>
                <a:lnTo>
                  <a:pt x="1364284" y="408546"/>
                </a:lnTo>
                <a:lnTo>
                  <a:pt x="1357680" y="454520"/>
                </a:lnTo>
                <a:lnTo>
                  <a:pt x="1355432" y="501751"/>
                </a:lnTo>
                <a:lnTo>
                  <a:pt x="1357680" y="548995"/>
                </a:lnTo>
                <a:lnTo>
                  <a:pt x="1364284" y="594956"/>
                </a:lnTo>
                <a:lnTo>
                  <a:pt x="1375029" y="639457"/>
                </a:lnTo>
                <a:lnTo>
                  <a:pt x="1389722" y="682256"/>
                </a:lnTo>
                <a:lnTo>
                  <a:pt x="1408150" y="723188"/>
                </a:lnTo>
                <a:lnTo>
                  <a:pt x="1430108" y="762012"/>
                </a:lnTo>
                <a:lnTo>
                  <a:pt x="1455381" y="798550"/>
                </a:lnTo>
                <a:lnTo>
                  <a:pt x="1483791" y="832573"/>
                </a:lnTo>
                <a:lnTo>
                  <a:pt x="1515110" y="863892"/>
                </a:lnTo>
                <a:lnTo>
                  <a:pt x="1549146" y="892302"/>
                </a:lnTo>
                <a:lnTo>
                  <a:pt x="1585671" y="917587"/>
                </a:lnTo>
                <a:lnTo>
                  <a:pt x="1624507" y="939546"/>
                </a:lnTo>
                <a:lnTo>
                  <a:pt x="1665427" y="957973"/>
                </a:lnTo>
                <a:lnTo>
                  <a:pt x="1708238" y="972654"/>
                </a:lnTo>
                <a:lnTo>
                  <a:pt x="1752727" y="983399"/>
                </a:lnTo>
                <a:lnTo>
                  <a:pt x="1798688" y="990003"/>
                </a:lnTo>
                <a:lnTo>
                  <a:pt x="1845932" y="992251"/>
                </a:lnTo>
                <a:lnTo>
                  <a:pt x="1893163" y="990003"/>
                </a:lnTo>
                <a:lnTo>
                  <a:pt x="1939137" y="983399"/>
                </a:lnTo>
                <a:lnTo>
                  <a:pt x="1983625" y="972654"/>
                </a:lnTo>
                <a:lnTo>
                  <a:pt x="2026437" y="957973"/>
                </a:lnTo>
                <a:lnTo>
                  <a:pt x="2067356" y="939546"/>
                </a:lnTo>
                <a:lnTo>
                  <a:pt x="2106193" y="917587"/>
                </a:lnTo>
                <a:lnTo>
                  <a:pt x="2142718" y="892302"/>
                </a:lnTo>
                <a:lnTo>
                  <a:pt x="2176754" y="863892"/>
                </a:lnTo>
                <a:lnTo>
                  <a:pt x="2208072" y="832573"/>
                </a:lnTo>
                <a:lnTo>
                  <a:pt x="2236470" y="798550"/>
                </a:lnTo>
                <a:lnTo>
                  <a:pt x="2261755" y="762012"/>
                </a:lnTo>
                <a:lnTo>
                  <a:pt x="2283714" y="723188"/>
                </a:lnTo>
                <a:lnTo>
                  <a:pt x="2302141" y="682256"/>
                </a:lnTo>
                <a:lnTo>
                  <a:pt x="2316835" y="639457"/>
                </a:lnTo>
                <a:lnTo>
                  <a:pt x="2327579" y="594956"/>
                </a:lnTo>
                <a:lnTo>
                  <a:pt x="2334183" y="548995"/>
                </a:lnTo>
                <a:lnTo>
                  <a:pt x="2336419" y="501751"/>
                </a:lnTo>
                <a:close/>
              </a:path>
              <a:path w="3691890" h="992504">
                <a:moveTo>
                  <a:pt x="3691852" y="490499"/>
                </a:moveTo>
                <a:lnTo>
                  <a:pt x="3689616" y="443255"/>
                </a:lnTo>
                <a:lnTo>
                  <a:pt x="3683012" y="397294"/>
                </a:lnTo>
                <a:lnTo>
                  <a:pt x="3672268" y="352806"/>
                </a:lnTo>
                <a:lnTo>
                  <a:pt x="3657574" y="309994"/>
                </a:lnTo>
                <a:lnTo>
                  <a:pt x="3639147" y="269062"/>
                </a:lnTo>
                <a:lnTo>
                  <a:pt x="3617188" y="230238"/>
                </a:lnTo>
                <a:lnTo>
                  <a:pt x="3591903" y="193700"/>
                </a:lnTo>
                <a:lnTo>
                  <a:pt x="3563505" y="159677"/>
                </a:lnTo>
                <a:lnTo>
                  <a:pt x="3532187" y="128358"/>
                </a:lnTo>
                <a:lnTo>
                  <a:pt x="3498151" y="99949"/>
                </a:lnTo>
                <a:lnTo>
                  <a:pt x="3461626" y="74676"/>
                </a:lnTo>
                <a:lnTo>
                  <a:pt x="3422789" y="52717"/>
                </a:lnTo>
                <a:lnTo>
                  <a:pt x="3381870" y="34290"/>
                </a:lnTo>
                <a:lnTo>
                  <a:pt x="3339058" y="19596"/>
                </a:lnTo>
                <a:lnTo>
                  <a:pt x="3294570" y="8851"/>
                </a:lnTo>
                <a:lnTo>
                  <a:pt x="3248596" y="2247"/>
                </a:lnTo>
                <a:lnTo>
                  <a:pt x="3201365" y="0"/>
                </a:lnTo>
                <a:lnTo>
                  <a:pt x="3154121" y="2247"/>
                </a:lnTo>
                <a:lnTo>
                  <a:pt x="3108160" y="8851"/>
                </a:lnTo>
                <a:lnTo>
                  <a:pt x="3063671" y="19596"/>
                </a:lnTo>
                <a:lnTo>
                  <a:pt x="3020860" y="34290"/>
                </a:lnTo>
                <a:lnTo>
                  <a:pt x="2979940" y="52717"/>
                </a:lnTo>
                <a:lnTo>
                  <a:pt x="2941104" y="74676"/>
                </a:lnTo>
                <a:lnTo>
                  <a:pt x="2904579" y="99949"/>
                </a:lnTo>
                <a:lnTo>
                  <a:pt x="2870543" y="128358"/>
                </a:lnTo>
                <a:lnTo>
                  <a:pt x="2839224" y="159677"/>
                </a:lnTo>
                <a:lnTo>
                  <a:pt x="2810827" y="193700"/>
                </a:lnTo>
                <a:lnTo>
                  <a:pt x="2785541" y="230238"/>
                </a:lnTo>
                <a:lnTo>
                  <a:pt x="2763583" y="269062"/>
                </a:lnTo>
                <a:lnTo>
                  <a:pt x="2745155" y="309994"/>
                </a:lnTo>
                <a:lnTo>
                  <a:pt x="2730462" y="352806"/>
                </a:lnTo>
                <a:lnTo>
                  <a:pt x="2719717" y="397294"/>
                </a:lnTo>
                <a:lnTo>
                  <a:pt x="2713113" y="443255"/>
                </a:lnTo>
                <a:lnTo>
                  <a:pt x="2710865" y="490486"/>
                </a:lnTo>
                <a:lnTo>
                  <a:pt x="2713113" y="537730"/>
                </a:lnTo>
                <a:lnTo>
                  <a:pt x="2719717" y="583704"/>
                </a:lnTo>
                <a:lnTo>
                  <a:pt x="2730462" y="628192"/>
                </a:lnTo>
                <a:lnTo>
                  <a:pt x="2745155" y="671004"/>
                </a:lnTo>
                <a:lnTo>
                  <a:pt x="2763583" y="711923"/>
                </a:lnTo>
                <a:lnTo>
                  <a:pt x="2785541" y="750760"/>
                </a:lnTo>
                <a:lnTo>
                  <a:pt x="2810827" y="787285"/>
                </a:lnTo>
                <a:lnTo>
                  <a:pt x="2839224" y="821321"/>
                </a:lnTo>
                <a:lnTo>
                  <a:pt x="2870543" y="852639"/>
                </a:lnTo>
                <a:lnTo>
                  <a:pt x="2904579" y="881037"/>
                </a:lnTo>
                <a:lnTo>
                  <a:pt x="2941104" y="906322"/>
                </a:lnTo>
                <a:lnTo>
                  <a:pt x="2979940" y="928281"/>
                </a:lnTo>
                <a:lnTo>
                  <a:pt x="3020860" y="946708"/>
                </a:lnTo>
                <a:lnTo>
                  <a:pt x="3063671" y="961402"/>
                </a:lnTo>
                <a:lnTo>
                  <a:pt x="3108160" y="972146"/>
                </a:lnTo>
                <a:lnTo>
                  <a:pt x="3154121" y="978750"/>
                </a:lnTo>
                <a:lnTo>
                  <a:pt x="3201365" y="980986"/>
                </a:lnTo>
                <a:lnTo>
                  <a:pt x="3248596" y="978750"/>
                </a:lnTo>
                <a:lnTo>
                  <a:pt x="3294570" y="972146"/>
                </a:lnTo>
                <a:lnTo>
                  <a:pt x="3339058" y="961402"/>
                </a:lnTo>
                <a:lnTo>
                  <a:pt x="3381870" y="946708"/>
                </a:lnTo>
                <a:lnTo>
                  <a:pt x="3422789" y="928281"/>
                </a:lnTo>
                <a:lnTo>
                  <a:pt x="3461626" y="906322"/>
                </a:lnTo>
                <a:lnTo>
                  <a:pt x="3498151" y="881037"/>
                </a:lnTo>
                <a:lnTo>
                  <a:pt x="3532187" y="852639"/>
                </a:lnTo>
                <a:lnTo>
                  <a:pt x="3563505" y="821321"/>
                </a:lnTo>
                <a:lnTo>
                  <a:pt x="3591903" y="787285"/>
                </a:lnTo>
                <a:lnTo>
                  <a:pt x="3617188" y="750760"/>
                </a:lnTo>
                <a:lnTo>
                  <a:pt x="3639147" y="711923"/>
                </a:lnTo>
                <a:lnTo>
                  <a:pt x="3657574" y="671004"/>
                </a:lnTo>
                <a:lnTo>
                  <a:pt x="3672268" y="628192"/>
                </a:lnTo>
                <a:lnTo>
                  <a:pt x="3683012" y="583704"/>
                </a:lnTo>
                <a:lnTo>
                  <a:pt x="3689616" y="537730"/>
                </a:lnTo>
                <a:lnTo>
                  <a:pt x="3691852" y="490499"/>
                </a:lnTo>
                <a:close/>
              </a:path>
            </a:pathLst>
          </a:custGeom>
          <a:solidFill>
            <a:srgbClr val="FEBE0D"/>
          </a:solidFill>
        </p:spPr>
        <p:txBody>
          <a:bodyPr wrap="square" lIns="0" tIns="0" rIns="0" bIns="0" rtlCol="0"/>
          <a:lstStyle/>
          <a:p>
            <a:endParaRPr sz="1200"/>
          </a:p>
        </p:txBody>
      </p:sp>
      <p:sp>
        <p:nvSpPr>
          <p:cNvPr id="10" name="object 15">
            <a:extLst>
              <a:ext uri="{FF2B5EF4-FFF2-40B4-BE49-F238E27FC236}">
                <a16:creationId xmlns:a16="http://schemas.microsoft.com/office/drawing/2014/main" id="{8F4C0B51-B7DB-5A17-ADFE-5DA7C7CB321D}"/>
              </a:ext>
            </a:extLst>
          </p:cNvPr>
          <p:cNvSpPr/>
          <p:nvPr/>
        </p:nvSpPr>
        <p:spPr>
          <a:xfrm>
            <a:off x="2614599" y="4789881"/>
            <a:ext cx="441537" cy="368300"/>
          </a:xfrm>
          <a:custGeom>
            <a:avLst/>
            <a:gdLst/>
            <a:ahLst/>
            <a:cxnLst/>
            <a:rect l="l" t="t" r="r" b="b"/>
            <a:pathLst>
              <a:path w="662304" h="552450">
                <a:moveTo>
                  <a:pt x="166357" y="323837"/>
                </a:moveTo>
                <a:lnTo>
                  <a:pt x="164973" y="316560"/>
                </a:lnTo>
                <a:lnTo>
                  <a:pt x="161175" y="310756"/>
                </a:lnTo>
                <a:lnTo>
                  <a:pt x="155448" y="306908"/>
                </a:lnTo>
                <a:lnTo>
                  <a:pt x="148272" y="305511"/>
                </a:lnTo>
                <a:lnTo>
                  <a:pt x="18084" y="305511"/>
                </a:lnTo>
                <a:lnTo>
                  <a:pt x="10909" y="306908"/>
                </a:lnTo>
                <a:lnTo>
                  <a:pt x="5181" y="310756"/>
                </a:lnTo>
                <a:lnTo>
                  <a:pt x="1384" y="316560"/>
                </a:lnTo>
                <a:lnTo>
                  <a:pt x="0" y="323837"/>
                </a:lnTo>
                <a:lnTo>
                  <a:pt x="1384" y="331114"/>
                </a:lnTo>
                <a:lnTo>
                  <a:pt x="5181" y="336918"/>
                </a:lnTo>
                <a:lnTo>
                  <a:pt x="10909" y="340766"/>
                </a:lnTo>
                <a:lnTo>
                  <a:pt x="18084" y="342163"/>
                </a:lnTo>
                <a:lnTo>
                  <a:pt x="148272" y="342163"/>
                </a:lnTo>
                <a:lnTo>
                  <a:pt x="155448" y="340766"/>
                </a:lnTo>
                <a:lnTo>
                  <a:pt x="161175" y="336918"/>
                </a:lnTo>
                <a:lnTo>
                  <a:pt x="164973" y="331114"/>
                </a:lnTo>
                <a:lnTo>
                  <a:pt x="166357" y="323837"/>
                </a:lnTo>
                <a:close/>
              </a:path>
              <a:path w="662304" h="552450">
                <a:moveTo>
                  <a:pt x="188036" y="433781"/>
                </a:moveTo>
                <a:lnTo>
                  <a:pt x="186651" y="426504"/>
                </a:lnTo>
                <a:lnTo>
                  <a:pt x="182854" y="420700"/>
                </a:lnTo>
                <a:lnTo>
                  <a:pt x="177126" y="416852"/>
                </a:lnTo>
                <a:lnTo>
                  <a:pt x="169951" y="415455"/>
                </a:lnTo>
                <a:lnTo>
                  <a:pt x="101269" y="415455"/>
                </a:lnTo>
                <a:lnTo>
                  <a:pt x="94094" y="416852"/>
                </a:lnTo>
                <a:lnTo>
                  <a:pt x="88366" y="420700"/>
                </a:lnTo>
                <a:lnTo>
                  <a:pt x="84569" y="426504"/>
                </a:lnTo>
                <a:lnTo>
                  <a:pt x="83185" y="433781"/>
                </a:lnTo>
                <a:lnTo>
                  <a:pt x="84569" y="441045"/>
                </a:lnTo>
                <a:lnTo>
                  <a:pt x="88366" y="446849"/>
                </a:lnTo>
                <a:lnTo>
                  <a:pt x="94094" y="450697"/>
                </a:lnTo>
                <a:lnTo>
                  <a:pt x="101269" y="452094"/>
                </a:lnTo>
                <a:lnTo>
                  <a:pt x="169951" y="452094"/>
                </a:lnTo>
                <a:lnTo>
                  <a:pt x="177126" y="450697"/>
                </a:lnTo>
                <a:lnTo>
                  <a:pt x="182854" y="446849"/>
                </a:lnTo>
                <a:lnTo>
                  <a:pt x="186651" y="441045"/>
                </a:lnTo>
                <a:lnTo>
                  <a:pt x="188036" y="433781"/>
                </a:lnTo>
                <a:close/>
              </a:path>
              <a:path w="662304" h="552450">
                <a:moveTo>
                  <a:pt x="188036" y="221234"/>
                </a:moveTo>
                <a:lnTo>
                  <a:pt x="186651" y="213956"/>
                </a:lnTo>
                <a:lnTo>
                  <a:pt x="182854" y="208153"/>
                </a:lnTo>
                <a:lnTo>
                  <a:pt x="177126" y="204304"/>
                </a:lnTo>
                <a:lnTo>
                  <a:pt x="169951" y="202907"/>
                </a:lnTo>
                <a:lnTo>
                  <a:pt x="101269" y="202907"/>
                </a:lnTo>
                <a:lnTo>
                  <a:pt x="94094" y="204304"/>
                </a:lnTo>
                <a:lnTo>
                  <a:pt x="88366" y="208153"/>
                </a:lnTo>
                <a:lnTo>
                  <a:pt x="84569" y="213956"/>
                </a:lnTo>
                <a:lnTo>
                  <a:pt x="83185" y="221234"/>
                </a:lnTo>
                <a:lnTo>
                  <a:pt x="84569" y="228498"/>
                </a:lnTo>
                <a:lnTo>
                  <a:pt x="88366" y="234302"/>
                </a:lnTo>
                <a:lnTo>
                  <a:pt x="94094" y="238163"/>
                </a:lnTo>
                <a:lnTo>
                  <a:pt x="101269" y="239560"/>
                </a:lnTo>
                <a:lnTo>
                  <a:pt x="169951" y="239560"/>
                </a:lnTo>
                <a:lnTo>
                  <a:pt x="177126" y="238163"/>
                </a:lnTo>
                <a:lnTo>
                  <a:pt x="182854" y="234302"/>
                </a:lnTo>
                <a:lnTo>
                  <a:pt x="186651" y="228498"/>
                </a:lnTo>
                <a:lnTo>
                  <a:pt x="188036" y="221234"/>
                </a:lnTo>
                <a:close/>
              </a:path>
              <a:path w="662304" h="552450">
                <a:moveTo>
                  <a:pt x="661708" y="320929"/>
                </a:moveTo>
                <a:lnTo>
                  <a:pt x="656704" y="272440"/>
                </a:lnTo>
                <a:lnTo>
                  <a:pt x="642391" y="227495"/>
                </a:lnTo>
                <a:lnTo>
                  <a:pt x="625563" y="197434"/>
                </a:lnTo>
                <a:lnTo>
                  <a:pt x="623862" y="194398"/>
                </a:lnTo>
                <a:lnTo>
                  <a:pt x="623862" y="309029"/>
                </a:lnTo>
                <a:lnTo>
                  <a:pt x="606031" y="309029"/>
                </a:lnTo>
                <a:lnTo>
                  <a:pt x="600189" y="314210"/>
                </a:lnTo>
                <a:lnTo>
                  <a:pt x="599757" y="320929"/>
                </a:lnTo>
                <a:lnTo>
                  <a:pt x="600189" y="327634"/>
                </a:lnTo>
                <a:lnTo>
                  <a:pt x="606031" y="332816"/>
                </a:lnTo>
                <a:lnTo>
                  <a:pt x="623862" y="332816"/>
                </a:lnTo>
                <a:lnTo>
                  <a:pt x="619836" y="362254"/>
                </a:lnTo>
                <a:lnTo>
                  <a:pt x="599579" y="416013"/>
                </a:lnTo>
                <a:lnTo>
                  <a:pt x="580136" y="444411"/>
                </a:lnTo>
                <a:lnTo>
                  <a:pt x="570712" y="434924"/>
                </a:lnTo>
                <a:lnTo>
                  <a:pt x="565950" y="430034"/>
                </a:lnTo>
                <a:lnTo>
                  <a:pt x="557834" y="430034"/>
                </a:lnTo>
                <a:lnTo>
                  <a:pt x="553034" y="434924"/>
                </a:lnTo>
                <a:lnTo>
                  <a:pt x="550633" y="437311"/>
                </a:lnTo>
                <a:lnTo>
                  <a:pt x="549325" y="440499"/>
                </a:lnTo>
                <a:lnTo>
                  <a:pt x="549325" y="447217"/>
                </a:lnTo>
                <a:lnTo>
                  <a:pt x="550633" y="450430"/>
                </a:lnTo>
                <a:lnTo>
                  <a:pt x="553034" y="452831"/>
                </a:lnTo>
                <a:lnTo>
                  <a:pt x="562546" y="462495"/>
                </a:lnTo>
                <a:lnTo>
                  <a:pt x="536714" y="482231"/>
                </a:lnTo>
                <a:lnTo>
                  <a:pt x="508228" y="497243"/>
                </a:lnTo>
                <a:lnTo>
                  <a:pt x="477685" y="507276"/>
                </a:lnTo>
                <a:lnTo>
                  <a:pt x="445643" y="512089"/>
                </a:lnTo>
                <a:lnTo>
                  <a:pt x="445643" y="490639"/>
                </a:lnTo>
                <a:lnTo>
                  <a:pt x="440334" y="485228"/>
                </a:lnTo>
                <a:lnTo>
                  <a:pt x="433298" y="485114"/>
                </a:lnTo>
                <a:lnTo>
                  <a:pt x="426250" y="485228"/>
                </a:lnTo>
                <a:lnTo>
                  <a:pt x="420941" y="490639"/>
                </a:lnTo>
                <a:lnTo>
                  <a:pt x="420941" y="512089"/>
                </a:lnTo>
                <a:lnTo>
                  <a:pt x="388899" y="507276"/>
                </a:lnTo>
                <a:lnTo>
                  <a:pt x="358343" y="497243"/>
                </a:lnTo>
                <a:lnTo>
                  <a:pt x="329869" y="482231"/>
                </a:lnTo>
                <a:lnTo>
                  <a:pt x="304012" y="462495"/>
                </a:lnTo>
                <a:lnTo>
                  <a:pt x="315950" y="450430"/>
                </a:lnTo>
                <a:lnTo>
                  <a:pt x="317271" y="447217"/>
                </a:lnTo>
                <a:lnTo>
                  <a:pt x="317271" y="444411"/>
                </a:lnTo>
                <a:lnTo>
                  <a:pt x="317271" y="440499"/>
                </a:lnTo>
                <a:lnTo>
                  <a:pt x="315950" y="437311"/>
                </a:lnTo>
                <a:lnTo>
                  <a:pt x="313550" y="434924"/>
                </a:lnTo>
                <a:lnTo>
                  <a:pt x="308749" y="430034"/>
                </a:lnTo>
                <a:lnTo>
                  <a:pt x="300634" y="430034"/>
                </a:lnTo>
                <a:lnTo>
                  <a:pt x="295859" y="434924"/>
                </a:lnTo>
                <a:lnTo>
                  <a:pt x="286448" y="444411"/>
                </a:lnTo>
                <a:lnTo>
                  <a:pt x="285115" y="442849"/>
                </a:lnTo>
                <a:lnTo>
                  <a:pt x="254939" y="390093"/>
                </a:lnTo>
                <a:lnTo>
                  <a:pt x="242722" y="332816"/>
                </a:lnTo>
                <a:lnTo>
                  <a:pt x="260553" y="332816"/>
                </a:lnTo>
                <a:lnTo>
                  <a:pt x="266395" y="327634"/>
                </a:lnTo>
                <a:lnTo>
                  <a:pt x="266827" y="320929"/>
                </a:lnTo>
                <a:lnTo>
                  <a:pt x="266395" y="314210"/>
                </a:lnTo>
                <a:lnTo>
                  <a:pt x="260553" y="309029"/>
                </a:lnTo>
                <a:lnTo>
                  <a:pt x="242722" y="309029"/>
                </a:lnTo>
                <a:lnTo>
                  <a:pt x="246735" y="279590"/>
                </a:lnTo>
                <a:lnTo>
                  <a:pt x="267004" y="225818"/>
                </a:lnTo>
                <a:lnTo>
                  <a:pt x="286448" y="197434"/>
                </a:lnTo>
                <a:lnTo>
                  <a:pt x="300634" y="211785"/>
                </a:lnTo>
                <a:lnTo>
                  <a:pt x="308749" y="211785"/>
                </a:lnTo>
                <a:lnTo>
                  <a:pt x="315950" y="204508"/>
                </a:lnTo>
                <a:lnTo>
                  <a:pt x="317271" y="201345"/>
                </a:lnTo>
                <a:lnTo>
                  <a:pt x="317271" y="197434"/>
                </a:lnTo>
                <a:lnTo>
                  <a:pt x="317271" y="194614"/>
                </a:lnTo>
                <a:lnTo>
                  <a:pt x="315950" y="191427"/>
                </a:lnTo>
                <a:lnTo>
                  <a:pt x="304012" y="179349"/>
                </a:lnTo>
                <a:lnTo>
                  <a:pt x="329869" y="159600"/>
                </a:lnTo>
                <a:lnTo>
                  <a:pt x="358343" y="144589"/>
                </a:lnTo>
                <a:lnTo>
                  <a:pt x="388899" y="134569"/>
                </a:lnTo>
                <a:lnTo>
                  <a:pt x="420941" y="129768"/>
                </a:lnTo>
                <a:lnTo>
                  <a:pt x="420941" y="151218"/>
                </a:lnTo>
                <a:lnTo>
                  <a:pt x="426250" y="156616"/>
                </a:lnTo>
                <a:lnTo>
                  <a:pt x="433298" y="156730"/>
                </a:lnTo>
                <a:lnTo>
                  <a:pt x="440334" y="156616"/>
                </a:lnTo>
                <a:lnTo>
                  <a:pt x="445643" y="151218"/>
                </a:lnTo>
                <a:lnTo>
                  <a:pt x="445643" y="129768"/>
                </a:lnTo>
                <a:lnTo>
                  <a:pt x="477685" y="134569"/>
                </a:lnTo>
                <a:lnTo>
                  <a:pt x="508228" y="144589"/>
                </a:lnTo>
                <a:lnTo>
                  <a:pt x="536714" y="159600"/>
                </a:lnTo>
                <a:lnTo>
                  <a:pt x="562546" y="179349"/>
                </a:lnTo>
                <a:lnTo>
                  <a:pt x="553034" y="189014"/>
                </a:lnTo>
                <a:lnTo>
                  <a:pt x="550633" y="191427"/>
                </a:lnTo>
                <a:lnTo>
                  <a:pt x="549325" y="194614"/>
                </a:lnTo>
                <a:lnTo>
                  <a:pt x="549325" y="201345"/>
                </a:lnTo>
                <a:lnTo>
                  <a:pt x="550633" y="204508"/>
                </a:lnTo>
                <a:lnTo>
                  <a:pt x="557834" y="211785"/>
                </a:lnTo>
                <a:lnTo>
                  <a:pt x="565950" y="211785"/>
                </a:lnTo>
                <a:lnTo>
                  <a:pt x="570712" y="206921"/>
                </a:lnTo>
                <a:lnTo>
                  <a:pt x="580136" y="197434"/>
                </a:lnTo>
                <a:lnTo>
                  <a:pt x="611632" y="251739"/>
                </a:lnTo>
                <a:lnTo>
                  <a:pt x="623862" y="309029"/>
                </a:lnTo>
                <a:lnTo>
                  <a:pt x="623862" y="194398"/>
                </a:lnTo>
                <a:lnTo>
                  <a:pt x="619785" y="187121"/>
                </a:lnTo>
                <a:lnTo>
                  <a:pt x="589927" y="152349"/>
                </a:lnTo>
                <a:lnTo>
                  <a:pt x="612343" y="129768"/>
                </a:lnTo>
                <a:lnTo>
                  <a:pt x="616978" y="125095"/>
                </a:lnTo>
                <a:lnTo>
                  <a:pt x="619315" y="122770"/>
                </a:lnTo>
                <a:lnTo>
                  <a:pt x="619061" y="119240"/>
                </a:lnTo>
                <a:lnTo>
                  <a:pt x="577583" y="88087"/>
                </a:lnTo>
                <a:lnTo>
                  <a:pt x="574179" y="88861"/>
                </a:lnTo>
                <a:lnTo>
                  <a:pt x="555244" y="125095"/>
                </a:lnTo>
                <a:lnTo>
                  <a:pt x="531444" y="111823"/>
                </a:lnTo>
                <a:lnTo>
                  <a:pt x="506018" y="101434"/>
                </a:lnTo>
                <a:lnTo>
                  <a:pt x="479171" y="94170"/>
                </a:lnTo>
                <a:lnTo>
                  <a:pt x="451129" y="90208"/>
                </a:lnTo>
                <a:lnTo>
                  <a:pt x="451129" y="54864"/>
                </a:lnTo>
                <a:lnTo>
                  <a:pt x="487565" y="54864"/>
                </a:lnTo>
                <a:lnTo>
                  <a:pt x="492112" y="50279"/>
                </a:lnTo>
                <a:lnTo>
                  <a:pt x="492112" y="4610"/>
                </a:lnTo>
                <a:lnTo>
                  <a:pt x="487565" y="0"/>
                </a:lnTo>
                <a:lnTo>
                  <a:pt x="379018" y="0"/>
                </a:lnTo>
                <a:lnTo>
                  <a:pt x="374472" y="4610"/>
                </a:lnTo>
                <a:lnTo>
                  <a:pt x="374472" y="50279"/>
                </a:lnTo>
                <a:lnTo>
                  <a:pt x="379018" y="54864"/>
                </a:lnTo>
                <a:lnTo>
                  <a:pt x="415480" y="54864"/>
                </a:lnTo>
                <a:lnTo>
                  <a:pt x="415480" y="90208"/>
                </a:lnTo>
                <a:lnTo>
                  <a:pt x="387413" y="94170"/>
                </a:lnTo>
                <a:lnTo>
                  <a:pt x="360565" y="101434"/>
                </a:lnTo>
                <a:lnTo>
                  <a:pt x="335140" y="111823"/>
                </a:lnTo>
                <a:lnTo>
                  <a:pt x="311340" y="125095"/>
                </a:lnTo>
                <a:lnTo>
                  <a:pt x="292404" y="88861"/>
                </a:lnTo>
                <a:lnTo>
                  <a:pt x="288975" y="88087"/>
                </a:lnTo>
                <a:lnTo>
                  <a:pt x="247523" y="119240"/>
                </a:lnTo>
                <a:lnTo>
                  <a:pt x="247281" y="122770"/>
                </a:lnTo>
                <a:lnTo>
                  <a:pt x="276656" y="152349"/>
                </a:lnTo>
                <a:lnTo>
                  <a:pt x="246799" y="187121"/>
                </a:lnTo>
                <a:lnTo>
                  <a:pt x="224205" y="227495"/>
                </a:lnTo>
                <a:lnTo>
                  <a:pt x="209892" y="272440"/>
                </a:lnTo>
                <a:lnTo>
                  <a:pt x="204889" y="320929"/>
                </a:lnTo>
                <a:lnTo>
                  <a:pt x="209524" y="367652"/>
                </a:lnTo>
                <a:lnTo>
                  <a:pt x="222808" y="411137"/>
                </a:lnTo>
                <a:lnTo>
                  <a:pt x="243814" y="450430"/>
                </a:lnTo>
                <a:lnTo>
                  <a:pt x="271703" y="484695"/>
                </a:lnTo>
                <a:lnTo>
                  <a:pt x="305485" y="512927"/>
                </a:lnTo>
                <a:lnTo>
                  <a:pt x="344284" y="534250"/>
                </a:lnTo>
                <a:lnTo>
                  <a:pt x="387197" y="547712"/>
                </a:lnTo>
                <a:lnTo>
                  <a:pt x="433298" y="552399"/>
                </a:lnTo>
                <a:lnTo>
                  <a:pt x="479399" y="547712"/>
                </a:lnTo>
                <a:lnTo>
                  <a:pt x="522300" y="534250"/>
                </a:lnTo>
                <a:lnTo>
                  <a:pt x="561111" y="512927"/>
                </a:lnTo>
                <a:lnTo>
                  <a:pt x="594893" y="484695"/>
                </a:lnTo>
                <a:lnTo>
                  <a:pt x="622757" y="450456"/>
                </a:lnTo>
                <a:lnTo>
                  <a:pt x="643788" y="411137"/>
                </a:lnTo>
                <a:lnTo>
                  <a:pt x="657085" y="367652"/>
                </a:lnTo>
                <a:lnTo>
                  <a:pt x="661708" y="320929"/>
                </a:lnTo>
                <a:close/>
              </a:path>
            </a:pathLst>
          </a:custGeom>
          <a:solidFill>
            <a:srgbClr val="FFFFFF"/>
          </a:solidFill>
        </p:spPr>
        <p:txBody>
          <a:bodyPr wrap="square" lIns="0" tIns="0" rIns="0" bIns="0" rtlCol="0"/>
          <a:lstStyle/>
          <a:p>
            <a:endParaRPr sz="1200"/>
          </a:p>
        </p:txBody>
      </p:sp>
      <p:pic>
        <p:nvPicPr>
          <p:cNvPr id="11" name="object 16">
            <a:extLst>
              <a:ext uri="{FF2B5EF4-FFF2-40B4-BE49-F238E27FC236}">
                <a16:creationId xmlns:a16="http://schemas.microsoft.com/office/drawing/2014/main" id="{F275BD05-7DBF-61C9-6BB1-B5A330E8E68A}"/>
              </a:ext>
            </a:extLst>
          </p:cNvPr>
          <p:cNvPicPr/>
          <p:nvPr/>
        </p:nvPicPr>
        <p:blipFill>
          <a:blip r:embed="rId5" cstate="screen">
            <a:extLst>
              <a:ext uri="{28A0092B-C50C-407E-A947-70E740481C1C}">
                <a14:useLocalDpi xmlns:a14="http://schemas.microsoft.com/office/drawing/2010/main"/>
              </a:ext>
            </a:extLst>
          </a:blip>
          <a:stretch>
            <a:fillRect/>
          </a:stretch>
        </p:blipFill>
        <p:spPr>
          <a:xfrm>
            <a:off x="2888579" y="4958654"/>
            <a:ext cx="82103" cy="60517"/>
          </a:xfrm>
          <a:prstGeom prst="rect">
            <a:avLst/>
          </a:prstGeom>
        </p:spPr>
      </p:pic>
      <p:pic>
        <p:nvPicPr>
          <p:cNvPr id="12" name="object 17">
            <a:extLst>
              <a:ext uri="{FF2B5EF4-FFF2-40B4-BE49-F238E27FC236}">
                <a16:creationId xmlns:a16="http://schemas.microsoft.com/office/drawing/2014/main" id="{DF075750-62A7-2001-AA3A-3A0451DE7AD1}"/>
              </a:ext>
            </a:extLst>
          </p:cNvPr>
          <p:cNvPicPr/>
          <p:nvPr/>
        </p:nvPicPr>
        <p:blipFill>
          <a:blip r:embed="rId6" cstate="screen">
            <a:extLst>
              <a:ext uri="{28A0092B-C50C-407E-A947-70E740481C1C}">
                <a14:useLocalDpi xmlns:a14="http://schemas.microsoft.com/office/drawing/2010/main"/>
              </a:ext>
            </a:extLst>
          </a:blip>
          <a:stretch>
            <a:fillRect/>
          </a:stretch>
        </p:blipFill>
        <p:spPr>
          <a:xfrm>
            <a:off x="977678" y="4822395"/>
            <a:ext cx="106044" cy="90151"/>
          </a:xfrm>
          <a:prstGeom prst="rect">
            <a:avLst/>
          </a:prstGeom>
        </p:spPr>
      </p:pic>
      <p:sp>
        <p:nvSpPr>
          <p:cNvPr id="13" name="object 18">
            <a:extLst>
              <a:ext uri="{FF2B5EF4-FFF2-40B4-BE49-F238E27FC236}">
                <a16:creationId xmlns:a16="http://schemas.microsoft.com/office/drawing/2014/main" id="{98271616-AA04-FC58-894B-E3644A0E91D1}"/>
              </a:ext>
            </a:extLst>
          </p:cNvPr>
          <p:cNvSpPr/>
          <p:nvPr/>
        </p:nvSpPr>
        <p:spPr>
          <a:xfrm>
            <a:off x="833560" y="4754321"/>
            <a:ext cx="1260687" cy="451273"/>
          </a:xfrm>
          <a:custGeom>
            <a:avLst/>
            <a:gdLst/>
            <a:ahLst/>
            <a:cxnLst/>
            <a:rect l="l" t="t" r="r" b="b"/>
            <a:pathLst>
              <a:path w="1891030" h="676909">
                <a:moveTo>
                  <a:pt x="225844" y="246672"/>
                </a:moveTo>
                <a:lnTo>
                  <a:pt x="220306" y="241858"/>
                </a:lnTo>
                <a:lnTo>
                  <a:pt x="216585" y="240880"/>
                </a:lnTo>
                <a:lnTo>
                  <a:pt x="213017" y="241719"/>
                </a:lnTo>
                <a:lnTo>
                  <a:pt x="191033" y="246672"/>
                </a:lnTo>
                <a:lnTo>
                  <a:pt x="225844" y="246672"/>
                </a:lnTo>
                <a:close/>
              </a:path>
              <a:path w="1891030" h="676909">
                <a:moveTo>
                  <a:pt x="454736" y="179539"/>
                </a:moveTo>
                <a:lnTo>
                  <a:pt x="454723" y="137337"/>
                </a:lnTo>
                <a:lnTo>
                  <a:pt x="452107" y="133350"/>
                </a:lnTo>
                <a:lnTo>
                  <a:pt x="432041" y="124599"/>
                </a:lnTo>
                <a:lnTo>
                  <a:pt x="432041" y="149212"/>
                </a:lnTo>
                <a:lnTo>
                  <a:pt x="432041" y="167690"/>
                </a:lnTo>
                <a:lnTo>
                  <a:pt x="408457" y="177965"/>
                </a:lnTo>
                <a:lnTo>
                  <a:pt x="406057" y="180860"/>
                </a:lnTo>
                <a:lnTo>
                  <a:pt x="403694" y="191096"/>
                </a:lnTo>
                <a:lnTo>
                  <a:pt x="401802" y="197065"/>
                </a:lnTo>
                <a:lnTo>
                  <a:pt x="398145" y="205803"/>
                </a:lnTo>
                <a:lnTo>
                  <a:pt x="398386" y="209499"/>
                </a:lnTo>
                <a:lnTo>
                  <a:pt x="411759" y="232321"/>
                </a:lnTo>
                <a:lnTo>
                  <a:pt x="408635" y="237261"/>
                </a:lnTo>
                <a:lnTo>
                  <a:pt x="405142" y="242074"/>
                </a:lnTo>
                <a:lnTo>
                  <a:pt x="401332" y="246684"/>
                </a:lnTo>
                <a:lnTo>
                  <a:pt x="379958" y="241858"/>
                </a:lnTo>
                <a:lnTo>
                  <a:pt x="375793" y="240893"/>
                </a:lnTo>
                <a:lnTo>
                  <a:pt x="372071" y="241858"/>
                </a:lnTo>
                <a:lnTo>
                  <a:pt x="364705" y="248285"/>
                </a:lnTo>
                <a:lnTo>
                  <a:pt x="359575" y="252044"/>
                </a:lnTo>
                <a:lnTo>
                  <a:pt x="351053" y="257251"/>
                </a:lnTo>
                <a:lnTo>
                  <a:pt x="349059" y="260426"/>
                </a:lnTo>
                <a:lnTo>
                  <a:pt x="346595" y="286931"/>
                </a:lnTo>
                <a:lnTo>
                  <a:pt x="341147" y="289140"/>
                </a:lnTo>
                <a:lnTo>
                  <a:pt x="335661" y="290982"/>
                </a:lnTo>
                <a:lnTo>
                  <a:pt x="330212" y="292417"/>
                </a:lnTo>
                <a:lnTo>
                  <a:pt x="313029" y="272707"/>
                </a:lnTo>
                <a:lnTo>
                  <a:pt x="309892" y="271284"/>
                </a:lnTo>
                <a:lnTo>
                  <a:pt x="282473" y="271284"/>
                </a:lnTo>
                <a:lnTo>
                  <a:pt x="279349" y="272707"/>
                </a:lnTo>
                <a:lnTo>
                  <a:pt x="262178" y="292417"/>
                </a:lnTo>
                <a:lnTo>
                  <a:pt x="256717" y="290982"/>
                </a:lnTo>
                <a:lnTo>
                  <a:pt x="251244" y="289140"/>
                </a:lnTo>
                <a:lnTo>
                  <a:pt x="245795" y="286931"/>
                </a:lnTo>
                <a:lnTo>
                  <a:pt x="243751" y="264960"/>
                </a:lnTo>
                <a:lnTo>
                  <a:pt x="228130" y="264960"/>
                </a:lnTo>
                <a:lnTo>
                  <a:pt x="243751" y="264947"/>
                </a:lnTo>
                <a:lnTo>
                  <a:pt x="243332" y="260438"/>
                </a:lnTo>
                <a:lnTo>
                  <a:pt x="241350" y="257263"/>
                </a:lnTo>
                <a:lnTo>
                  <a:pt x="232854" y="252056"/>
                </a:lnTo>
                <a:lnTo>
                  <a:pt x="227698" y="248297"/>
                </a:lnTo>
                <a:lnTo>
                  <a:pt x="225856" y="246684"/>
                </a:lnTo>
                <a:lnTo>
                  <a:pt x="191033" y="246672"/>
                </a:lnTo>
                <a:lnTo>
                  <a:pt x="187248" y="242074"/>
                </a:lnTo>
                <a:lnTo>
                  <a:pt x="183769" y="237274"/>
                </a:lnTo>
                <a:lnTo>
                  <a:pt x="180619" y="232295"/>
                </a:lnTo>
                <a:lnTo>
                  <a:pt x="193979" y="209511"/>
                </a:lnTo>
                <a:lnTo>
                  <a:pt x="194233" y="205803"/>
                </a:lnTo>
                <a:lnTo>
                  <a:pt x="190563" y="197078"/>
                </a:lnTo>
                <a:lnTo>
                  <a:pt x="188696" y="191122"/>
                </a:lnTo>
                <a:lnTo>
                  <a:pt x="186296" y="180797"/>
                </a:lnTo>
                <a:lnTo>
                  <a:pt x="183832" y="177876"/>
                </a:lnTo>
                <a:lnTo>
                  <a:pt x="159359" y="167576"/>
                </a:lnTo>
                <a:lnTo>
                  <a:pt x="159359" y="149313"/>
                </a:lnTo>
                <a:lnTo>
                  <a:pt x="183832" y="139001"/>
                </a:lnTo>
                <a:lnTo>
                  <a:pt x="186296" y="136080"/>
                </a:lnTo>
                <a:lnTo>
                  <a:pt x="188671" y="125818"/>
                </a:lnTo>
                <a:lnTo>
                  <a:pt x="190563" y="119837"/>
                </a:lnTo>
                <a:lnTo>
                  <a:pt x="194221" y="111086"/>
                </a:lnTo>
                <a:lnTo>
                  <a:pt x="193979" y="107391"/>
                </a:lnTo>
                <a:lnTo>
                  <a:pt x="180632" y="84582"/>
                </a:lnTo>
                <a:lnTo>
                  <a:pt x="183730" y="79629"/>
                </a:lnTo>
                <a:lnTo>
                  <a:pt x="187236" y="74815"/>
                </a:lnTo>
                <a:lnTo>
                  <a:pt x="191033" y="70218"/>
                </a:lnTo>
                <a:lnTo>
                  <a:pt x="211467" y="74815"/>
                </a:lnTo>
                <a:lnTo>
                  <a:pt x="216573" y="75996"/>
                </a:lnTo>
                <a:lnTo>
                  <a:pt x="220294" y="75031"/>
                </a:lnTo>
                <a:lnTo>
                  <a:pt x="225831" y="70205"/>
                </a:lnTo>
                <a:lnTo>
                  <a:pt x="227672" y="68605"/>
                </a:lnTo>
                <a:lnTo>
                  <a:pt x="232803" y="64846"/>
                </a:lnTo>
                <a:lnTo>
                  <a:pt x="241325" y="59639"/>
                </a:lnTo>
                <a:lnTo>
                  <a:pt x="243306" y="56464"/>
                </a:lnTo>
                <a:lnTo>
                  <a:pt x="243738" y="51943"/>
                </a:lnTo>
                <a:lnTo>
                  <a:pt x="245783" y="29959"/>
                </a:lnTo>
                <a:lnTo>
                  <a:pt x="251231" y="27749"/>
                </a:lnTo>
                <a:lnTo>
                  <a:pt x="256705" y="25908"/>
                </a:lnTo>
                <a:lnTo>
                  <a:pt x="262166" y="24460"/>
                </a:lnTo>
                <a:lnTo>
                  <a:pt x="279349" y="44183"/>
                </a:lnTo>
                <a:lnTo>
                  <a:pt x="282473" y="45593"/>
                </a:lnTo>
                <a:lnTo>
                  <a:pt x="309892" y="45593"/>
                </a:lnTo>
                <a:lnTo>
                  <a:pt x="313016" y="44183"/>
                </a:lnTo>
                <a:lnTo>
                  <a:pt x="330200" y="24460"/>
                </a:lnTo>
                <a:lnTo>
                  <a:pt x="335648" y="25908"/>
                </a:lnTo>
                <a:lnTo>
                  <a:pt x="341134" y="27749"/>
                </a:lnTo>
                <a:lnTo>
                  <a:pt x="346583" y="29959"/>
                </a:lnTo>
                <a:lnTo>
                  <a:pt x="349046" y="56451"/>
                </a:lnTo>
                <a:lnTo>
                  <a:pt x="351015" y="59626"/>
                </a:lnTo>
                <a:lnTo>
                  <a:pt x="359524" y="64833"/>
                </a:lnTo>
                <a:lnTo>
                  <a:pt x="364667" y="68592"/>
                </a:lnTo>
                <a:lnTo>
                  <a:pt x="372071" y="75031"/>
                </a:lnTo>
                <a:lnTo>
                  <a:pt x="375818" y="76022"/>
                </a:lnTo>
                <a:lnTo>
                  <a:pt x="379361" y="75171"/>
                </a:lnTo>
                <a:lnTo>
                  <a:pt x="401332" y="70218"/>
                </a:lnTo>
                <a:lnTo>
                  <a:pt x="405130" y="74815"/>
                </a:lnTo>
                <a:lnTo>
                  <a:pt x="408609" y="79616"/>
                </a:lnTo>
                <a:lnTo>
                  <a:pt x="411734" y="84569"/>
                </a:lnTo>
                <a:lnTo>
                  <a:pt x="398386" y="107378"/>
                </a:lnTo>
                <a:lnTo>
                  <a:pt x="398132" y="111086"/>
                </a:lnTo>
                <a:lnTo>
                  <a:pt x="401789" y="119811"/>
                </a:lnTo>
                <a:lnTo>
                  <a:pt x="403669" y="125768"/>
                </a:lnTo>
                <a:lnTo>
                  <a:pt x="406057" y="136055"/>
                </a:lnTo>
                <a:lnTo>
                  <a:pt x="408470" y="138938"/>
                </a:lnTo>
                <a:lnTo>
                  <a:pt x="432041" y="149212"/>
                </a:lnTo>
                <a:lnTo>
                  <a:pt x="432041" y="124599"/>
                </a:lnTo>
                <a:lnTo>
                  <a:pt x="426008" y="121958"/>
                </a:lnTo>
                <a:lnTo>
                  <a:pt x="424967" y="118122"/>
                </a:lnTo>
                <a:lnTo>
                  <a:pt x="423824" y="114477"/>
                </a:lnTo>
                <a:lnTo>
                  <a:pt x="422554" y="110972"/>
                </a:lnTo>
                <a:lnTo>
                  <a:pt x="436740" y="86753"/>
                </a:lnTo>
                <a:lnTo>
                  <a:pt x="436791" y="82499"/>
                </a:lnTo>
                <a:lnTo>
                  <a:pt x="434822" y="79032"/>
                </a:lnTo>
                <a:lnTo>
                  <a:pt x="430263" y="71462"/>
                </a:lnTo>
                <a:lnTo>
                  <a:pt x="429412" y="70218"/>
                </a:lnTo>
                <a:lnTo>
                  <a:pt x="425246" y="64109"/>
                </a:lnTo>
                <a:lnTo>
                  <a:pt x="406984" y="45758"/>
                </a:lnTo>
                <a:lnTo>
                  <a:pt x="401167" y="47104"/>
                </a:lnTo>
                <a:lnTo>
                  <a:pt x="379806" y="51943"/>
                </a:lnTo>
                <a:lnTo>
                  <a:pt x="376936" y="49657"/>
                </a:lnTo>
                <a:lnTo>
                  <a:pt x="373951" y="47485"/>
                </a:lnTo>
                <a:lnTo>
                  <a:pt x="370827" y="45389"/>
                </a:lnTo>
                <a:lnTo>
                  <a:pt x="368896" y="24460"/>
                </a:lnTo>
                <a:lnTo>
                  <a:pt x="368757" y="23037"/>
                </a:lnTo>
                <a:lnTo>
                  <a:pt x="368223" y="17246"/>
                </a:lnTo>
                <a:lnTo>
                  <a:pt x="365721" y="13728"/>
                </a:lnTo>
                <a:lnTo>
                  <a:pt x="328422" y="889"/>
                </a:lnTo>
                <a:lnTo>
                  <a:pt x="324345" y="0"/>
                </a:lnTo>
                <a:lnTo>
                  <a:pt x="320205" y="1447"/>
                </a:lnTo>
                <a:lnTo>
                  <a:pt x="301383" y="23037"/>
                </a:lnTo>
                <a:lnTo>
                  <a:pt x="290969" y="23037"/>
                </a:lnTo>
                <a:lnTo>
                  <a:pt x="272148" y="1447"/>
                </a:lnTo>
                <a:lnTo>
                  <a:pt x="267957" y="0"/>
                </a:lnTo>
                <a:lnTo>
                  <a:pt x="263931" y="889"/>
                </a:lnTo>
                <a:lnTo>
                  <a:pt x="226618" y="13728"/>
                </a:lnTo>
                <a:lnTo>
                  <a:pt x="221526" y="45389"/>
                </a:lnTo>
                <a:lnTo>
                  <a:pt x="218440" y="47472"/>
                </a:lnTo>
                <a:lnTo>
                  <a:pt x="215417" y="49657"/>
                </a:lnTo>
                <a:lnTo>
                  <a:pt x="212547" y="51943"/>
                </a:lnTo>
                <a:lnTo>
                  <a:pt x="192824" y="47485"/>
                </a:lnTo>
                <a:lnTo>
                  <a:pt x="185381" y="45758"/>
                </a:lnTo>
                <a:lnTo>
                  <a:pt x="181165" y="47104"/>
                </a:lnTo>
                <a:lnTo>
                  <a:pt x="178409" y="50165"/>
                </a:lnTo>
                <a:lnTo>
                  <a:pt x="155562" y="82499"/>
                </a:lnTo>
                <a:lnTo>
                  <a:pt x="155587" y="86753"/>
                </a:lnTo>
                <a:lnTo>
                  <a:pt x="169786" y="110972"/>
                </a:lnTo>
                <a:lnTo>
                  <a:pt x="168529" y="114452"/>
                </a:lnTo>
                <a:lnTo>
                  <a:pt x="167398" y="118059"/>
                </a:lnTo>
                <a:lnTo>
                  <a:pt x="166357" y="121869"/>
                </a:lnTo>
                <a:lnTo>
                  <a:pt x="139369" y="133248"/>
                </a:lnTo>
                <a:lnTo>
                  <a:pt x="136639" y="137337"/>
                </a:lnTo>
                <a:lnTo>
                  <a:pt x="136639" y="179539"/>
                </a:lnTo>
                <a:lnTo>
                  <a:pt x="139369" y="183642"/>
                </a:lnTo>
                <a:lnTo>
                  <a:pt x="166382" y="195021"/>
                </a:lnTo>
                <a:lnTo>
                  <a:pt x="167386" y="198767"/>
                </a:lnTo>
                <a:lnTo>
                  <a:pt x="168529" y="202412"/>
                </a:lnTo>
                <a:lnTo>
                  <a:pt x="169811" y="205917"/>
                </a:lnTo>
                <a:lnTo>
                  <a:pt x="155625" y="230124"/>
                </a:lnTo>
                <a:lnTo>
                  <a:pt x="178409" y="266725"/>
                </a:lnTo>
                <a:lnTo>
                  <a:pt x="185356" y="271157"/>
                </a:lnTo>
                <a:lnTo>
                  <a:pt x="189395" y="270192"/>
                </a:lnTo>
                <a:lnTo>
                  <a:pt x="212496" y="264960"/>
                </a:lnTo>
                <a:lnTo>
                  <a:pt x="215417" y="267233"/>
                </a:lnTo>
                <a:lnTo>
                  <a:pt x="218401" y="269405"/>
                </a:lnTo>
                <a:lnTo>
                  <a:pt x="221526" y="271500"/>
                </a:lnTo>
                <a:lnTo>
                  <a:pt x="224129" y="299643"/>
                </a:lnTo>
                <a:lnTo>
                  <a:pt x="226618" y="303161"/>
                </a:lnTo>
                <a:lnTo>
                  <a:pt x="263931" y="316001"/>
                </a:lnTo>
                <a:lnTo>
                  <a:pt x="267982" y="316839"/>
                </a:lnTo>
                <a:lnTo>
                  <a:pt x="272148" y="315429"/>
                </a:lnTo>
                <a:lnTo>
                  <a:pt x="290982" y="293839"/>
                </a:lnTo>
                <a:lnTo>
                  <a:pt x="301383" y="293839"/>
                </a:lnTo>
                <a:lnTo>
                  <a:pt x="319697" y="314845"/>
                </a:lnTo>
                <a:lnTo>
                  <a:pt x="322859" y="316242"/>
                </a:lnTo>
                <a:lnTo>
                  <a:pt x="326898" y="316242"/>
                </a:lnTo>
                <a:lnTo>
                  <a:pt x="365747" y="303161"/>
                </a:lnTo>
                <a:lnTo>
                  <a:pt x="368909" y="292417"/>
                </a:lnTo>
                <a:lnTo>
                  <a:pt x="370852" y="271500"/>
                </a:lnTo>
                <a:lnTo>
                  <a:pt x="373938" y="269417"/>
                </a:lnTo>
                <a:lnTo>
                  <a:pt x="376948" y="267233"/>
                </a:lnTo>
                <a:lnTo>
                  <a:pt x="379831" y="264960"/>
                </a:lnTo>
                <a:lnTo>
                  <a:pt x="402983" y="270192"/>
                </a:lnTo>
                <a:lnTo>
                  <a:pt x="429437" y="246684"/>
                </a:lnTo>
                <a:lnTo>
                  <a:pt x="430288" y="245440"/>
                </a:lnTo>
                <a:lnTo>
                  <a:pt x="434848" y="237871"/>
                </a:lnTo>
                <a:lnTo>
                  <a:pt x="436803" y="234403"/>
                </a:lnTo>
                <a:lnTo>
                  <a:pt x="436791" y="230124"/>
                </a:lnTo>
                <a:lnTo>
                  <a:pt x="422579" y="205917"/>
                </a:lnTo>
                <a:lnTo>
                  <a:pt x="423849" y="202438"/>
                </a:lnTo>
                <a:lnTo>
                  <a:pt x="424980" y="198831"/>
                </a:lnTo>
                <a:lnTo>
                  <a:pt x="426034" y="194932"/>
                </a:lnTo>
                <a:lnTo>
                  <a:pt x="452107" y="183553"/>
                </a:lnTo>
                <a:lnTo>
                  <a:pt x="454736" y="179539"/>
                </a:lnTo>
                <a:close/>
              </a:path>
              <a:path w="1891030" h="676909">
                <a:moveTo>
                  <a:pt x="588111" y="360133"/>
                </a:moveTo>
                <a:lnTo>
                  <a:pt x="576402" y="323227"/>
                </a:lnTo>
                <a:lnTo>
                  <a:pt x="566559" y="314769"/>
                </a:lnTo>
                <a:lnTo>
                  <a:pt x="566559" y="354190"/>
                </a:lnTo>
                <a:lnTo>
                  <a:pt x="565861" y="361581"/>
                </a:lnTo>
                <a:lnTo>
                  <a:pt x="507606" y="469239"/>
                </a:lnTo>
                <a:lnTo>
                  <a:pt x="505155" y="473595"/>
                </a:lnTo>
                <a:lnTo>
                  <a:pt x="501180" y="476846"/>
                </a:lnTo>
                <a:lnTo>
                  <a:pt x="199809" y="575017"/>
                </a:lnTo>
                <a:lnTo>
                  <a:pt x="183743" y="582955"/>
                </a:lnTo>
                <a:lnTo>
                  <a:pt x="170662" y="594601"/>
                </a:lnTo>
                <a:lnTo>
                  <a:pt x="161201" y="609193"/>
                </a:lnTo>
                <a:lnTo>
                  <a:pt x="155981" y="625957"/>
                </a:lnTo>
                <a:lnTo>
                  <a:pt x="150114" y="653846"/>
                </a:lnTo>
                <a:lnTo>
                  <a:pt x="28054" y="653630"/>
                </a:lnTo>
                <a:lnTo>
                  <a:pt x="86817" y="490601"/>
                </a:lnTo>
                <a:lnTo>
                  <a:pt x="124815" y="433565"/>
                </a:lnTo>
                <a:lnTo>
                  <a:pt x="185280" y="400316"/>
                </a:lnTo>
                <a:lnTo>
                  <a:pt x="339166" y="354495"/>
                </a:lnTo>
                <a:lnTo>
                  <a:pt x="343001" y="354952"/>
                </a:lnTo>
                <a:lnTo>
                  <a:pt x="349618" y="358686"/>
                </a:lnTo>
                <a:lnTo>
                  <a:pt x="351967" y="361797"/>
                </a:lnTo>
                <a:lnTo>
                  <a:pt x="354622" y="372402"/>
                </a:lnTo>
                <a:lnTo>
                  <a:pt x="349770" y="379818"/>
                </a:lnTo>
                <a:lnTo>
                  <a:pt x="272491" y="403364"/>
                </a:lnTo>
                <a:lnTo>
                  <a:pt x="260045" y="409575"/>
                </a:lnTo>
                <a:lnTo>
                  <a:pt x="251180" y="419633"/>
                </a:lnTo>
                <a:lnTo>
                  <a:pt x="246672" y="432282"/>
                </a:lnTo>
                <a:lnTo>
                  <a:pt x="247243" y="446227"/>
                </a:lnTo>
                <a:lnTo>
                  <a:pt x="277825" y="473494"/>
                </a:lnTo>
                <a:lnTo>
                  <a:pt x="284949" y="473595"/>
                </a:lnTo>
                <a:lnTo>
                  <a:pt x="292061" y="472224"/>
                </a:lnTo>
                <a:lnTo>
                  <a:pt x="361480" y="451624"/>
                </a:lnTo>
                <a:lnTo>
                  <a:pt x="446824" y="426300"/>
                </a:lnTo>
                <a:lnTo>
                  <a:pt x="478840" y="405460"/>
                </a:lnTo>
                <a:lnTo>
                  <a:pt x="514896" y="342176"/>
                </a:lnTo>
                <a:lnTo>
                  <a:pt x="521652" y="334302"/>
                </a:lnTo>
                <a:lnTo>
                  <a:pt x="530567" y="329641"/>
                </a:lnTo>
                <a:lnTo>
                  <a:pt x="540575" y="328536"/>
                </a:lnTo>
                <a:lnTo>
                  <a:pt x="550621" y="331317"/>
                </a:lnTo>
                <a:lnTo>
                  <a:pt x="557225" y="334581"/>
                </a:lnTo>
                <a:lnTo>
                  <a:pt x="562089" y="340233"/>
                </a:lnTo>
                <a:lnTo>
                  <a:pt x="566559" y="354190"/>
                </a:lnTo>
                <a:lnTo>
                  <a:pt x="566559" y="314769"/>
                </a:lnTo>
                <a:lnTo>
                  <a:pt x="560793" y="311162"/>
                </a:lnTo>
                <a:lnTo>
                  <a:pt x="542315" y="306057"/>
                </a:lnTo>
                <a:lnTo>
                  <a:pt x="523900" y="308076"/>
                </a:lnTo>
                <a:lnTo>
                  <a:pt x="507504" y="316649"/>
                </a:lnTo>
                <a:lnTo>
                  <a:pt x="495096" y="331152"/>
                </a:lnTo>
                <a:lnTo>
                  <a:pt x="460819" y="391706"/>
                </a:lnTo>
                <a:lnTo>
                  <a:pt x="455333" y="397865"/>
                </a:lnTo>
                <a:lnTo>
                  <a:pt x="448271" y="402348"/>
                </a:lnTo>
                <a:lnTo>
                  <a:pt x="282168" y="451624"/>
                </a:lnTo>
                <a:lnTo>
                  <a:pt x="278650" y="451205"/>
                </a:lnTo>
                <a:lnTo>
                  <a:pt x="272427" y="447636"/>
                </a:lnTo>
                <a:lnTo>
                  <a:pt x="270192" y="444639"/>
                </a:lnTo>
                <a:lnTo>
                  <a:pt x="267677" y="433984"/>
                </a:lnTo>
                <a:lnTo>
                  <a:pt x="271703" y="426986"/>
                </a:lnTo>
                <a:lnTo>
                  <a:pt x="278853" y="425005"/>
                </a:lnTo>
                <a:lnTo>
                  <a:pt x="348716" y="403720"/>
                </a:lnTo>
                <a:lnTo>
                  <a:pt x="361645" y="397040"/>
                </a:lnTo>
                <a:lnTo>
                  <a:pt x="370852" y="386676"/>
                </a:lnTo>
                <a:lnTo>
                  <a:pt x="375551" y="373938"/>
                </a:lnTo>
                <a:lnTo>
                  <a:pt x="374954" y="360133"/>
                </a:lnTo>
                <a:lnTo>
                  <a:pt x="372922" y="354495"/>
                </a:lnTo>
                <a:lnTo>
                  <a:pt x="372427" y="353110"/>
                </a:lnTo>
                <a:lnTo>
                  <a:pt x="336257" y="332638"/>
                </a:lnTo>
                <a:lnTo>
                  <a:pt x="329006" y="334010"/>
                </a:lnTo>
                <a:lnTo>
                  <a:pt x="179019" y="378637"/>
                </a:lnTo>
                <a:lnTo>
                  <a:pt x="141605" y="393801"/>
                </a:lnTo>
                <a:lnTo>
                  <a:pt x="109347" y="417042"/>
                </a:lnTo>
                <a:lnTo>
                  <a:pt x="83515" y="447167"/>
                </a:lnTo>
                <a:lnTo>
                  <a:pt x="65417" y="483006"/>
                </a:lnTo>
                <a:lnTo>
                  <a:pt x="0" y="664527"/>
                </a:lnTo>
                <a:lnTo>
                  <a:pt x="520" y="668350"/>
                </a:lnTo>
                <a:lnTo>
                  <a:pt x="4775" y="674357"/>
                </a:lnTo>
                <a:lnTo>
                  <a:pt x="8229" y="676135"/>
                </a:lnTo>
                <a:lnTo>
                  <a:pt x="164757" y="676440"/>
                </a:lnTo>
                <a:lnTo>
                  <a:pt x="169392" y="672693"/>
                </a:lnTo>
                <a:lnTo>
                  <a:pt x="173342" y="653884"/>
                </a:lnTo>
                <a:lnTo>
                  <a:pt x="178320" y="630085"/>
                </a:lnTo>
                <a:lnTo>
                  <a:pt x="181787" y="618909"/>
                </a:lnTo>
                <a:lnTo>
                  <a:pt x="187998" y="609257"/>
                </a:lnTo>
                <a:lnTo>
                  <a:pt x="196545" y="601599"/>
                </a:lnTo>
                <a:lnTo>
                  <a:pt x="207010" y="596417"/>
                </a:lnTo>
                <a:lnTo>
                  <a:pt x="503516" y="499821"/>
                </a:lnTo>
                <a:lnTo>
                  <a:pt x="510832" y="496658"/>
                </a:lnTo>
                <a:lnTo>
                  <a:pt x="582396" y="378714"/>
                </a:lnTo>
                <a:lnTo>
                  <a:pt x="586257" y="369531"/>
                </a:lnTo>
                <a:lnTo>
                  <a:pt x="588111" y="360133"/>
                </a:lnTo>
                <a:close/>
              </a:path>
              <a:path w="1891030" h="676909">
                <a:moveTo>
                  <a:pt x="1890877" y="397751"/>
                </a:moveTo>
                <a:lnTo>
                  <a:pt x="1890649" y="383413"/>
                </a:lnTo>
                <a:lnTo>
                  <a:pt x="1889810" y="331546"/>
                </a:lnTo>
                <a:lnTo>
                  <a:pt x="1876577" y="279095"/>
                </a:lnTo>
                <a:lnTo>
                  <a:pt x="1869465" y="264350"/>
                </a:lnTo>
                <a:lnTo>
                  <a:pt x="1869465" y="383413"/>
                </a:lnTo>
                <a:lnTo>
                  <a:pt x="1856701" y="345008"/>
                </a:lnTo>
                <a:lnTo>
                  <a:pt x="1852231" y="336715"/>
                </a:lnTo>
                <a:lnTo>
                  <a:pt x="1852231" y="453428"/>
                </a:lnTo>
                <a:lnTo>
                  <a:pt x="1837016" y="525576"/>
                </a:lnTo>
                <a:lnTo>
                  <a:pt x="1805063" y="577697"/>
                </a:lnTo>
                <a:lnTo>
                  <a:pt x="1751825" y="615365"/>
                </a:lnTo>
                <a:lnTo>
                  <a:pt x="1709978" y="629589"/>
                </a:lnTo>
                <a:lnTo>
                  <a:pt x="1665478" y="635203"/>
                </a:lnTo>
                <a:lnTo>
                  <a:pt x="1620342" y="632155"/>
                </a:lnTo>
                <a:lnTo>
                  <a:pt x="1576539" y="620395"/>
                </a:lnTo>
                <a:lnTo>
                  <a:pt x="1535950" y="599795"/>
                </a:lnTo>
                <a:lnTo>
                  <a:pt x="1501902" y="570255"/>
                </a:lnTo>
                <a:lnTo>
                  <a:pt x="1475270" y="533831"/>
                </a:lnTo>
                <a:lnTo>
                  <a:pt x="1456969" y="492556"/>
                </a:lnTo>
                <a:lnTo>
                  <a:pt x="1448295" y="450583"/>
                </a:lnTo>
                <a:lnTo>
                  <a:pt x="1447863" y="448462"/>
                </a:lnTo>
                <a:lnTo>
                  <a:pt x="1448841" y="403593"/>
                </a:lnTo>
                <a:lnTo>
                  <a:pt x="1460817" y="359981"/>
                </a:lnTo>
                <a:lnTo>
                  <a:pt x="1463014" y="354380"/>
                </a:lnTo>
                <a:lnTo>
                  <a:pt x="1465465" y="348869"/>
                </a:lnTo>
                <a:lnTo>
                  <a:pt x="1468183" y="343496"/>
                </a:lnTo>
                <a:lnTo>
                  <a:pt x="1474800" y="354749"/>
                </a:lnTo>
                <a:lnTo>
                  <a:pt x="1483499" y="364083"/>
                </a:lnTo>
                <a:lnTo>
                  <a:pt x="1494434" y="370268"/>
                </a:lnTo>
                <a:lnTo>
                  <a:pt x="1507769" y="372084"/>
                </a:lnTo>
                <a:lnTo>
                  <a:pt x="1512951" y="371779"/>
                </a:lnTo>
                <a:lnTo>
                  <a:pt x="1517243" y="367944"/>
                </a:lnTo>
                <a:lnTo>
                  <a:pt x="1518119" y="362877"/>
                </a:lnTo>
                <a:lnTo>
                  <a:pt x="1521371" y="349148"/>
                </a:lnTo>
                <a:lnTo>
                  <a:pt x="1521891" y="347687"/>
                </a:lnTo>
                <a:lnTo>
                  <a:pt x="1532826" y="316953"/>
                </a:lnTo>
                <a:lnTo>
                  <a:pt x="1555305" y="277914"/>
                </a:lnTo>
                <a:lnTo>
                  <a:pt x="1591627" y="243649"/>
                </a:lnTo>
                <a:lnTo>
                  <a:pt x="1616557" y="222745"/>
                </a:lnTo>
                <a:lnTo>
                  <a:pt x="1631467" y="199936"/>
                </a:lnTo>
                <a:lnTo>
                  <a:pt x="1638338" y="176923"/>
                </a:lnTo>
                <a:lnTo>
                  <a:pt x="1639087" y="155409"/>
                </a:lnTo>
                <a:lnTo>
                  <a:pt x="1664068" y="174155"/>
                </a:lnTo>
                <a:lnTo>
                  <a:pt x="1693379" y="202590"/>
                </a:lnTo>
                <a:lnTo>
                  <a:pt x="1723034" y="241655"/>
                </a:lnTo>
                <a:lnTo>
                  <a:pt x="1749056" y="292303"/>
                </a:lnTo>
                <a:lnTo>
                  <a:pt x="1767484" y="355485"/>
                </a:lnTo>
                <a:lnTo>
                  <a:pt x="1768703" y="363347"/>
                </a:lnTo>
                <a:lnTo>
                  <a:pt x="1778914" y="367245"/>
                </a:lnTo>
                <a:lnTo>
                  <a:pt x="1808492" y="338594"/>
                </a:lnTo>
                <a:lnTo>
                  <a:pt x="1818424" y="322694"/>
                </a:lnTo>
                <a:lnTo>
                  <a:pt x="1834870" y="351536"/>
                </a:lnTo>
                <a:lnTo>
                  <a:pt x="1848827" y="395262"/>
                </a:lnTo>
                <a:lnTo>
                  <a:pt x="1852231" y="453428"/>
                </a:lnTo>
                <a:lnTo>
                  <a:pt x="1852231" y="336715"/>
                </a:lnTo>
                <a:lnTo>
                  <a:pt x="1828495" y="299199"/>
                </a:lnTo>
                <a:lnTo>
                  <a:pt x="1816696" y="289382"/>
                </a:lnTo>
                <a:lnTo>
                  <a:pt x="1810804" y="289788"/>
                </a:lnTo>
                <a:lnTo>
                  <a:pt x="1805851" y="292950"/>
                </a:lnTo>
                <a:lnTo>
                  <a:pt x="1803285" y="298399"/>
                </a:lnTo>
                <a:lnTo>
                  <a:pt x="1800580" y="308025"/>
                </a:lnTo>
                <a:lnTo>
                  <a:pt x="1796237" y="316953"/>
                </a:lnTo>
                <a:lnTo>
                  <a:pt x="1790890" y="324980"/>
                </a:lnTo>
                <a:lnTo>
                  <a:pt x="1785200" y="331889"/>
                </a:lnTo>
                <a:lnTo>
                  <a:pt x="1760728" y="263004"/>
                </a:lnTo>
                <a:lnTo>
                  <a:pt x="1728520" y="209626"/>
                </a:lnTo>
                <a:lnTo>
                  <a:pt x="1693786" y="170345"/>
                </a:lnTo>
                <a:lnTo>
                  <a:pt x="1675815" y="155409"/>
                </a:lnTo>
                <a:lnTo>
                  <a:pt x="1661782" y="143738"/>
                </a:lnTo>
                <a:lnTo>
                  <a:pt x="1637715" y="128371"/>
                </a:lnTo>
                <a:lnTo>
                  <a:pt x="1626844" y="122809"/>
                </a:lnTo>
                <a:lnTo>
                  <a:pt x="1620151" y="122059"/>
                </a:lnTo>
                <a:lnTo>
                  <a:pt x="1614487" y="125196"/>
                </a:lnTo>
                <a:lnTo>
                  <a:pt x="1611312" y="130797"/>
                </a:lnTo>
                <a:lnTo>
                  <a:pt x="1612087" y="137426"/>
                </a:lnTo>
                <a:lnTo>
                  <a:pt x="1615186" y="147078"/>
                </a:lnTo>
                <a:lnTo>
                  <a:pt x="1616925" y="168871"/>
                </a:lnTo>
                <a:lnTo>
                  <a:pt x="1608112" y="196824"/>
                </a:lnTo>
                <a:lnTo>
                  <a:pt x="1579587" y="224980"/>
                </a:lnTo>
                <a:lnTo>
                  <a:pt x="1545170" y="254889"/>
                </a:lnTo>
                <a:lnTo>
                  <a:pt x="1521371" y="289394"/>
                </a:lnTo>
                <a:lnTo>
                  <a:pt x="1506435" y="322376"/>
                </a:lnTo>
                <a:lnTo>
                  <a:pt x="1498600" y="347687"/>
                </a:lnTo>
                <a:lnTo>
                  <a:pt x="1494942" y="343496"/>
                </a:lnTo>
                <a:lnTo>
                  <a:pt x="1481518" y="309981"/>
                </a:lnTo>
                <a:lnTo>
                  <a:pt x="1478076" y="306400"/>
                </a:lnTo>
                <a:lnTo>
                  <a:pt x="1469161" y="304507"/>
                </a:lnTo>
                <a:lnTo>
                  <a:pt x="1464525" y="306336"/>
                </a:lnTo>
                <a:lnTo>
                  <a:pt x="1462049" y="309981"/>
                </a:lnTo>
                <a:lnTo>
                  <a:pt x="1439989" y="351929"/>
                </a:lnTo>
                <a:lnTo>
                  <a:pt x="1427149" y="400697"/>
                </a:lnTo>
                <a:lnTo>
                  <a:pt x="1425067" y="425602"/>
                </a:lnTo>
                <a:lnTo>
                  <a:pt x="1425816" y="450583"/>
                </a:lnTo>
                <a:lnTo>
                  <a:pt x="1413344" y="409486"/>
                </a:lnTo>
                <a:lnTo>
                  <a:pt x="1408785" y="366979"/>
                </a:lnTo>
                <a:lnTo>
                  <a:pt x="1412354" y="324205"/>
                </a:lnTo>
                <a:lnTo>
                  <a:pt x="1424266" y="282270"/>
                </a:lnTo>
                <a:lnTo>
                  <a:pt x="1427137" y="274942"/>
                </a:lnTo>
                <a:lnTo>
                  <a:pt x="1430401" y="267792"/>
                </a:lnTo>
                <a:lnTo>
                  <a:pt x="1434020" y="260870"/>
                </a:lnTo>
                <a:lnTo>
                  <a:pt x="1441234" y="274142"/>
                </a:lnTo>
                <a:lnTo>
                  <a:pt x="1450911" y="285330"/>
                </a:lnTo>
                <a:lnTo>
                  <a:pt x="1463294" y="292849"/>
                </a:lnTo>
                <a:lnTo>
                  <a:pt x="1478572" y="295084"/>
                </a:lnTo>
                <a:lnTo>
                  <a:pt x="1483779" y="294792"/>
                </a:lnTo>
                <a:lnTo>
                  <a:pt x="1488084" y="290957"/>
                </a:lnTo>
                <a:lnTo>
                  <a:pt x="1488948" y="285864"/>
                </a:lnTo>
                <a:lnTo>
                  <a:pt x="1492440" y="271119"/>
                </a:lnTo>
                <a:lnTo>
                  <a:pt x="1505648" y="233629"/>
                </a:lnTo>
                <a:lnTo>
                  <a:pt x="1531200" y="189217"/>
                </a:lnTo>
                <a:lnTo>
                  <a:pt x="1572539" y="150228"/>
                </a:lnTo>
                <a:lnTo>
                  <a:pt x="1601025" y="126161"/>
                </a:lnTo>
                <a:lnTo>
                  <a:pt x="1617738" y="99860"/>
                </a:lnTo>
                <a:lnTo>
                  <a:pt x="1625015" y="73367"/>
                </a:lnTo>
                <a:lnTo>
                  <a:pt x="1625168" y="48666"/>
                </a:lnTo>
                <a:lnTo>
                  <a:pt x="1648066" y="64858"/>
                </a:lnTo>
                <a:lnTo>
                  <a:pt x="1704327" y="121361"/>
                </a:lnTo>
                <a:lnTo>
                  <a:pt x="1732165" y="163144"/>
                </a:lnTo>
                <a:lnTo>
                  <a:pt x="1756092" y="214934"/>
                </a:lnTo>
                <a:lnTo>
                  <a:pt x="1773364" y="277469"/>
                </a:lnTo>
                <a:lnTo>
                  <a:pt x="1774609" y="285330"/>
                </a:lnTo>
                <a:lnTo>
                  <a:pt x="1784769" y="289229"/>
                </a:lnTo>
                <a:lnTo>
                  <a:pt x="1818195" y="256349"/>
                </a:lnTo>
                <a:lnTo>
                  <a:pt x="1819554" y="254050"/>
                </a:lnTo>
                <a:lnTo>
                  <a:pt x="1829333" y="237693"/>
                </a:lnTo>
                <a:lnTo>
                  <a:pt x="1843265" y="259626"/>
                </a:lnTo>
                <a:lnTo>
                  <a:pt x="1857222" y="291325"/>
                </a:lnTo>
                <a:lnTo>
                  <a:pt x="1867281" y="332638"/>
                </a:lnTo>
                <a:lnTo>
                  <a:pt x="1869465" y="383413"/>
                </a:lnTo>
                <a:lnTo>
                  <a:pt x="1869465" y="264350"/>
                </a:lnTo>
                <a:lnTo>
                  <a:pt x="1841106" y="216649"/>
                </a:lnTo>
                <a:lnTo>
                  <a:pt x="1827212" y="204431"/>
                </a:lnTo>
                <a:lnTo>
                  <a:pt x="1821319" y="204838"/>
                </a:lnTo>
                <a:lnTo>
                  <a:pt x="1816366" y="208000"/>
                </a:lnTo>
                <a:lnTo>
                  <a:pt x="1813801" y="213448"/>
                </a:lnTo>
                <a:lnTo>
                  <a:pt x="1810385" y="225348"/>
                </a:lnTo>
                <a:lnTo>
                  <a:pt x="1804860" y="236258"/>
                </a:lnTo>
                <a:lnTo>
                  <a:pt x="1798154" y="245922"/>
                </a:lnTo>
                <a:lnTo>
                  <a:pt x="1791182" y="254050"/>
                </a:lnTo>
                <a:lnTo>
                  <a:pt x="1768005" y="184912"/>
                </a:lnTo>
                <a:lnTo>
                  <a:pt x="1737461" y="129247"/>
                </a:lnTo>
                <a:lnTo>
                  <a:pt x="1703501" y="85991"/>
                </a:lnTo>
                <a:lnTo>
                  <a:pt x="1670075" y="54127"/>
                </a:lnTo>
                <a:lnTo>
                  <a:pt x="1662722" y="48666"/>
                </a:lnTo>
                <a:lnTo>
                  <a:pt x="1641119" y="32588"/>
                </a:lnTo>
                <a:lnTo>
                  <a:pt x="1620621" y="20332"/>
                </a:lnTo>
                <a:lnTo>
                  <a:pt x="1612506" y="16306"/>
                </a:lnTo>
                <a:lnTo>
                  <a:pt x="1605978" y="15557"/>
                </a:lnTo>
                <a:lnTo>
                  <a:pt x="1600415" y="18605"/>
                </a:lnTo>
                <a:lnTo>
                  <a:pt x="1597215" y="24079"/>
                </a:lnTo>
                <a:lnTo>
                  <a:pt x="1597799" y="30657"/>
                </a:lnTo>
                <a:lnTo>
                  <a:pt x="1601838" y="44348"/>
                </a:lnTo>
                <a:lnTo>
                  <a:pt x="1603108" y="69596"/>
                </a:lnTo>
                <a:lnTo>
                  <a:pt x="1592402" y="100596"/>
                </a:lnTo>
                <a:lnTo>
                  <a:pt x="1560499" y="131584"/>
                </a:lnTo>
                <a:lnTo>
                  <a:pt x="1521218" y="165925"/>
                </a:lnTo>
                <a:lnTo>
                  <a:pt x="1494320" y="205536"/>
                </a:lnTo>
                <a:lnTo>
                  <a:pt x="1477708" y="243052"/>
                </a:lnTo>
                <a:lnTo>
                  <a:pt x="1469263" y="271119"/>
                </a:lnTo>
                <a:lnTo>
                  <a:pt x="1460957" y="263359"/>
                </a:lnTo>
                <a:lnTo>
                  <a:pt x="1459560" y="260870"/>
                </a:lnTo>
                <a:lnTo>
                  <a:pt x="1454759" y="252272"/>
                </a:lnTo>
                <a:lnTo>
                  <a:pt x="1450606" y="240741"/>
                </a:lnTo>
                <a:lnTo>
                  <a:pt x="1448460" y="231635"/>
                </a:lnTo>
                <a:lnTo>
                  <a:pt x="1445501" y="225717"/>
                </a:lnTo>
                <a:lnTo>
                  <a:pt x="1439799" y="222732"/>
                </a:lnTo>
                <a:lnTo>
                  <a:pt x="1433347" y="223100"/>
                </a:lnTo>
                <a:lnTo>
                  <a:pt x="1428165" y="227253"/>
                </a:lnTo>
                <a:lnTo>
                  <a:pt x="1408684" y="261924"/>
                </a:lnTo>
                <a:lnTo>
                  <a:pt x="1390853" y="317601"/>
                </a:lnTo>
                <a:lnTo>
                  <a:pt x="1386395" y="361848"/>
                </a:lnTo>
                <a:lnTo>
                  <a:pt x="1389888" y="405942"/>
                </a:lnTo>
                <a:lnTo>
                  <a:pt x="1401165" y="448843"/>
                </a:lnTo>
                <a:lnTo>
                  <a:pt x="1420025" y="489521"/>
                </a:lnTo>
                <a:lnTo>
                  <a:pt x="1446301" y="526935"/>
                </a:lnTo>
                <a:lnTo>
                  <a:pt x="1468234" y="564235"/>
                </a:lnTo>
                <a:lnTo>
                  <a:pt x="1496377" y="596150"/>
                </a:lnTo>
                <a:lnTo>
                  <a:pt x="1530032" y="621995"/>
                </a:lnTo>
                <a:lnTo>
                  <a:pt x="1568538" y="641070"/>
                </a:lnTo>
                <a:lnTo>
                  <a:pt x="1616214" y="653910"/>
                </a:lnTo>
                <a:lnTo>
                  <a:pt x="1665732" y="657301"/>
                </a:lnTo>
                <a:lnTo>
                  <a:pt x="1714855" y="651167"/>
                </a:lnTo>
                <a:lnTo>
                  <a:pt x="1761299" y="635431"/>
                </a:lnTo>
                <a:lnTo>
                  <a:pt x="1807121" y="606653"/>
                </a:lnTo>
                <a:lnTo>
                  <a:pt x="1839099" y="570128"/>
                </a:lnTo>
                <a:lnTo>
                  <a:pt x="1860080" y="526757"/>
                </a:lnTo>
                <a:lnTo>
                  <a:pt x="1872945" y="477405"/>
                </a:lnTo>
                <a:lnTo>
                  <a:pt x="1890877" y="397751"/>
                </a:lnTo>
                <a:close/>
              </a:path>
            </a:pathLst>
          </a:custGeom>
          <a:solidFill>
            <a:srgbClr val="FFFFFF"/>
          </a:solidFill>
        </p:spPr>
        <p:txBody>
          <a:bodyPr wrap="square" lIns="0" tIns="0" rIns="0" bIns="0" rtlCol="0"/>
          <a:lstStyle/>
          <a:p>
            <a:endParaRPr sz="1200"/>
          </a:p>
        </p:txBody>
      </p:sp>
      <p:pic>
        <p:nvPicPr>
          <p:cNvPr id="14" name="object 19">
            <a:extLst>
              <a:ext uri="{FF2B5EF4-FFF2-40B4-BE49-F238E27FC236}">
                <a16:creationId xmlns:a16="http://schemas.microsoft.com/office/drawing/2014/main" id="{F5EE565A-1769-32ED-2A3E-0F4E1E80916A}"/>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58901" y="5001489"/>
            <a:ext cx="169175" cy="144649"/>
          </a:xfrm>
          <a:prstGeom prst="rect">
            <a:avLst/>
          </a:prstGeom>
        </p:spPr>
      </p:pic>
      <p:sp>
        <p:nvSpPr>
          <p:cNvPr id="15" name="object 20">
            <a:extLst>
              <a:ext uri="{FF2B5EF4-FFF2-40B4-BE49-F238E27FC236}">
                <a16:creationId xmlns:a16="http://schemas.microsoft.com/office/drawing/2014/main" id="{0D6CDA25-2931-F0C4-3528-58ACA9A13BEF}"/>
              </a:ext>
            </a:extLst>
          </p:cNvPr>
          <p:cNvSpPr txBox="1"/>
          <p:nvPr/>
        </p:nvSpPr>
        <p:spPr>
          <a:xfrm>
            <a:off x="677334" y="5493117"/>
            <a:ext cx="687493" cy="257763"/>
          </a:xfrm>
          <a:prstGeom prst="rect">
            <a:avLst/>
          </a:prstGeom>
        </p:spPr>
        <p:txBody>
          <a:bodyPr vert="horz" wrap="square" lIns="0" tIns="11430" rIns="0" bIns="0" rtlCol="0">
            <a:spAutoFit/>
          </a:bodyPr>
          <a:lstStyle/>
          <a:p>
            <a:pPr marL="8467">
              <a:spcBef>
                <a:spcPts val="90"/>
              </a:spcBef>
            </a:pPr>
            <a:r>
              <a:rPr sz="1600" spc="-7">
                <a:solidFill>
                  <a:srgbClr val="FFFFFF"/>
                </a:solidFill>
                <a:latin typeface="+mj-lt"/>
                <a:cs typeface="Trebuchet MS"/>
              </a:rPr>
              <a:t>Service</a:t>
            </a:r>
            <a:endParaRPr sz="1600">
              <a:latin typeface="+mj-lt"/>
              <a:cs typeface="Trebuchet MS"/>
            </a:endParaRPr>
          </a:p>
        </p:txBody>
      </p:sp>
      <p:sp>
        <p:nvSpPr>
          <p:cNvPr id="16" name="object 21">
            <a:extLst>
              <a:ext uri="{FF2B5EF4-FFF2-40B4-BE49-F238E27FC236}">
                <a16:creationId xmlns:a16="http://schemas.microsoft.com/office/drawing/2014/main" id="{9D61B1AD-AF3C-E6BB-1FC8-BC8BB9141272}"/>
              </a:ext>
            </a:extLst>
          </p:cNvPr>
          <p:cNvSpPr txBox="1"/>
          <p:nvPr/>
        </p:nvSpPr>
        <p:spPr>
          <a:xfrm>
            <a:off x="1580956" y="5493117"/>
            <a:ext cx="737023" cy="257763"/>
          </a:xfrm>
          <a:prstGeom prst="rect">
            <a:avLst/>
          </a:prstGeom>
        </p:spPr>
        <p:txBody>
          <a:bodyPr vert="horz" wrap="square" lIns="0" tIns="11430" rIns="0" bIns="0" rtlCol="0">
            <a:spAutoFit/>
          </a:bodyPr>
          <a:lstStyle/>
          <a:p>
            <a:pPr marL="8467">
              <a:spcBef>
                <a:spcPts val="90"/>
              </a:spcBef>
            </a:pPr>
            <a:r>
              <a:rPr sz="1600" spc="-7">
                <a:solidFill>
                  <a:srgbClr val="FFFFFF"/>
                </a:solidFill>
                <a:latin typeface="+mj-lt"/>
              </a:rPr>
              <a:t>Passion</a:t>
            </a:r>
          </a:p>
        </p:txBody>
      </p:sp>
      <p:sp>
        <p:nvSpPr>
          <p:cNvPr id="17" name="object 22">
            <a:extLst>
              <a:ext uri="{FF2B5EF4-FFF2-40B4-BE49-F238E27FC236}">
                <a16:creationId xmlns:a16="http://schemas.microsoft.com/office/drawing/2014/main" id="{C21AD611-A401-E791-ADC4-4807577EAAAE}"/>
              </a:ext>
            </a:extLst>
          </p:cNvPr>
          <p:cNvSpPr txBox="1"/>
          <p:nvPr/>
        </p:nvSpPr>
        <p:spPr>
          <a:xfrm>
            <a:off x="2535474" y="5493117"/>
            <a:ext cx="601979" cy="257763"/>
          </a:xfrm>
          <a:prstGeom prst="rect">
            <a:avLst/>
          </a:prstGeom>
        </p:spPr>
        <p:txBody>
          <a:bodyPr vert="horz" wrap="square" lIns="0" tIns="11430" rIns="0" bIns="0" rtlCol="0">
            <a:spAutoFit/>
          </a:bodyPr>
          <a:lstStyle/>
          <a:p>
            <a:pPr marL="8467">
              <a:spcBef>
                <a:spcPts val="90"/>
              </a:spcBef>
            </a:pPr>
            <a:r>
              <a:rPr sz="1600" spc="-7">
                <a:solidFill>
                  <a:srgbClr val="FFFFFF"/>
                </a:solidFill>
                <a:latin typeface="+mj-lt"/>
              </a:rPr>
              <a:t>Speed</a:t>
            </a:r>
          </a:p>
        </p:txBody>
      </p:sp>
      <p:sp>
        <p:nvSpPr>
          <p:cNvPr id="18" name="object 23">
            <a:extLst>
              <a:ext uri="{FF2B5EF4-FFF2-40B4-BE49-F238E27FC236}">
                <a16:creationId xmlns:a16="http://schemas.microsoft.com/office/drawing/2014/main" id="{128951A4-8A5A-3CCF-D7DD-E70AF57CAF43}"/>
              </a:ext>
            </a:extLst>
          </p:cNvPr>
          <p:cNvSpPr txBox="1"/>
          <p:nvPr/>
        </p:nvSpPr>
        <p:spPr>
          <a:xfrm>
            <a:off x="677334" y="3411230"/>
            <a:ext cx="2918883" cy="358282"/>
          </a:xfrm>
          <a:prstGeom prst="rect">
            <a:avLst/>
          </a:prstGeom>
        </p:spPr>
        <p:txBody>
          <a:bodyPr vert="horz" wrap="square" lIns="0" tIns="9313" rIns="0" bIns="0" rtlCol="0">
            <a:spAutoFit/>
          </a:bodyPr>
          <a:lstStyle/>
          <a:p>
            <a:pPr marL="8467">
              <a:spcBef>
                <a:spcPts val="73"/>
              </a:spcBef>
            </a:pPr>
            <a:r>
              <a:rPr sz="2267" spc="120">
                <a:solidFill>
                  <a:srgbClr val="FFFFFF"/>
                </a:solidFill>
                <a:latin typeface="+mj-lt"/>
                <a:cs typeface="Trebuchet MS"/>
              </a:rPr>
              <a:t>Say</a:t>
            </a:r>
            <a:r>
              <a:rPr sz="2267" spc="-107">
                <a:solidFill>
                  <a:srgbClr val="FFFFFF"/>
                </a:solidFill>
                <a:latin typeface="+mj-lt"/>
                <a:cs typeface="Trebuchet MS"/>
              </a:rPr>
              <a:t> </a:t>
            </a:r>
            <a:r>
              <a:rPr sz="2267" spc="53">
                <a:solidFill>
                  <a:srgbClr val="FFFFFF"/>
                </a:solidFill>
                <a:latin typeface="+mj-lt"/>
                <a:cs typeface="Trebuchet MS"/>
              </a:rPr>
              <a:t>yes</a:t>
            </a:r>
            <a:r>
              <a:rPr sz="2267" spc="-103">
                <a:solidFill>
                  <a:srgbClr val="FFFFFF"/>
                </a:solidFill>
                <a:latin typeface="+mj-lt"/>
                <a:cs typeface="Trebuchet MS"/>
              </a:rPr>
              <a:t> </a:t>
            </a:r>
            <a:r>
              <a:rPr sz="2267" spc="-20">
                <a:solidFill>
                  <a:srgbClr val="FFFFFF"/>
                </a:solidFill>
                <a:latin typeface="+mj-lt"/>
                <a:cs typeface="Trebuchet MS"/>
              </a:rPr>
              <a:t>to</a:t>
            </a:r>
            <a:r>
              <a:rPr sz="2267" spc="-103">
                <a:solidFill>
                  <a:srgbClr val="FFFFFF"/>
                </a:solidFill>
                <a:latin typeface="+mj-lt"/>
                <a:cs typeface="Trebuchet MS"/>
              </a:rPr>
              <a:t> </a:t>
            </a:r>
            <a:r>
              <a:rPr sz="2267" spc="76">
                <a:solidFill>
                  <a:srgbClr val="FFFFFF"/>
                </a:solidFill>
                <a:latin typeface="+mj-lt"/>
                <a:cs typeface="Trebuchet MS"/>
              </a:rPr>
              <a:t>what's</a:t>
            </a:r>
            <a:r>
              <a:rPr sz="2267" spc="-110">
                <a:solidFill>
                  <a:srgbClr val="FFFFFF"/>
                </a:solidFill>
                <a:latin typeface="+mj-lt"/>
                <a:cs typeface="Trebuchet MS"/>
              </a:rPr>
              <a:t> </a:t>
            </a:r>
            <a:r>
              <a:rPr sz="2267" spc="-13">
                <a:solidFill>
                  <a:srgbClr val="FEBE0D"/>
                </a:solidFill>
                <a:latin typeface="+mj-lt"/>
                <a:cs typeface="Trebuchet MS"/>
              </a:rPr>
              <a:t>next</a:t>
            </a:r>
            <a:endParaRPr sz="2267">
              <a:latin typeface="+mj-lt"/>
              <a:cs typeface="Trebuchet MS"/>
            </a:endParaRPr>
          </a:p>
        </p:txBody>
      </p:sp>
      <p:sp>
        <p:nvSpPr>
          <p:cNvPr id="19" name="object 24">
            <a:extLst>
              <a:ext uri="{FF2B5EF4-FFF2-40B4-BE49-F238E27FC236}">
                <a16:creationId xmlns:a16="http://schemas.microsoft.com/office/drawing/2014/main" id="{CB7AD40C-32C3-3184-EBAE-4C49FE20E19E}"/>
              </a:ext>
            </a:extLst>
          </p:cNvPr>
          <p:cNvSpPr txBox="1">
            <a:spLocks noGrp="1"/>
          </p:cNvSpPr>
          <p:nvPr>
            <p:ph type="title"/>
          </p:nvPr>
        </p:nvSpPr>
        <p:spPr>
          <a:xfrm>
            <a:off x="677333" y="1851792"/>
            <a:ext cx="4011507" cy="1216573"/>
          </a:xfrm>
          <a:prstGeom prst="rect">
            <a:avLst/>
          </a:prstGeom>
        </p:spPr>
        <p:txBody>
          <a:bodyPr vert="horz" wrap="square" lIns="0" tIns="11007" rIns="0" bIns="0" rtlCol="0">
            <a:spAutoFit/>
          </a:bodyPr>
          <a:lstStyle>
            <a:lvl1pPr>
              <a:defRPr>
                <a:solidFill>
                  <a:schemeClr val="bg1"/>
                </a:solidFill>
              </a:defRPr>
            </a:lvl1pPr>
          </a:lstStyle>
          <a:p>
            <a:pPr marL="8467">
              <a:lnSpc>
                <a:spcPts val="4723"/>
              </a:lnSpc>
              <a:spcBef>
                <a:spcPts val="87"/>
              </a:spcBef>
            </a:pPr>
            <a:r>
              <a:rPr lang="fr-FR" sz="4067" spc="303">
                <a:latin typeface="Calibri  "/>
              </a:rPr>
              <a:t>Modifiez le style du titre</a:t>
            </a:r>
            <a:endParaRPr sz="4067">
              <a:latin typeface="Calibri  "/>
              <a:cs typeface="Calibri"/>
            </a:endParaRPr>
          </a:p>
        </p:txBody>
      </p:sp>
      <p:pic>
        <p:nvPicPr>
          <p:cNvPr id="20" name="Image 26" descr="Une image contenant Police, Graphique, logo, graphisme&#10;&#10;Description générée automatiquement">
            <a:extLst>
              <a:ext uri="{FF2B5EF4-FFF2-40B4-BE49-F238E27FC236}">
                <a16:creationId xmlns:a16="http://schemas.microsoft.com/office/drawing/2014/main" id="{B307408B-CE47-E38D-7495-B8212A1300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191" y="842997"/>
            <a:ext cx="1905098" cy="381020"/>
          </a:xfrm>
          <a:prstGeom prst="rect">
            <a:avLst/>
          </a:prstGeom>
        </p:spPr>
      </p:pic>
    </p:spTree>
    <p:extLst>
      <p:ext uri="{BB962C8B-B14F-4D97-AF65-F5344CB8AC3E}">
        <p14:creationId xmlns:p14="http://schemas.microsoft.com/office/powerpoint/2010/main" val="3097086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67" b="0" i="0">
                <a:solidFill>
                  <a:schemeClr val="bg1"/>
                </a:solidFill>
                <a:latin typeface="Montserrat"/>
                <a:cs typeface="Montserrat"/>
              </a:defRPr>
            </a:lvl1pPr>
          </a:lstStyle>
          <a:p>
            <a:endParaRPr/>
          </a:p>
        </p:txBody>
      </p:sp>
      <p:sp>
        <p:nvSpPr>
          <p:cNvPr id="3" name="Holder 3"/>
          <p:cNvSpPr>
            <a:spLocks noGrp="1"/>
          </p:cNvSpPr>
          <p:nvPr>
            <p:ph type="body" idx="1"/>
          </p:nvPr>
        </p:nvSpPr>
        <p:spPr/>
        <p:txBody>
          <a:bodyPr lIns="0" tIns="0" rIns="0" bIns="0"/>
          <a:lstStyle>
            <a:lvl1pPr>
              <a:defRPr sz="2067"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4324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P Light, Text">
    <p:spTree>
      <p:nvGrpSpPr>
        <p:cNvPr id="1" name=""/>
        <p:cNvGrpSpPr/>
        <p:nvPr/>
      </p:nvGrpSpPr>
      <p:grpSpPr>
        <a:xfrm>
          <a:off x="0" y="0"/>
          <a:ext cx="0" cy="0"/>
          <a:chOff x="0" y="0"/>
          <a:chExt cx="0" cy="0"/>
        </a:xfrm>
      </p:grpSpPr>
      <p:pic>
        <p:nvPicPr>
          <p:cNvPr id="7" name="Picture 6" descr="Table&#10;&#10;Description automatically generated" hidden="1">
            <a:extLst>
              <a:ext uri="{FF2B5EF4-FFF2-40B4-BE49-F238E27FC236}">
                <a16:creationId xmlns:a16="http://schemas.microsoft.com/office/drawing/2014/main" id="{CD8319A9-D09E-C44C-AE84-E1A94E8DB940}"/>
              </a:ext>
            </a:extLst>
          </p:cNvPr>
          <p:cNvPicPr>
            <a:picLocks noChangeAspect="1"/>
          </p:cNvPicPr>
          <p:nvPr userDrawn="1"/>
        </p:nvPicPr>
        <p:blipFill>
          <a:blip r:embed="rId2">
            <a:alphaModFix/>
          </a:blip>
          <a:stretch>
            <a:fillRect/>
          </a:stretch>
        </p:blipFill>
        <p:spPr>
          <a:xfrm>
            <a:off x="0" y="0"/>
            <a:ext cx="12208110" cy="6858000"/>
          </a:xfrm>
          <a:prstGeom prst="rect">
            <a:avLst/>
          </a:prstGeom>
        </p:spPr>
      </p:pic>
      <p:sp>
        <p:nvSpPr>
          <p:cNvPr id="2" name="Title 1">
            <a:extLst>
              <a:ext uri="{FF2B5EF4-FFF2-40B4-BE49-F238E27FC236}">
                <a16:creationId xmlns:a16="http://schemas.microsoft.com/office/drawing/2014/main" id="{FE868412-514C-9C48-A4B6-3505687C9F34}"/>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tx2"/>
                </a:solidFill>
                <a:latin typeface="+mj-lt"/>
              </a:defRPr>
            </a:lvl1pPr>
          </a:lstStyle>
          <a:p>
            <a:r>
              <a:rPr lang="en-GB"/>
              <a:t>Click to edit Master title style</a:t>
            </a:r>
            <a:endParaRPr lang="en-DE"/>
          </a:p>
        </p:txBody>
      </p:sp>
      <p:sp>
        <p:nvSpPr>
          <p:cNvPr id="3" name="Subtitle 2">
            <a:extLst>
              <a:ext uri="{FF2B5EF4-FFF2-40B4-BE49-F238E27FC236}">
                <a16:creationId xmlns:a16="http://schemas.microsoft.com/office/drawing/2014/main" id="{785C7E90-C310-3D4D-BD1D-F87D19FA5753}"/>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6" name="Text Placeholder 8">
            <a:extLst>
              <a:ext uri="{FF2B5EF4-FFF2-40B4-BE49-F238E27FC236}">
                <a16:creationId xmlns:a16="http://schemas.microsoft.com/office/drawing/2014/main" id="{CE2148DA-822E-4754-84EB-79811CD3C45A}"/>
              </a:ext>
            </a:extLst>
          </p:cNvPr>
          <p:cNvSpPr>
            <a:spLocks noGrp="1"/>
          </p:cNvSpPr>
          <p:nvPr>
            <p:ph type="body" sz="quarter" idx="11"/>
          </p:nvPr>
        </p:nvSpPr>
        <p:spPr>
          <a:xfrm>
            <a:off x="576000" y="1954800"/>
            <a:ext cx="11055561" cy="3960000"/>
          </a:xfrm>
          <a:prstGeom prst="rect">
            <a:avLst/>
          </a:prstGeom>
        </p:spPr>
        <p:txBody>
          <a:bodyPr/>
          <a:lstStyle>
            <a:lvl1pPr marL="285750" indent="-285750">
              <a:buClr>
                <a:schemeClr val="accent2"/>
              </a:buClr>
              <a:buSzPct val="60000"/>
              <a:buFont typeface="Arial" panose="020B0604020202020204" pitchFamily="34" charset="0"/>
              <a:buChar char="•"/>
              <a:defRPr sz="1800">
                <a:solidFill>
                  <a:schemeClr val="tx2"/>
                </a:solidFill>
                <a:latin typeface="+mj-lt"/>
              </a:defRPr>
            </a:lvl1pPr>
            <a:lvl2pPr marL="742950" indent="-285750">
              <a:buClr>
                <a:schemeClr val="accent2"/>
              </a:buClr>
              <a:buSzPct val="60000"/>
              <a:buFont typeface="Arial" panose="020B0604020202020204" pitchFamily="34" charset="0"/>
              <a:buChar char="•"/>
              <a:defRPr sz="1600">
                <a:solidFill>
                  <a:schemeClr val="accent1"/>
                </a:solidFill>
                <a:latin typeface="+mj-lt"/>
              </a:defRPr>
            </a:lvl2pPr>
            <a:lvl3pPr marL="1200150" indent="-285750">
              <a:buClr>
                <a:schemeClr val="accent2"/>
              </a:buClr>
              <a:buSzPct val="60000"/>
              <a:buFont typeface="Arial" panose="020B0604020202020204" pitchFamily="34" charset="0"/>
              <a:buChar char="•"/>
              <a:defRPr sz="1400">
                <a:solidFill>
                  <a:schemeClr val="accent5"/>
                </a:solidFill>
                <a:latin typeface="+mj-lt"/>
              </a:defRPr>
            </a:lvl3pPr>
            <a:lvl4pPr marL="1543050" indent="-171450">
              <a:buClr>
                <a:schemeClr val="accent2"/>
              </a:buClr>
              <a:buSzPct val="60000"/>
              <a:buFont typeface="Arial" panose="020B0604020202020204" pitchFamily="34" charset="0"/>
              <a:buChar char="•"/>
              <a:defRPr sz="1200">
                <a:solidFill>
                  <a:schemeClr val="tx2"/>
                </a:solidFill>
                <a:latin typeface="+mj-lt"/>
              </a:defRPr>
            </a:lvl4pPr>
            <a:lvl5pPr marL="2000250" indent="-171450">
              <a:buClr>
                <a:schemeClr val="accent2"/>
              </a:buClr>
              <a:buSzPct val="60000"/>
              <a:buFont typeface="Arial" panose="020B0604020202020204" pitchFamily="34" charset="0"/>
              <a:buChar char="•"/>
              <a:defRPr sz="1200">
                <a:solidFill>
                  <a:schemeClr val="accent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12" name="Slide Number Placeholder 11">
            <a:extLst>
              <a:ext uri="{FF2B5EF4-FFF2-40B4-BE49-F238E27FC236}">
                <a16:creationId xmlns:a16="http://schemas.microsoft.com/office/drawing/2014/main" id="{31B924D0-5961-4B37-BFBE-E741B21B96B0}"/>
              </a:ext>
            </a:extLst>
          </p:cNvPr>
          <p:cNvSpPr>
            <a:spLocks noGrp="1"/>
          </p:cNvSpPr>
          <p:nvPr>
            <p:ph type="sldNum" sz="quarter" idx="13"/>
          </p:nvPr>
        </p:nvSpPr>
        <p:spPr/>
        <p:txBody>
          <a:bodyPr/>
          <a:lstStyle/>
          <a:p>
            <a:fld id="{1523E28F-E470-44D9-ABE4-A920D2969FB0}" type="slidenum">
              <a:rPr lang="en-US" smtClean="0"/>
              <a:t>‹#›</a:t>
            </a:fld>
            <a:endParaRPr lang="en-US"/>
          </a:p>
        </p:txBody>
      </p:sp>
    </p:spTree>
    <p:extLst>
      <p:ext uri="{BB962C8B-B14F-4D97-AF65-F5344CB8AC3E}">
        <p14:creationId xmlns:p14="http://schemas.microsoft.com/office/powerpoint/2010/main" val="3784522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P Light, Text Confidential">
    <p:spTree>
      <p:nvGrpSpPr>
        <p:cNvPr id="1" name=""/>
        <p:cNvGrpSpPr/>
        <p:nvPr/>
      </p:nvGrpSpPr>
      <p:grpSpPr>
        <a:xfrm>
          <a:off x="0" y="0"/>
          <a:ext cx="0" cy="0"/>
          <a:chOff x="0" y="0"/>
          <a:chExt cx="0" cy="0"/>
        </a:xfrm>
      </p:grpSpPr>
      <p:pic>
        <p:nvPicPr>
          <p:cNvPr id="7" name="Picture 6" descr="Table&#10;&#10;Description automatically generated" hidden="1">
            <a:extLst>
              <a:ext uri="{FF2B5EF4-FFF2-40B4-BE49-F238E27FC236}">
                <a16:creationId xmlns:a16="http://schemas.microsoft.com/office/drawing/2014/main" id="{CD8319A9-D09E-C44C-AE84-E1A94E8DB940}"/>
              </a:ext>
            </a:extLst>
          </p:cNvPr>
          <p:cNvPicPr>
            <a:picLocks noChangeAspect="1"/>
          </p:cNvPicPr>
          <p:nvPr userDrawn="1"/>
        </p:nvPicPr>
        <p:blipFill>
          <a:blip r:embed="rId2">
            <a:alphaModFix/>
          </a:blip>
          <a:stretch>
            <a:fillRect/>
          </a:stretch>
        </p:blipFill>
        <p:spPr>
          <a:xfrm>
            <a:off x="0" y="0"/>
            <a:ext cx="12208110" cy="6858000"/>
          </a:xfrm>
          <a:prstGeom prst="rect">
            <a:avLst/>
          </a:prstGeom>
        </p:spPr>
      </p:pic>
      <p:sp>
        <p:nvSpPr>
          <p:cNvPr id="2" name="Title 1">
            <a:extLst>
              <a:ext uri="{FF2B5EF4-FFF2-40B4-BE49-F238E27FC236}">
                <a16:creationId xmlns:a16="http://schemas.microsoft.com/office/drawing/2014/main" id="{FE868412-514C-9C48-A4B6-3505687C9F34}"/>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tx2"/>
                </a:solidFill>
                <a:latin typeface="+mj-lt"/>
              </a:defRPr>
            </a:lvl1pPr>
          </a:lstStyle>
          <a:p>
            <a:r>
              <a:rPr lang="en-GB"/>
              <a:t>Click to edit Master title style</a:t>
            </a:r>
            <a:endParaRPr lang="en-DE"/>
          </a:p>
        </p:txBody>
      </p:sp>
      <p:sp>
        <p:nvSpPr>
          <p:cNvPr id="3" name="Subtitle 2">
            <a:extLst>
              <a:ext uri="{FF2B5EF4-FFF2-40B4-BE49-F238E27FC236}">
                <a16:creationId xmlns:a16="http://schemas.microsoft.com/office/drawing/2014/main" id="{785C7E90-C310-3D4D-BD1D-F87D19FA5753}"/>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6" name="Text Placeholder 8">
            <a:extLst>
              <a:ext uri="{FF2B5EF4-FFF2-40B4-BE49-F238E27FC236}">
                <a16:creationId xmlns:a16="http://schemas.microsoft.com/office/drawing/2014/main" id="{CE2148DA-822E-4754-84EB-79811CD3C45A}"/>
              </a:ext>
            </a:extLst>
          </p:cNvPr>
          <p:cNvSpPr>
            <a:spLocks noGrp="1"/>
          </p:cNvSpPr>
          <p:nvPr>
            <p:ph type="body" sz="quarter" idx="11"/>
          </p:nvPr>
        </p:nvSpPr>
        <p:spPr>
          <a:xfrm>
            <a:off x="576000" y="1954800"/>
            <a:ext cx="11055561" cy="3960000"/>
          </a:xfrm>
          <a:prstGeom prst="rect">
            <a:avLst/>
          </a:prstGeom>
        </p:spPr>
        <p:txBody>
          <a:bodyPr/>
          <a:lstStyle>
            <a:lvl1pPr marL="285750" indent="-285750">
              <a:buClr>
                <a:schemeClr val="accent2"/>
              </a:buClr>
              <a:buSzPct val="60000"/>
              <a:buFont typeface="Arial" panose="020B0604020202020204" pitchFamily="34" charset="0"/>
              <a:buChar char="•"/>
              <a:defRPr sz="1800">
                <a:solidFill>
                  <a:schemeClr val="tx2"/>
                </a:solidFill>
                <a:latin typeface="+mj-lt"/>
              </a:defRPr>
            </a:lvl1pPr>
            <a:lvl2pPr marL="742950" indent="-285750">
              <a:buClr>
                <a:schemeClr val="accent2"/>
              </a:buClr>
              <a:buSzPct val="60000"/>
              <a:buFont typeface="Arial" panose="020B0604020202020204" pitchFamily="34" charset="0"/>
              <a:buChar char="•"/>
              <a:defRPr sz="1600">
                <a:solidFill>
                  <a:schemeClr val="accent1"/>
                </a:solidFill>
                <a:latin typeface="+mj-lt"/>
              </a:defRPr>
            </a:lvl2pPr>
            <a:lvl3pPr marL="1200150" indent="-285750">
              <a:buClr>
                <a:schemeClr val="accent2"/>
              </a:buClr>
              <a:buSzPct val="60000"/>
              <a:buFont typeface="Arial" panose="020B0604020202020204" pitchFamily="34" charset="0"/>
              <a:buChar char="•"/>
              <a:defRPr sz="1400">
                <a:solidFill>
                  <a:schemeClr val="accent5"/>
                </a:solidFill>
                <a:latin typeface="+mj-lt"/>
              </a:defRPr>
            </a:lvl3pPr>
            <a:lvl4pPr marL="1543050" indent="-171450">
              <a:buClr>
                <a:schemeClr val="accent2"/>
              </a:buClr>
              <a:buSzPct val="60000"/>
              <a:buFont typeface="Arial" panose="020B0604020202020204" pitchFamily="34" charset="0"/>
              <a:buChar char="•"/>
              <a:defRPr sz="1200">
                <a:solidFill>
                  <a:schemeClr val="tx2"/>
                </a:solidFill>
                <a:latin typeface="+mj-lt"/>
              </a:defRPr>
            </a:lvl4pPr>
            <a:lvl5pPr marL="2000250" indent="-171450">
              <a:buClr>
                <a:schemeClr val="accent2"/>
              </a:buClr>
              <a:buSzPct val="60000"/>
              <a:buFont typeface="Arial" panose="020B0604020202020204" pitchFamily="34" charset="0"/>
              <a:buChar char="•"/>
              <a:defRPr sz="1200">
                <a:solidFill>
                  <a:schemeClr val="accent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8" name="TextBox 7">
            <a:extLst>
              <a:ext uri="{FF2B5EF4-FFF2-40B4-BE49-F238E27FC236}">
                <a16:creationId xmlns:a16="http://schemas.microsoft.com/office/drawing/2014/main" id="{E44B0EE6-2FC2-46DF-A470-74C9F3A84D77}"/>
              </a:ext>
            </a:extLst>
          </p:cNvPr>
          <p:cNvSpPr txBox="1"/>
          <p:nvPr userDrawn="1"/>
        </p:nvSpPr>
        <p:spPr>
          <a:xfrm>
            <a:off x="5442712" y="6352143"/>
            <a:ext cx="1306576" cy="369332"/>
          </a:xfrm>
          <a:prstGeom prst="rect">
            <a:avLst/>
          </a:prstGeom>
          <a:noFill/>
        </p:spPr>
        <p:txBody>
          <a:bodyPr wrap="square" rtlCol="0">
            <a:spAutoFit/>
          </a:bodyPr>
          <a:lstStyle/>
          <a:p>
            <a:r>
              <a:rPr lang="en-US" b="1" noProof="0">
                <a:solidFill>
                  <a:schemeClr val="accent2"/>
                </a:solidFill>
              </a:rPr>
              <a:t>Confidential</a:t>
            </a:r>
          </a:p>
        </p:txBody>
      </p:sp>
      <p:sp>
        <p:nvSpPr>
          <p:cNvPr id="5" name="Slide Number Placeholder 4">
            <a:extLst>
              <a:ext uri="{FF2B5EF4-FFF2-40B4-BE49-F238E27FC236}">
                <a16:creationId xmlns:a16="http://schemas.microsoft.com/office/drawing/2014/main" id="{DC33F825-5E35-4349-9CD2-D9D2523677B0}"/>
              </a:ext>
            </a:extLst>
          </p:cNvPr>
          <p:cNvSpPr>
            <a:spLocks noGrp="1"/>
          </p:cNvSpPr>
          <p:nvPr>
            <p:ph type="sldNum" sz="quarter" idx="12"/>
          </p:nvPr>
        </p:nvSpPr>
        <p:spPr/>
        <p:txBody>
          <a:bodyPr/>
          <a:lstStyle/>
          <a:p>
            <a:fld id="{1523E28F-E470-44D9-ABE4-A920D2969FB0}" type="slidenum">
              <a:rPr lang="en-US" smtClean="0"/>
              <a:t>‹#›</a:t>
            </a:fld>
            <a:endParaRPr lang="en-US"/>
          </a:p>
        </p:txBody>
      </p:sp>
    </p:spTree>
    <p:extLst>
      <p:ext uri="{BB962C8B-B14F-4D97-AF65-F5344CB8AC3E}">
        <p14:creationId xmlns:p14="http://schemas.microsoft.com/office/powerpoint/2010/main" val="1277142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extPharma Dark, Text">
    <p:bg>
      <p:bgPr>
        <a:solidFill>
          <a:srgbClr val="004462"/>
        </a:solidFill>
        <a:effectLst/>
      </p:bgPr>
    </p:bg>
    <p:spTree>
      <p:nvGrpSpPr>
        <p:cNvPr id="1" name=""/>
        <p:cNvGrpSpPr/>
        <p:nvPr/>
      </p:nvGrpSpPr>
      <p:grpSpPr>
        <a:xfrm>
          <a:off x="0" y="0"/>
          <a:ext cx="0" cy="0"/>
          <a:chOff x="0" y="0"/>
          <a:chExt cx="0" cy="0"/>
        </a:xfrm>
      </p:grpSpPr>
      <p:pic>
        <p:nvPicPr>
          <p:cNvPr id="7" name="Picture 6" descr="Table&#10;&#10;Description automatically generated" hidden="1">
            <a:extLst>
              <a:ext uri="{FF2B5EF4-FFF2-40B4-BE49-F238E27FC236}">
                <a16:creationId xmlns:a16="http://schemas.microsoft.com/office/drawing/2014/main" id="{CD8319A9-D09E-C44C-AE84-E1A94E8DB940}"/>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10" name="Text Placeholder 8">
            <a:extLst>
              <a:ext uri="{FF2B5EF4-FFF2-40B4-BE49-F238E27FC236}">
                <a16:creationId xmlns:a16="http://schemas.microsoft.com/office/drawing/2014/main" id="{937B9BAA-D036-4A12-A749-C49DE39038DA}"/>
              </a:ext>
            </a:extLst>
          </p:cNvPr>
          <p:cNvSpPr>
            <a:spLocks noGrp="1"/>
          </p:cNvSpPr>
          <p:nvPr>
            <p:ph type="body" sz="quarter" idx="11"/>
          </p:nvPr>
        </p:nvSpPr>
        <p:spPr>
          <a:xfrm>
            <a:off x="576000" y="1953116"/>
            <a:ext cx="11055600" cy="3960000"/>
          </a:xfrm>
          <a:prstGeom prst="rect">
            <a:avLst/>
          </a:prstGeom>
        </p:spPr>
        <p:txBody>
          <a:bodyPr/>
          <a:lstStyle>
            <a:lvl1pPr marL="285750" indent="-285750">
              <a:buClr>
                <a:schemeClr val="accent2"/>
              </a:buClr>
              <a:buSzPct val="60000"/>
              <a:buFont typeface="Arial" panose="020B0604020202020204" pitchFamily="34" charset="0"/>
              <a:buChar char="•"/>
              <a:defRPr sz="1800">
                <a:solidFill>
                  <a:schemeClr val="bg1"/>
                </a:solidFill>
                <a:latin typeface="+mj-lt"/>
              </a:defRPr>
            </a:lvl1pPr>
            <a:lvl2pPr marL="742950" indent="-285750">
              <a:buClr>
                <a:schemeClr val="accent2"/>
              </a:buClr>
              <a:buSzPct val="60000"/>
              <a:buFont typeface="Arial" panose="020B0604020202020204" pitchFamily="34" charset="0"/>
              <a:buChar char="•"/>
              <a:defRPr sz="1600">
                <a:solidFill>
                  <a:schemeClr val="accent2"/>
                </a:solidFill>
                <a:latin typeface="+mj-lt"/>
              </a:defRPr>
            </a:lvl2pPr>
            <a:lvl3pPr marL="1200150" indent="-285750">
              <a:buClr>
                <a:schemeClr val="accent2"/>
              </a:buClr>
              <a:buSzPct val="60000"/>
              <a:buFont typeface="Arial" panose="020B0604020202020204" pitchFamily="34" charset="0"/>
              <a:buChar char="•"/>
              <a:defRPr sz="1400">
                <a:solidFill>
                  <a:schemeClr val="bg1"/>
                </a:solidFill>
                <a:latin typeface="+mj-lt"/>
              </a:defRPr>
            </a:lvl3pPr>
            <a:lvl4pPr marL="1543050" indent="-171450">
              <a:buClr>
                <a:schemeClr val="accent2"/>
              </a:buClr>
              <a:buSzPct val="60000"/>
              <a:buFont typeface="Arial" panose="020B0604020202020204" pitchFamily="34" charset="0"/>
              <a:buChar char="•"/>
              <a:defRPr sz="1200">
                <a:solidFill>
                  <a:schemeClr val="accent3"/>
                </a:solidFill>
                <a:latin typeface="+mj-lt"/>
              </a:defRPr>
            </a:lvl4pPr>
            <a:lvl5pPr marL="2000250" indent="-171450">
              <a:buClr>
                <a:schemeClr val="accent2"/>
              </a:buClr>
              <a:buSzPct val="60000"/>
              <a:buFont typeface="Arial" panose="020B0604020202020204" pitchFamily="34" charset="0"/>
              <a:buChar char="•"/>
              <a:defRPr sz="1200">
                <a:solidFill>
                  <a:schemeClr val="bg1"/>
                </a:solidFill>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DE"/>
          </a:p>
        </p:txBody>
      </p:sp>
      <p:sp>
        <p:nvSpPr>
          <p:cNvPr id="11" name="Title 1">
            <a:extLst>
              <a:ext uri="{FF2B5EF4-FFF2-40B4-BE49-F238E27FC236}">
                <a16:creationId xmlns:a16="http://schemas.microsoft.com/office/drawing/2014/main" id="{AFA603EB-9590-431A-855F-DB1C7E5C3A21}"/>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bg1"/>
                </a:solidFill>
                <a:latin typeface="+mj-lt"/>
              </a:defRPr>
            </a:lvl1pPr>
          </a:lstStyle>
          <a:p>
            <a:r>
              <a:rPr lang="fr-FR"/>
              <a:t>Modifiez le style du titre</a:t>
            </a:r>
            <a:endParaRPr lang="en-DE"/>
          </a:p>
        </p:txBody>
      </p:sp>
      <p:sp>
        <p:nvSpPr>
          <p:cNvPr id="12" name="Subtitle 2">
            <a:extLst>
              <a:ext uri="{FF2B5EF4-FFF2-40B4-BE49-F238E27FC236}">
                <a16:creationId xmlns:a16="http://schemas.microsoft.com/office/drawing/2014/main" id="{56BE2AE6-197E-44A3-8B14-6737CC085F1F}"/>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DE"/>
          </a:p>
        </p:txBody>
      </p:sp>
      <p:sp>
        <p:nvSpPr>
          <p:cNvPr id="4" name="Slide Number Placeholder 3">
            <a:extLst>
              <a:ext uri="{FF2B5EF4-FFF2-40B4-BE49-F238E27FC236}">
                <a16:creationId xmlns:a16="http://schemas.microsoft.com/office/drawing/2014/main" id="{8F2919A0-CBE9-4AA6-8891-F9BD5A5CB9C1}"/>
              </a:ext>
            </a:extLst>
          </p:cNvPr>
          <p:cNvSpPr>
            <a:spLocks noGrp="1"/>
          </p:cNvSpPr>
          <p:nvPr>
            <p:ph type="sldNum" sz="quarter" idx="12"/>
          </p:nvPr>
        </p:nvSpPr>
        <p:spPr/>
        <p:txBody>
          <a:bodyPr/>
          <a:lstStyle/>
          <a:p>
            <a:fld id="{EA84FD95-C75F-4AE1-8FBA-A76AC219E502}" type="slidenum">
              <a:rPr lang="en-US" smtClean="0"/>
              <a:t>‹#›</a:t>
            </a:fld>
            <a:endParaRPr lang="en-US"/>
          </a:p>
        </p:txBody>
      </p:sp>
    </p:spTree>
    <p:extLst>
      <p:ext uri="{BB962C8B-B14F-4D97-AF65-F5344CB8AC3E}">
        <p14:creationId xmlns:p14="http://schemas.microsoft.com/office/powerpoint/2010/main" val="4214677010"/>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extPharma Dark, Text confidential">
    <p:bg>
      <p:bgPr>
        <a:solidFill>
          <a:srgbClr val="004462"/>
        </a:solidFill>
        <a:effectLst/>
      </p:bgPr>
    </p:bg>
    <p:spTree>
      <p:nvGrpSpPr>
        <p:cNvPr id="1" name=""/>
        <p:cNvGrpSpPr/>
        <p:nvPr/>
      </p:nvGrpSpPr>
      <p:grpSpPr>
        <a:xfrm>
          <a:off x="0" y="0"/>
          <a:ext cx="0" cy="0"/>
          <a:chOff x="0" y="0"/>
          <a:chExt cx="0" cy="0"/>
        </a:xfrm>
      </p:grpSpPr>
      <p:pic>
        <p:nvPicPr>
          <p:cNvPr id="7" name="Picture 6" descr="Table&#10;&#10;Description automatically generated" hidden="1">
            <a:extLst>
              <a:ext uri="{FF2B5EF4-FFF2-40B4-BE49-F238E27FC236}">
                <a16:creationId xmlns:a16="http://schemas.microsoft.com/office/drawing/2014/main" id="{CD8319A9-D09E-C44C-AE84-E1A94E8DB940}"/>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10" name="Text Placeholder 8">
            <a:extLst>
              <a:ext uri="{FF2B5EF4-FFF2-40B4-BE49-F238E27FC236}">
                <a16:creationId xmlns:a16="http://schemas.microsoft.com/office/drawing/2014/main" id="{937B9BAA-D036-4A12-A749-C49DE39038DA}"/>
              </a:ext>
            </a:extLst>
          </p:cNvPr>
          <p:cNvSpPr>
            <a:spLocks noGrp="1"/>
          </p:cNvSpPr>
          <p:nvPr>
            <p:ph type="body" sz="quarter" idx="11"/>
          </p:nvPr>
        </p:nvSpPr>
        <p:spPr>
          <a:xfrm>
            <a:off x="576000" y="1953116"/>
            <a:ext cx="11055600" cy="3960000"/>
          </a:xfrm>
          <a:prstGeom prst="rect">
            <a:avLst/>
          </a:prstGeom>
        </p:spPr>
        <p:txBody>
          <a:bodyPr/>
          <a:lstStyle>
            <a:lvl1pPr marL="285750" indent="-285750">
              <a:buClr>
                <a:schemeClr val="accent2"/>
              </a:buClr>
              <a:buSzPct val="60000"/>
              <a:buFont typeface="Arial" panose="020B0604020202020204" pitchFamily="34" charset="0"/>
              <a:buChar char="•"/>
              <a:defRPr sz="1800">
                <a:solidFill>
                  <a:schemeClr val="bg1"/>
                </a:solidFill>
                <a:latin typeface="+mj-lt"/>
              </a:defRPr>
            </a:lvl1pPr>
            <a:lvl2pPr marL="742950" indent="-285750">
              <a:buClr>
                <a:schemeClr val="accent2"/>
              </a:buClr>
              <a:buSzPct val="60000"/>
              <a:buFont typeface="Arial" panose="020B0604020202020204" pitchFamily="34" charset="0"/>
              <a:buChar char="•"/>
              <a:defRPr sz="1600">
                <a:solidFill>
                  <a:schemeClr val="accent2"/>
                </a:solidFill>
                <a:latin typeface="+mj-lt"/>
              </a:defRPr>
            </a:lvl2pPr>
            <a:lvl3pPr marL="1200150" indent="-285750">
              <a:buClr>
                <a:schemeClr val="accent2"/>
              </a:buClr>
              <a:buSzPct val="60000"/>
              <a:buFont typeface="Arial" panose="020B0604020202020204" pitchFamily="34" charset="0"/>
              <a:buChar char="•"/>
              <a:defRPr sz="1400">
                <a:solidFill>
                  <a:schemeClr val="bg1"/>
                </a:solidFill>
                <a:latin typeface="+mj-lt"/>
              </a:defRPr>
            </a:lvl3pPr>
            <a:lvl4pPr marL="1543050" indent="-171450">
              <a:buClr>
                <a:schemeClr val="accent2"/>
              </a:buClr>
              <a:buSzPct val="60000"/>
              <a:buFont typeface="Arial" panose="020B0604020202020204" pitchFamily="34" charset="0"/>
              <a:buChar char="•"/>
              <a:defRPr sz="1200">
                <a:solidFill>
                  <a:schemeClr val="accent3"/>
                </a:solidFill>
                <a:latin typeface="+mj-lt"/>
              </a:defRPr>
            </a:lvl4pPr>
            <a:lvl5pPr marL="2000250" indent="-171450">
              <a:buClr>
                <a:schemeClr val="accent2"/>
              </a:buClr>
              <a:buSzPct val="60000"/>
              <a:buFont typeface="Arial" panose="020B0604020202020204" pitchFamily="34" charset="0"/>
              <a:buChar char="•"/>
              <a:defRPr sz="1200">
                <a:solidFill>
                  <a:schemeClr val="bg1"/>
                </a:solidFill>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DE"/>
          </a:p>
        </p:txBody>
      </p:sp>
      <p:sp>
        <p:nvSpPr>
          <p:cNvPr id="11" name="Title 1">
            <a:extLst>
              <a:ext uri="{FF2B5EF4-FFF2-40B4-BE49-F238E27FC236}">
                <a16:creationId xmlns:a16="http://schemas.microsoft.com/office/drawing/2014/main" id="{AFA603EB-9590-431A-855F-DB1C7E5C3A21}"/>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bg1"/>
                </a:solidFill>
                <a:latin typeface="+mj-lt"/>
              </a:defRPr>
            </a:lvl1pPr>
          </a:lstStyle>
          <a:p>
            <a:r>
              <a:rPr lang="fr-FR"/>
              <a:t>Modifiez le style du titre</a:t>
            </a:r>
            <a:endParaRPr lang="en-DE"/>
          </a:p>
        </p:txBody>
      </p:sp>
      <p:sp>
        <p:nvSpPr>
          <p:cNvPr id="12" name="Subtitle 2">
            <a:extLst>
              <a:ext uri="{FF2B5EF4-FFF2-40B4-BE49-F238E27FC236}">
                <a16:creationId xmlns:a16="http://schemas.microsoft.com/office/drawing/2014/main" id="{56BE2AE6-197E-44A3-8B14-6737CC085F1F}"/>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DE"/>
          </a:p>
        </p:txBody>
      </p:sp>
      <p:sp>
        <p:nvSpPr>
          <p:cNvPr id="2" name="Slide Number Placeholder 1">
            <a:extLst>
              <a:ext uri="{FF2B5EF4-FFF2-40B4-BE49-F238E27FC236}">
                <a16:creationId xmlns:a16="http://schemas.microsoft.com/office/drawing/2014/main" id="{46C6E05B-C1D4-4963-952A-CA9AEC676719}"/>
              </a:ext>
            </a:extLst>
          </p:cNvPr>
          <p:cNvSpPr>
            <a:spLocks noGrp="1"/>
          </p:cNvSpPr>
          <p:nvPr>
            <p:ph type="sldNum" sz="quarter" idx="12"/>
          </p:nvPr>
        </p:nvSpPr>
        <p:spPr/>
        <p:txBody>
          <a:bodyPr/>
          <a:lstStyle/>
          <a:p>
            <a:fld id="{EA84FD95-C75F-4AE1-8FBA-A76AC219E502}" type="slidenum">
              <a:rPr lang="en-US" smtClean="0"/>
              <a:t>‹#›</a:t>
            </a:fld>
            <a:endParaRPr lang="en-US"/>
          </a:p>
        </p:txBody>
      </p:sp>
      <p:sp>
        <p:nvSpPr>
          <p:cNvPr id="8" name="TextBox 7">
            <a:extLst>
              <a:ext uri="{FF2B5EF4-FFF2-40B4-BE49-F238E27FC236}">
                <a16:creationId xmlns:a16="http://schemas.microsoft.com/office/drawing/2014/main" id="{952A5488-A2CF-42E1-A0C9-418479BF9D4B}"/>
              </a:ext>
            </a:extLst>
          </p:cNvPr>
          <p:cNvSpPr txBox="1"/>
          <p:nvPr/>
        </p:nvSpPr>
        <p:spPr>
          <a:xfrm>
            <a:off x="5442712" y="6352143"/>
            <a:ext cx="1306576" cy="369332"/>
          </a:xfrm>
          <a:prstGeom prst="rect">
            <a:avLst/>
          </a:prstGeom>
          <a:noFill/>
        </p:spPr>
        <p:txBody>
          <a:bodyPr wrap="square" rtlCol="0">
            <a:spAutoFit/>
          </a:bodyPr>
          <a:lstStyle/>
          <a:p>
            <a:r>
              <a:rPr lang="en-US" b="1" noProof="0">
                <a:solidFill>
                  <a:schemeClr val="accent2"/>
                </a:solidFill>
              </a:rPr>
              <a:t>Confidential</a:t>
            </a:r>
          </a:p>
        </p:txBody>
      </p:sp>
    </p:spTree>
    <p:extLst>
      <p:ext uri="{BB962C8B-B14F-4D97-AF65-F5344CB8AC3E}">
        <p14:creationId xmlns:p14="http://schemas.microsoft.com/office/powerpoint/2010/main" val="3743665933"/>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extPharma Dark, Empty1">
    <p:bg>
      <p:bgPr>
        <a:solidFill>
          <a:srgbClr val="004462"/>
        </a:solidFill>
        <a:effectLst/>
      </p:bgPr>
    </p:bg>
    <p:spTree>
      <p:nvGrpSpPr>
        <p:cNvPr id="1" name=""/>
        <p:cNvGrpSpPr/>
        <p:nvPr/>
      </p:nvGrpSpPr>
      <p:grpSpPr>
        <a:xfrm>
          <a:off x="0" y="0"/>
          <a:ext cx="0" cy="0"/>
          <a:chOff x="0" y="0"/>
          <a:chExt cx="0" cy="0"/>
        </a:xfrm>
      </p:grpSpPr>
      <p:pic>
        <p:nvPicPr>
          <p:cNvPr id="7" name="Picture 6" descr="Table&#10;&#10;Description automatically generated" hidden="1">
            <a:extLst>
              <a:ext uri="{FF2B5EF4-FFF2-40B4-BE49-F238E27FC236}">
                <a16:creationId xmlns:a16="http://schemas.microsoft.com/office/drawing/2014/main" id="{CD8319A9-D09E-C44C-AE84-E1A94E8DB940}"/>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11" name="Title 1">
            <a:extLst>
              <a:ext uri="{FF2B5EF4-FFF2-40B4-BE49-F238E27FC236}">
                <a16:creationId xmlns:a16="http://schemas.microsoft.com/office/drawing/2014/main" id="{AFA603EB-9590-431A-855F-DB1C7E5C3A21}"/>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bg1"/>
                </a:solidFill>
                <a:latin typeface="+mj-lt"/>
              </a:defRPr>
            </a:lvl1pPr>
          </a:lstStyle>
          <a:p>
            <a:r>
              <a:rPr lang="fr-FR"/>
              <a:t>Modifiez le style du titre</a:t>
            </a:r>
            <a:endParaRPr lang="en-DE"/>
          </a:p>
        </p:txBody>
      </p:sp>
      <p:sp>
        <p:nvSpPr>
          <p:cNvPr id="12" name="Subtitle 2">
            <a:extLst>
              <a:ext uri="{FF2B5EF4-FFF2-40B4-BE49-F238E27FC236}">
                <a16:creationId xmlns:a16="http://schemas.microsoft.com/office/drawing/2014/main" id="{56BE2AE6-197E-44A3-8B14-6737CC085F1F}"/>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DE"/>
          </a:p>
        </p:txBody>
      </p:sp>
      <p:sp>
        <p:nvSpPr>
          <p:cNvPr id="4" name="Slide Number Placeholder 3">
            <a:extLst>
              <a:ext uri="{FF2B5EF4-FFF2-40B4-BE49-F238E27FC236}">
                <a16:creationId xmlns:a16="http://schemas.microsoft.com/office/drawing/2014/main" id="{8F2919A0-CBE9-4AA6-8891-F9BD5A5CB9C1}"/>
              </a:ext>
            </a:extLst>
          </p:cNvPr>
          <p:cNvSpPr>
            <a:spLocks noGrp="1"/>
          </p:cNvSpPr>
          <p:nvPr>
            <p:ph type="sldNum" sz="quarter" idx="12"/>
          </p:nvPr>
        </p:nvSpPr>
        <p:spPr/>
        <p:txBody>
          <a:bodyPr/>
          <a:lstStyle/>
          <a:p>
            <a:fld id="{EA84FD95-C75F-4AE1-8FBA-A76AC219E502}" type="slidenum">
              <a:rPr lang="en-US" smtClean="0"/>
              <a:t>‹#›</a:t>
            </a:fld>
            <a:endParaRPr lang="en-US"/>
          </a:p>
        </p:txBody>
      </p:sp>
    </p:spTree>
    <p:extLst>
      <p:ext uri="{BB962C8B-B14F-4D97-AF65-F5344CB8AC3E}">
        <p14:creationId xmlns:p14="http://schemas.microsoft.com/office/powerpoint/2010/main" val="3118606974"/>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extPharma Dark, Picture +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2F7661-54C7-406D-B103-3D8CC01EB66A}"/>
              </a:ext>
            </a:extLst>
          </p:cNvPr>
          <p:cNvSpPr>
            <a:spLocks noGrp="1"/>
          </p:cNvSpPr>
          <p:nvPr>
            <p:ph type="pic" sz="quarter" idx="13"/>
          </p:nvPr>
        </p:nvSpPr>
        <p:spPr>
          <a:xfrm>
            <a:off x="1" y="0"/>
            <a:ext cx="5994398" cy="6858000"/>
          </a:xfrm>
          <a:prstGeom prst="rect">
            <a:avLst/>
          </a:prstGeom>
        </p:spPr>
        <p:txBody>
          <a:bodyPr/>
          <a:lstStyle>
            <a:lvl1pPr>
              <a:defRPr>
                <a:solidFill>
                  <a:schemeClr val="bg1"/>
                </a:solidFill>
              </a:defRPr>
            </a:lvl1pPr>
          </a:lstStyle>
          <a:p>
            <a:r>
              <a:rPr lang="fr-FR"/>
              <a:t>Cliquez sur l'icône pour ajouter une image</a:t>
            </a:r>
            <a:endParaRPr lang="en-US"/>
          </a:p>
        </p:txBody>
      </p:sp>
      <p:pic>
        <p:nvPicPr>
          <p:cNvPr id="4" name="Picture 3" descr="Table&#10;&#10;Description automatically generated" hidden="1">
            <a:extLst>
              <a:ext uri="{FF2B5EF4-FFF2-40B4-BE49-F238E27FC236}">
                <a16:creationId xmlns:a16="http://schemas.microsoft.com/office/drawing/2014/main" id="{6FE8B8E4-7E65-874A-B5CE-D3CB2618F3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6" name="Subtitle 2">
            <a:extLst>
              <a:ext uri="{FF2B5EF4-FFF2-40B4-BE49-F238E27FC236}">
                <a16:creationId xmlns:a16="http://schemas.microsoft.com/office/drawing/2014/main" id="{00F8985B-D810-8440-A7AA-64E281512A75}"/>
              </a:ext>
            </a:extLst>
          </p:cNvPr>
          <p:cNvSpPr>
            <a:spLocks noGrp="1"/>
          </p:cNvSpPr>
          <p:nvPr>
            <p:ph type="subTitle" idx="1"/>
          </p:nvPr>
        </p:nvSpPr>
        <p:spPr>
          <a:xfrm>
            <a:off x="6217920" y="2512698"/>
            <a:ext cx="5284967" cy="442538"/>
          </a:xfrm>
          <a:prstGeom prst="rect">
            <a:avLst/>
          </a:prstGeom>
        </p:spPr>
        <p:txBody>
          <a:bodyPr anchor="t"/>
          <a:lstStyle>
            <a:lvl1pPr marL="0" indent="0" algn="l">
              <a:buNone/>
              <a:defRPr sz="200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DE"/>
          </a:p>
        </p:txBody>
      </p:sp>
      <p:sp>
        <p:nvSpPr>
          <p:cNvPr id="5" name="Title 1">
            <a:extLst>
              <a:ext uri="{FF2B5EF4-FFF2-40B4-BE49-F238E27FC236}">
                <a16:creationId xmlns:a16="http://schemas.microsoft.com/office/drawing/2014/main" id="{5221CCDB-C8AF-2E42-8B69-80FBA2756E8B}"/>
              </a:ext>
            </a:extLst>
          </p:cNvPr>
          <p:cNvSpPr>
            <a:spLocks noGrp="1"/>
          </p:cNvSpPr>
          <p:nvPr>
            <p:ph type="ctrTitle"/>
          </p:nvPr>
        </p:nvSpPr>
        <p:spPr>
          <a:xfrm>
            <a:off x="6217920" y="1899921"/>
            <a:ext cx="5682532" cy="596265"/>
          </a:xfrm>
          <a:prstGeom prst="rect">
            <a:avLst/>
          </a:prstGeom>
        </p:spPr>
        <p:txBody>
          <a:bodyPr anchor="t"/>
          <a:lstStyle>
            <a:lvl1pPr algn="l">
              <a:defRPr sz="3600">
                <a:solidFill>
                  <a:schemeClr val="bg1"/>
                </a:solidFill>
                <a:latin typeface="+mj-lt"/>
              </a:defRPr>
            </a:lvl1pPr>
          </a:lstStyle>
          <a:p>
            <a:r>
              <a:rPr lang="fr-FR"/>
              <a:t>Modifiez le style du titre</a:t>
            </a:r>
            <a:endParaRPr lang="en-DE"/>
          </a:p>
        </p:txBody>
      </p:sp>
      <p:sp>
        <p:nvSpPr>
          <p:cNvPr id="9" name="Text Placeholder 8">
            <a:extLst>
              <a:ext uri="{FF2B5EF4-FFF2-40B4-BE49-F238E27FC236}">
                <a16:creationId xmlns:a16="http://schemas.microsoft.com/office/drawing/2014/main" id="{049FDF4D-CEFA-354A-92F2-CDEFF47AF10E}"/>
              </a:ext>
            </a:extLst>
          </p:cNvPr>
          <p:cNvSpPr>
            <a:spLocks noGrp="1"/>
          </p:cNvSpPr>
          <p:nvPr>
            <p:ph type="body" sz="quarter" idx="11"/>
          </p:nvPr>
        </p:nvSpPr>
        <p:spPr>
          <a:xfrm>
            <a:off x="6217920" y="3429000"/>
            <a:ext cx="5577205" cy="2627313"/>
          </a:xfrm>
          <a:prstGeom prst="rect">
            <a:avLst/>
          </a:prstGeom>
        </p:spPr>
        <p:txBody>
          <a:bodyPr/>
          <a:lstStyle>
            <a:lvl1pPr marL="285750" indent="-285750">
              <a:buClr>
                <a:schemeClr val="accent2"/>
              </a:buClr>
              <a:buSzPct val="60000"/>
              <a:buFont typeface="Arial" panose="020B0604020202020204" pitchFamily="34" charset="0"/>
              <a:buChar char="•"/>
              <a:defRPr sz="1800">
                <a:solidFill>
                  <a:schemeClr val="bg1"/>
                </a:solidFill>
                <a:latin typeface="+mj-lt"/>
              </a:defRPr>
            </a:lvl1pPr>
            <a:lvl2pPr marL="742950" indent="-285750">
              <a:buClr>
                <a:schemeClr val="accent2"/>
              </a:buClr>
              <a:buSzPct val="60000"/>
              <a:buFont typeface="Arial" panose="020B0604020202020204" pitchFamily="34" charset="0"/>
              <a:buChar char="•"/>
              <a:defRPr sz="1600">
                <a:solidFill>
                  <a:schemeClr val="accent2"/>
                </a:solidFill>
                <a:latin typeface="+mj-lt"/>
              </a:defRPr>
            </a:lvl2pPr>
            <a:lvl3pPr marL="1200150" indent="-285750">
              <a:buClr>
                <a:schemeClr val="accent2"/>
              </a:buClr>
              <a:buSzPct val="60000"/>
              <a:buFont typeface="Arial" panose="020B0604020202020204" pitchFamily="34" charset="0"/>
              <a:buChar char="•"/>
              <a:defRPr sz="1400">
                <a:solidFill>
                  <a:schemeClr val="bg1"/>
                </a:solidFill>
                <a:latin typeface="+mj-lt"/>
              </a:defRPr>
            </a:lvl3pPr>
            <a:lvl4pPr marL="1543050" indent="-171450">
              <a:buClr>
                <a:schemeClr val="accent2"/>
              </a:buClr>
              <a:buSzPct val="60000"/>
              <a:buFont typeface="Arial" panose="020B0604020202020204" pitchFamily="34" charset="0"/>
              <a:buChar char="•"/>
              <a:defRPr sz="1200">
                <a:solidFill>
                  <a:schemeClr val="accent3"/>
                </a:solidFill>
                <a:latin typeface="+mj-lt"/>
              </a:defRPr>
            </a:lvl4pPr>
            <a:lvl5pPr marL="2000250" indent="-171450">
              <a:buClr>
                <a:schemeClr val="accent2"/>
              </a:buClr>
              <a:buSzPct val="60000"/>
              <a:buFont typeface="Arial" panose="020B0604020202020204" pitchFamily="34" charset="0"/>
              <a:buChar char="•"/>
              <a:defRPr sz="1200">
                <a:solidFill>
                  <a:schemeClr val="bg1"/>
                </a:solidFill>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DE"/>
          </a:p>
        </p:txBody>
      </p:sp>
      <p:sp>
        <p:nvSpPr>
          <p:cNvPr id="2" name="Slide Number Placeholder 1">
            <a:extLst>
              <a:ext uri="{FF2B5EF4-FFF2-40B4-BE49-F238E27FC236}">
                <a16:creationId xmlns:a16="http://schemas.microsoft.com/office/drawing/2014/main" id="{7BBE23DE-3730-41EB-A614-1EF9E77202D3}"/>
              </a:ext>
            </a:extLst>
          </p:cNvPr>
          <p:cNvSpPr>
            <a:spLocks noGrp="1"/>
          </p:cNvSpPr>
          <p:nvPr>
            <p:ph type="sldNum" sz="quarter" idx="12"/>
          </p:nvPr>
        </p:nvSpPr>
        <p:spPr/>
        <p:txBody>
          <a:bodyPr/>
          <a:lstStyle/>
          <a:p>
            <a:fld id="{EA84FD95-C75F-4AE1-8FBA-A76AC219E502}" type="slidenum">
              <a:rPr lang="en-US" smtClean="0"/>
              <a:t>‹#›</a:t>
            </a:fld>
            <a:endParaRPr lang="en-US"/>
          </a:p>
        </p:txBody>
      </p:sp>
    </p:spTree>
    <p:extLst>
      <p:ext uri="{BB962C8B-B14F-4D97-AF65-F5344CB8AC3E}">
        <p14:creationId xmlns:p14="http://schemas.microsoft.com/office/powerpoint/2010/main" val="2990605674"/>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extPharma Dark, Text + Fram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13B905E-4A42-4CF8-91C4-B1D2F2209834}"/>
              </a:ext>
            </a:extLst>
          </p:cNvPr>
          <p:cNvSpPr/>
          <p:nvPr/>
        </p:nvSpPr>
        <p:spPr>
          <a:xfrm>
            <a:off x="8207566" y="2328232"/>
            <a:ext cx="3260993" cy="3728082"/>
          </a:xfrm>
          <a:prstGeom prst="roundRect">
            <a:avLst>
              <a:gd name="adj" fmla="val 61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lstStyle/>
          <a:p>
            <a:pPr>
              <a:spcAft>
                <a:spcPts val="1800"/>
              </a:spcAft>
            </a:pPr>
            <a:endParaRPr lang="en-GB" sz="1200" kern="1200">
              <a:solidFill>
                <a:schemeClr val="bg1"/>
              </a:solidFill>
              <a:latin typeface="+mj-lt"/>
              <a:ea typeface="+mn-ea"/>
              <a:cs typeface="+mn-cs"/>
            </a:endParaRPr>
          </a:p>
        </p:txBody>
      </p:sp>
      <p:pic>
        <p:nvPicPr>
          <p:cNvPr id="8" name="Picture 7" descr="Table&#10;&#10;Description automatically generated" hidden="1">
            <a:extLst>
              <a:ext uri="{FF2B5EF4-FFF2-40B4-BE49-F238E27FC236}">
                <a16:creationId xmlns:a16="http://schemas.microsoft.com/office/drawing/2014/main" id="{A3274B80-3278-8F41-8932-2BE351546A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9" name="Text Placeholder 8">
            <a:extLst>
              <a:ext uri="{FF2B5EF4-FFF2-40B4-BE49-F238E27FC236}">
                <a16:creationId xmlns:a16="http://schemas.microsoft.com/office/drawing/2014/main" id="{0510D0A3-A22C-4514-9F9F-6F2868EEDD30}"/>
              </a:ext>
            </a:extLst>
          </p:cNvPr>
          <p:cNvSpPr>
            <a:spLocks noGrp="1"/>
          </p:cNvSpPr>
          <p:nvPr>
            <p:ph type="body" sz="quarter" idx="11"/>
          </p:nvPr>
        </p:nvSpPr>
        <p:spPr>
          <a:xfrm>
            <a:off x="576000" y="2328232"/>
            <a:ext cx="6900781" cy="3728082"/>
          </a:xfrm>
          <a:prstGeom prst="rect">
            <a:avLst/>
          </a:prstGeom>
        </p:spPr>
        <p:txBody>
          <a:bodyPr/>
          <a:lstStyle>
            <a:lvl1pPr marL="285750" indent="-285750">
              <a:buClr>
                <a:schemeClr val="accent2"/>
              </a:buClr>
              <a:buSzPct val="60000"/>
              <a:buFont typeface="Arial" panose="020B0604020202020204" pitchFamily="34" charset="0"/>
              <a:buChar char="•"/>
              <a:defRPr sz="1800">
                <a:solidFill>
                  <a:schemeClr val="bg1"/>
                </a:solidFill>
                <a:latin typeface="+mj-lt"/>
              </a:defRPr>
            </a:lvl1pPr>
            <a:lvl2pPr marL="742950" indent="-285750">
              <a:buClr>
                <a:schemeClr val="accent2"/>
              </a:buClr>
              <a:buSzPct val="60000"/>
              <a:buFont typeface="Arial" panose="020B0604020202020204" pitchFamily="34" charset="0"/>
              <a:buChar char="•"/>
              <a:defRPr sz="1600">
                <a:solidFill>
                  <a:schemeClr val="accent2"/>
                </a:solidFill>
                <a:latin typeface="+mj-lt"/>
              </a:defRPr>
            </a:lvl2pPr>
            <a:lvl3pPr marL="1200150" indent="-285750">
              <a:buClr>
                <a:schemeClr val="accent2"/>
              </a:buClr>
              <a:buSzPct val="60000"/>
              <a:buFont typeface="Arial" panose="020B0604020202020204" pitchFamily="34" charset="0"/>
              <a:buChar char="•"/>
              <a:defRPr sz="1400">
                <a:solidFill>
                  <a:schemeClr val="bg1"/>
                </a:solidFill>
                <a:latin typeface="+mj-lt"/>
              </a:defRPr>
            </a:lvl3pPr>
            <a:lvl4pPr marL="1543050" indent="-171450">
              <a:buClr>
                <a:schemeClr val="accent2"/>
              </a:buClr>
              <a:buSzPct val="60000"/>
              <a:buFont typeface="Arial" panose="020B0604020202020204" pitchFamily="34" charset="0"/>
              <a:buChar char="•"/>
              <a:defRPr sz="1200">
                <a:solidFill>
                  <a:schemeClr val="accent3"/>
                </a:solidFill>
                <a:latin typeface="+mj-lt"/>
              </a:defRPr>
            </a:lvl4pPr>
            <a:lvl5pPr marL="2000250" indent="-171450">
              <a:buClr>
                <a:schemeClr val="accent2"/>
              </a:buClr>
              <a:buSzPct val="60000"/>
              <a:buFont typeface="Arial" panose="020B0604020202020204" pitchFamily="34" charset="0"/>
              <a:buChar char="•"/>
              <a:defRPr sz="1200">
                <a:solidFill>
                  <a:schemeClr val="bg1"/>
                </a:solidFill>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DE"/>
          </a:p>
        </p:txBody>
      </p:sp>
      <p:sp>
        <p:nvSpPr>
          <p:cNvPr id="13" name="Title 1">
            <a:extLst>
              <a:ext uri="{FF2B5EF4-FFF2-40B4-BE49-F238E27FC236}">
                <a16:creationId xmlns:a16="http://schemas.microsoft.com/office/drawing/2014/main" id="{8DFBF588-F60B-4C8C-8D6D-4275E11CDA1E}"/>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bg1"/>
                </a:solidFill>
                <a:latin typeface="+mj-lt"/>
              </a:defRPr>
            </a:lvl1pPr>
          </a:lstStyle>
          <a:p>
            <a:r>
              <a:rPr lang="fr-FR"/>
              <a:t>Modifiez le style du titre</a:t>
            </a:r>
            <a:endParaRPr lang="en-DE"/>
          </a:p>
        </p:txBody>
      </p:sp>
      <p:sp>
        <p:nvSpPr>
          <p:cNvPr id="14" name="Subtitle 2">
            <a:extLst>
              <a:ext uri="{FF2B5EF4-FFF2-40B4-BE49-F238E27FC236}">
                <a16:creationId xmlns:a16="http://schemas.microsoft.com/office/drawing/2014/main" id="{F4DAA854-E40C-4D8D-8914-28ABD4769E7B}"/>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DE"/>
          </a:p>
        </p:txBody>
      </p:sp>
      <p:sp>
        <p:nvSpPr>
          <p:cNvPr id="2" name="Slide Number Placeholder 1">
            <a:extLst>
              <a:ext uri="{FF2B5EF4-FFF2-40B4-BE49-F238E27FC236}">
                <a16:creationId xmlns:a16="http://schemas.microsoft.com/office/drawing/2014/main" id="{A965F135-3643-4D75-A22A-F31997B9EDE5}"/>
              </a:ext>
            </a:extLst>
          </p:cNvPr>
          <p:cNvSpPr>
            <a:spLocks noGrp="1"/>
          </p:cNvSpPr>
          <p:nvPr>
            <p:ph type="sldNum" sz="quarter" idx="12"/>
          </p:nvPr>
        </p:nvSpPr>
        <p:spPr/>
        <p:txBody>
          <a:bodyPr/>
          <a:lstStyle/>
          <a:p>
            <a:fld id="{EA84FD95-C75F-4AE1-8FBA-A76AC219E502}" type="slidenum">
              <a:rPr lang="en-US" smtClean="0"/>
              <a:t>‹#›</a:t>
            </a:fld>
            <a:endParaRPr lang="en-US"/>
          </a:p>
        </p:txBody>
      </p:sp>
      <p:sp>
        <p:nvSpPr>
          <p:cNvPr id="6" name="Text Placeholder 5">
            <a:extLst>
              <a:ext uri="{FF2B5EF4-FFF2-40B4-BE49-F238E27FC236}">
                <a16:creationId xmlns:a16="http://schemas.microsoft.com/office/drawing/2014/main" id="{6501D247-ECE6-4EA8-8600-2B020D4AE202}"/>
              </a:ext>
            </a:extLst>
          </p:cNvPr>
          <p:cNvSpPr>
            <a:spLocks noGrp="1"/>
          </p:cNvSpPr>
          <p:nvPr>
            <p:ph type="body" sz="quarter" idx="13"/>
          </p:nvPr>
        </p:nvSpPr>
        <p:spPr>
          <a:xfrm>
            <a:off x="8396594" y="2534445"/>
            <a:ext cx="2852431" cy="333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lstStyle>
            <a:lvl1pPr>
              <a:defRPr lang="en-US" sz="1800" smtClean="0">
                <a:solidFill>
                  <a:schemeClr val="accent2"/>
                </a:solidFill>
                <a:latin typeface="+mj-lt"/>
              </a:defRPr>
            </a:lvl1pPr>
            <a:lvl2pPr>
              <a:defRPr lang="en-US" sz="1600" smtClean="0">
                <a:solidFill>
                  <a:schemeClr val="lt1"/>
                </a:solidFill>
              </a:defRPr>
            </a:lvl2pPr>
            <a:lvl3pPr marL="685800" indent="0">
              <a:buNone/>
              <a:defRPr lang="en-US" sz="1600" smtClean="0">
                <a:solidFill>
                  <a:schemeClr val="lt1"/>
                </a:solidFill>
              </a:defRPr>
            </a:lvl3pPr>
            <a:lvl4pPr>
              <a:defRPr lang="en-US" sz="1600" smtClean="0">
                <a:solidFill>
                  <a:schemeClr val="lt1"/>
                </a:solidFill>
              </a:defRPr>
            </a:lvl4pPr>
            <a:lvl5pPr>
              <a:defRPr lang="en-US" sz="1600">
                <a:solidFill>
                  <a:schemeClr val="lt1"/>
                </a:solidFill>
              </a:defRPr>
            </a:lvl5pPr>
          </a:lstStyle>
          <a:p>
            <a:pPr marL="0" lvl="0">
              <a:spcAft>
                <a:spcPts val="1800"/>
              </a:spcAft>
            </a:pPr>
            <a:r>
              <a:rPr lang="fr-FR"/>
              <a:t>Cliquez pour modifier les styles du texte du masque</a:t>
            </a:r>
          </a:p>
          <a:p>
            <a:pPr marL="0" lvl="1">
              <a:spcAft>
                <a:spcPts val="1800"/>
              </a:spcAft>
            </a:pPr>
            <a:r>
              <a:rPr lang="fr-FR"/>
              <a:t>Deuxième niveau</a:t>
            </a:r>
          </a:p>
        </p:txBody>
      </p:sp>
    </p:spTree>
    <p:extLst>
      <p:ext uri="{BB962C8B-B14F-4D97-AF65-F5344CB8AC3E}">
        <p14:creationId xmlns:p14="http://schemas.microsoft.com/office/powerpoint/2010/main" val="1088109303"/>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extPharma Dark, 3 Fram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08A6DA6-C5BD-464B-A2A4-3C8F5F05E693}"/>
              </a:ext>
            </a:extLst>
          </p:cNvPr>
          <p:cNvSpPr>
            <a:spLocks noGrp="1"/>
          </p:cNvSpPr>
          <p:nvPr>
            <p:ph type="body" sz="quarter" idx="10"/>
          </p:nvPr>
        </p:nvSpPr>
        <p:spPr>
          <a:xfrm>
            <a:off x="676275" y="2924031"/>
            <a:ext cx="3019425" cy="3104867"/>
          </a:xfrm>
          <a:prstGeom prst="rect">
            <a:avLst/>
          </a:prstGeom>
        </p:spPr>
        <p:txBody>
          <a:bodyPr>
            <a:normAutofit/>
          </a:bodyPr>
          <a:lstStyle>
            <a:lvl1pPr marL="0" indent="0">
              <a:buNone/>
              <a:defRPr sz="1200">
                <a:solidFill>
                  <a:schemeClr val="bg1"/>
                </a:solidFill>
                <a:latin typeface="+mn-lt"/>
              </a:defRPr>
            </a:lvl1pPr>
            <a:lvl2pPr marL="457200" indent="0">
              <a:buNone/>
              <a:defRPr sz="1200">
                <a:solidFill>
                  <a:schemeClr val="bg1"/>
                </a:solidFill>
                <a:latin typeface="+mn-lt"/>
              </a:defRPr>
            </a:lvl2pPr>
            <a:lvl3pPr marL="914400" indent="0">
              <a:buNone/>
              <a:defRPr sz="1200">
                <a:solidFill>
                  <a:schemeClr val="bg1"/>
                </a:solidFill>
                <a:latin typeface="+mn-lt"/>
              </a:defRPr>
            </a:lvl3pPr>
            <a:lvl4pPr marL="1371600" indent="0">
              <a:buNone/>
              <a:defRPr sz="1200">
                <a:solidFill>
                  <a:schemeClr val="bg1"/>
                </a:solidFill>
                <a:latin typeface="+mn-lt"/>
              </a:defRPr>
            </a:lvl4pPr>
            <a:lvl5pPr marL="1828800" indent="0">
              <a:buNone/>
              <a:defRPr sz="1200">
                <a:solidFill>
                  <a:schemeClr val="bg1"/>
                </a:solidFill>
                <a:latin typeface="+mn-lt"/>
              </a:defRPr>
            </a:lvl5pPr>
          </a:lstStyle>
          <a:p>
            <a:pPr lvl="0"/>
            <a:r>
              <a:rPr lang="fr-FR"/>
              <a:t>Cliquez pour modifier les styles du texte du masque</a:t>
            </a:r>
          </a:p>
        </p:txBody>
      </p:sp>
      <p:sp>
        <p:nvSpPr>
          <p:cNvPr id="15" name="Text Placeholder 13">
            <a:extLst>
              <a:ext uri="{FF2B5EF4-FFF2-40B4-BE49-F238E27FC236}">
                <a16:creationId xmlns:a16="http://schemas.microsoft.com/office/drawing/2014/main" id="{C23F39A7-1264-4DB0-9C8C-F90328BA1748}"/>
              </a:ext>
            </a:extLst>
          </p:cNvPr>
          <p:cNvSpPr>
            <a:spLocks noGrp="1"/>
          </p:cNvSpPr>
          <p:nvPr>
            <p:ph type="body" sz="quarter" idx="11"/>
          </p:nvPr>
        </p:nvSpPr>
        <p:spPr>
          <a:xfrm>
            <a:off x="4586288" y="2924031"/>
            <a:ext cx="3019425" cy="3104867"/>
          </a:xfrm>
          <a:prstGeom prst="rect">
            <a:avLst/>
          </a:prstGeom>
        </p:spPr>
        <p:txBody>
          <a:bodyPr>
            <a:normAutofit/>
          </a:bodyPr>
          <a:lstStyle>
            <a:lvl1pPr marL="0" indent="0">
              <a:buNone/>
              <a:defRPr sz="1200">
                <a:solidFill>
                  <a:schemeClr val="bg1"/>
                </a:solidFill>
                <a:latin typeface="+mn-lt"/>
              </a:defRPr>
            </a:lvl1pPr>
            <a:lvl2pPr marL="457200" indent="0">
              <a:buNone/>
              <a:defRPr sz="1200">
                <a:solidFill>
                  <a:schemeClr val="bg1"/>
                </a:solidFill>
                <a:latin typeface="+mn-lt"/>
              </a:defRPr>
            </a:lvl2pPr>
            <a:lvl3pPr marL="914400" indent="0">
              <a:buNone/>
              <a:defRPr sz="1200">
                <a:solidFill>
                  <a:schemeClr val="bg1"/>
                </a:solidFill>
                <a:latin typeface="+mn-lt"/>
              </a:defRPr>
            </a:lvl3pPr>
            <a:lvl4pPr marL="1371600" indent="0">
              <a:buNone/>
              <a:defRPr sz="1200">
                <a:solidFill>
                  <a:schemeClr val="bg1"/>
                </a:solidFill>
                <a:latin typeface="+mn-lt"/>
              </a:defRPr>
            </a:lvl4pPr>
            <a:lvl5pPr marL="1828800" indent="0">
              <a:buNone/>
              <a:defRPr sz="1200">
                <a:solidFill>
                  <a:schemeClr val="bg1"/>
                </a:solidFill>
                <a:latin typeface="+mn-lt"/>
              </a:defRPr>
            </a:lvl5pPr>
          </a:lstStyle>
          <a:p>
            <a:pPr lvl="0"/>
            <a:r>
              <a:rPr lang="fr-FR"/>
              <a:t>Cliquez pour modifier les styles du texte du masque</a:t>
            </a:r>
          </a:p>
        </p:txBody>
      </p:sp>
      <p:sp>
        <p:nvSpPr>
          <p:cNvPr id="16" name="Text Placeholder 13">
            <a:extLst>
              <a:ext uri="{FF2B5EF4-FFF2-40B4-BE49-F238E27FC236}">
                <a16:creationId xmlns:a16="http://schemas.microsoft.com/office/drawing/2014/main" id="{083EDB3E-74ED-4786-BF6C-A4BC36EC85B0}"/>
              </a:ext>
            </a:extLst>
          </p:cNvPr>
          <p:cNvSpPr>
            <a:spLocks noGrp="1"/>
          </p:cNvSpPr>
          <p:nvPr>
            <p:ph type="body" sz="quarter" idx="12"/>
          </p:nvPr>
        </p:nvSpPr>
        <p:spPr>
          <a:xfrm>
            <a:off x="8496300" y="2924031"/>
            <a:ext cx="3019425" cy="3104867"/>
          </a:xfrm>
          <a:prstGeom prst="rect">
            <a:avLst/>
          </a:prstGeom>
        </p:spPr>
        <p:txBody>
          <a:bodyPr>
            <a:normAutofit/>
          </a:bodyPr>
          <a:lstStyle>
            <a:lvl1pPr marL="0" indent="0">
              <a:buNone/>
              <a:defRPr sz="1200">
                <a:solidFill>
                  <a:schemeClr val="bg1"/>
                </a:solidFill>
                <a:latin typeface="+mn-lt"/>
              </a:defRPr>
            </a:lvl1pPr>
            <a:lvl2pPr marL="457200" indent="0">
              <a:buNone/>
              <a:defRPr sz="1200">
                <a:solidFill>
                  <a:schemeClr val="bg1"/>
                </a:solidFill>
                <a:latin typeface="+mn-lt"/>
              </a:defRPr>
            </a:lvl2pPr>
            <a:lvl3pPr marL="914400" indent="0">
              <a:buNone/>
              <a:defRPr sz="1200">
                <a:solidFill>
                  <a:schemeClr val="bg1"/>
                </a:solidFill>
                <a:latin typeface="+mn-lt"/>
              </a:defRPr>
            </a:lvl3pPr>
            <a:lvl4pPr marL="1371600" indent="0">
              <a:buNone/>
              <a:defRPr sz="1200">
                <a:solidFill>
                  <a:schemeClr val="bg1"/>
                </a:solidFill>
                <a:latin typeface="+mn-lt"/>
              </a:defRPr>
            </a:lvl4pPr>
            <a:lvl5pPr marL="1828800" indent="0">
              <a:buNone/>
              <a:defRPr sz="1200">
                <a:solidFill>
                  <a:schemeClr val="bg1"/>
                </a:solidFill>
                <a:latin typeface="+mn-lt"/>
              </a:defRPr>
            </a:lvl5pPr>
          </a:lstStyle>
          <a:p>
            <a:pPr lvl="0"/>
            <a:r>
              <a:rPr lang="fr-FR"/>
              <a:t>Cliquez pour modifier les styles du texte du masque</a:t>
            </a:r>
          </a:p>
        </p:txBody>
      </p:sp>
      <p:sp>
        <p:nvSpPr>
          <p:cNvPr id="20" name="Picture Placeholder 19">
            <a:extLst>
              <a:ext uri="{FF2B5EF4-FFF2-40B4-BE49-F238E27FC236}">
                <a16:creationId xmlns:a16="http://schemas.microsoft.com/office/drawing/2014/main" id="{CCED1E0D-C85A-45F0-841F-FFAA98549190}"/>
              </a:ext>
            </a:extLst>
          </p:cNvPr>
          <p:cNvSpPr>
            <a:spLocks noGrp="1"/>
          </p:cNvSpPr>
          <p:nvPr>
            <p:ph type="pic" sz="quarter" idx="13"/>
          </p:nvPr>
        </p:nvSpPr>
        <p:spPr>
          <a:xfrm>
            <a:off x="1812130" y="2279650"/>
            <a:ext cx="747713" cy="388938"/>
          </a:xfrm>
          <a:prstGeom prst="rect">
            <a:avLst/>
          </a:prstGeom>
        </p:spPr>
        <p:txBody>
          <a:bodyPr>
            <a:normAutofit/>
          </a:bodyPr>
          <a:lstStyle>
            <a:lvl1pPr marL="0" indent="0">
              <a:buNone/>
              <a:defRPr sz="800">
                <a:solidFill>
                  <a:schemeClr val="bg1"/>
                </a:solidFill>
              </a:defRPr>
            </a:lvl1pPr>
          </a:lstStyle>
          <a:p>
            <a:r>
              <a:rPr lang="fr-FR"/>
              <a:t>Cliquez sur l'icône pour ajouter une image</a:t>
            </a:r>
            <a:endParaRPr lang="en-US"/>
          </a:p>
        </p:txBody>
      </p:sp>
      <p:sp>
        <p:nvSpPr>
          <p:cNvPr id="21" name="Picture Placeholder 19">
            <a:extLst>
              <a:ext uri="{FF2B5EF4-FFF2-40B4-BE49-F238E27FC236}">
                <a16:creationId xmlns:a16="http://schemas.microsoft.com/office/drawing/2014/main" id="{726450D5-6BF7-4619-AD50-DBBC82E3675C}"/>
              </a:ext>
            </a:extLst>
          </p:cNvPr>
          <p:cNvSpPr>
            <a:spLocks noGrp="1"/>
          </p:cNvSpPr>
          <p:nvPr>
            <p:ph type="pic" sz="quarter" idx="14"/>
          </p:nvPr>
        </p:nvSpPr>
        <p:spPr>
          <a:xfrm>
            <a:off x="5722143" y="2279650"/>
            <a:ext cx="747713" cy="388938"/>
          </a:xfrm>
          <a:prstGeom prst="rect">
            <a:avLst/>
          </a:prstGeom>
        </p:spPr>
        <p:txBody>
          <a:bodyPr>
            <a:normAutofit/>
          </a:bodyPr>
          <a:lstStyle>
            <a:lvl1pPr marL="0" indent="0">
              <a:buNone/>
              <a:defRPr sz="800">
                <a:solidFill>
                  <a:schemeClr val="bg1"/>
                </a:solidFill>
              </a:defRPr>
            </a:lvl1pPr>
          </a:lstStyle>
          <a:p>
            <a:r>
              <a:rPr lang="fr-FR"/>
              <a:t>Cliquez sur l'icône pour ajouter une image</a:t>
            </a:r>
            <a:endParaRPr lang="en-US"/>
          </a:p>
        </p:txBody>
      </p:sp>
      <p:sp>
        <p:nvSpPr>
          <p:cNvPr id="22" name="Picture Placeholder 19">
            <a:extLst>
              <a:ext uri="{FF2B5EF4-FFF2-40B4-BE49-F238E27FC236}">
                <a16:creationId xmlns:a16="http://schemas.microsoft.com/office/drawing/2014/main" id="{FA5F6C00-9F7C-4575-927F-6593B2FFC3E0}"/>
              </a:ext>
            </a:extLst>
          </p:cNvPr>
          <p:cNvSpPr>
            <a:spLocks noGrp="1"/>
          </p:cNvSpPr>
          <p:nvPr>
            <p:ph type="pic" sz="quarter" idx="15"/>
          </p:nvPr>
        </p:nvSpPr>
        <p:spPr>
          <a:xfrm>
            <a:off x="9632155" y="2292634"/>
            <a:ext cx="747713" cy="388938"/>
          </a:xfrm>
          <a:prstGeom prst="rect">
            <a:avLst/>
          </a:prstGeom>
        </p:spPr>
        <p:txBody>
          <a:bodyPr>
            <a:normAutofit/>
          </a:bodyPr>
          <a:lstStyle>
            <a:lvl1pPr marL="0" indent="0">
              <a:buNone/>
              <a:defRPr sz="800">
                <a:solidFill>
                  <a:schemeClr val="bg1"/>
                </a:solidFill>
              </a:defRPr>
            </a:lvl1pPr>
          </a:lstStyle>
          <a:p>
            <a:r>
              <a:rPr lang="fr-FR"/>
              <a:t>Cliquez sur l'icône pour ajouter une image</a:t>
            </a:r>
            <a:endParaRPr lang="en-US"/>
          </a:p>
        </p:txBody>
      </p:sp>
      <p:sp>
        <p:nvSpPr>
          <p:cNvPr id="12" name="Title 1">
            <a:extLst>
              <a:ext uri="{FF2B5EF4-FFF2-40B4-BE49-F238E27FC236}">
                <a16:creationId xmlns:a16="http://schemas.microsoft.com/office/drawing/2014/main" id="{7646F12E-5EAD-46FA-BDD0-6D002F9AA5E3}"/>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bg1"/>
                </a:solidFill>
                <a:latin typeface="+mj-lt"/>
              </a:defRPr>
            </a:lvl1pPr>
          </a:lstStyle>
          <a:p>
            <a:r>
              <a:rPr lang="fr-FR"/>
              <a:t>Modifiez le style du titre</a:t>
            </a:r>
            <a:endParaRPr lang="en-DE"/>
          </a:p>
        </p:txBody>
      </p:sp>
      <p:sp>
        <p:nvSpPr>
          <p:cNvPr id="13" name="Subtitle 2">
            <a:extLst>
              <a:ext uri="{FF2B5EF4-FFF2-40B4-BE49-F238E27FC236}">
                <a16:creationId xmlns:a16="http://schemas.microsoft.com/office/drawing/2014/main" id="{DEEDF737-6D38-4919-AA52-631344C07D3B}"/>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DE"/>
          </a:p>
        </p:txBody>
      </p:sp>
      <p:sp>
        <p:nvSpPr>
          <p:cNvPr id="2" name="Slide Number Placeholder 1">
            <a:extLst>
              <a:ext uri="{FF2B5EF4-FFF2-40B4-BE49-F238E27FC236}">
                <a16:creationId xmlns:a16="http://schemas.microsoft.com/office/drawing/2014/main" id="{04587C41-984A-42F5-8EFC-7D4CC353A7E9}"/>
              </a:ext>
            </a:extLst>
          </p:cNvPr>
          <p:cNvSpPr>
            <a:spLocks noGrp="1"/>
          </p:cNvSpPr>
          <p:nvPr>
            <p:ph type="sldNum" sz="quarter" idx="16"/>
          </p:nvPr>
        </p:nvSpPr>
        <p:spPr/>
        <p:txBody>
          <a:bodyPr/>
          <a:lstStyle/>
          <a:p>
            <a:fld id="{EA84FD95-C75F-4AE1-8FBA-A76AC219E502}" type="slidenum">
              <a:rPr lang="en-US" smtClean="0"/>
              <a:t>‹#›</a:t>
            </a:fld>
            <a:endParaRPr lang="en-US"/>
          </a:p>
        </p:txBody>
      </p:sp>
    </p:spTree>
    <p:extLst>
      <p:ext uri="{BB962C8B-B14F-4D97-AF65-F5344CB8AC3E}">
        <p14:creationId xmlns:p14="http://schemas.microsoft.com/office/powerpoint/2010/main" val="3157246939"/>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NextPharma Dark, 3 Lists">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C292629-69CE-489E-BD53-5508F7F1A32E}"/>
              </a:ext>
            </a:extLst>
          </p:cNvPr>
          <p:cNvSpPr/>
          <p:nvPr/>
        </p:nvSpPr>
        <p:spPr>
          <a:xfrm>
            <a:off x="8207566" y="2328232"/>
            <a:ext cx="3260993" cy="3728082"/>
          </a:xfrm>
          <a:prstGeom prst="roundRect">
            <a:avLst>
              <a:gd name="adj" fmla="val 61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lstStyle/>
          <a:p>
            <a:pPr>
              <a:spcAft>
                <a:spcPts val="1800"/>
              </a:spcAft>
            </a:pPr>
            <a:endParaRPr lang="en-GB" sz="1200" kern="1200">
              <a:solidFill>
                <a:schemeClr val="bg1"/>
              </a:solidFill>
              <a:latin typeface="+mj-lt"/>
              <a:ea typeface="+mn-ea"/>
              <a:cs typeface="+mn-cs"/>
            </a:endParaRPr>
          </a:p>
        </p:txBody>
      </p:sp>
      <p:sp>
        <p:nvSpPr>
          <p:cNvPr id="6" name="Rectangle: Rounded Corners 5">
            <a:extLst>
              <a:ext uri="{FF2B5EF4-FFF2-40B4-BE49-F238E27FC236}">
                <a16:creationId xmlns:a16="http://schemas.microsoft.com/office/drawing/2014/main" id="{F0F683AF-7EDD-4055-B62C-465DF2A9C296}"/>
              </a:ext>
            </a:extLst>
          </p:cNvPr>
          <p:cNvSpPr/>
          <p:nvPr/>
        </p:nvSpPr>
        <p:spPr>
          <a:xfrm>
            <a:off x="4423823" y="2328232"/>
            <a:ext cx="3260993" cy="3728082"/>
          </a:xfrm>
          <a:prstGeom prst="roundRect">
            <a:avLst>
              <a:gd name="adj" fmla="val 61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lstStyle/>
          <a:p>
            <a:pPr>
              <a:spcAft>
                <a:spcPts val="1800"/>
              </a:spcAft>
            </a:pPr>
            <a:endParaRPr lang="en-GB" sz="1200" kern="1200">
              <a:solidFill>
                <a:schemeClr val="bg1"/>
              </a:solidFill>
              <a:latin typeface="+mj-lt"/>
              <a:ea typeface="+mn-ea"/>
              <a:cs typeface="+mn-cs"/>
            </a:endParaRPr>
          </a:p>
        </p:txBody>
      </p:sp>
      <p:sp>
        <p:nvSpPr>
          <p:cNvPr id="8" name="Rectangle: Rounded Corners 7">
            <a:extLst>
              <a:ext uri="{FF2B5EF4-FFF2-40B4-BE49-F238E27FC236}">
                <a16:creationId xmlns:a16="http://schemas.microsoft.com/office/drawing/2014/main" id="{1046241A-9F5A-4E8F-9F79-344A3B843CE4}"/>
              </a:ext>
            </a:extLst>
          </p:cNvPr>
          <p:cNvSpPr/>
          <p:nvPr/>
        </p:nvSpPr>
        <p:spPr>
          <a:xfrm>
            <a:off x="640080" y="2328232"/>
            <a:ext cx="3260993" cy="3728082"/>
          </a:xfrm>
          <a:prstGeom prst="roundRect">
            <a:avLst>
              <a:gd name="adj" fmla="val 61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lstStyle/>
          <a:p>
            <a:pPr>
              <a:spcAft>
                <a:spcPts val="1800"/>
              </a:spcAft>
            </a:pPr>
            <a:endParaRPr lang="en-GB" sz="1200" kern="1200">
              <a:solidFill>
                <a:schemeClr val="bg1"/>
              </a:solidFill>
              <a:latin typeface="+mj-lt"/>
              <a:ea typeface="+mn-ea"/>
              <a:cs typeface="+mn-cs"/>
            </a:endParaRPr>
          </a:p>
        </p:txBody>
      </p:sp>
      <p:sp>
        <p:nvSpPr>
          <p:cNvPr id="12" name="Title 1">
            <a:extLst>
              <a:ext uri="{FF2B5EF4-FFF2-40B4-BE49-F238E27FC236}">
                <a16:creationId xmlns:a16="http://schemas.microsoft.com/office/drawing/2014/main" id="{3F0A3638-39B6-489B-BCD8-EA3A442C1FEE}"/>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bg1"/>
                </a:solidFill>
                <a:latin typeface="+mj-lt"/>
              </a:defRPr>
            </a:lvl1pPr>
          </a:lstStyle>
          <a:p>
            <a:r>
              <a:rPr lang="fr-FR"/>
              <a:t>Modifiez le style du titre</a:t>
            </a:r>
            <a:endParaRPr lang="en-DE"/>
          </a:p>
        </p:txBody>
      </p:sp>
      <p:sp>
        <p:nvSpPr>
          <p:cNvPr id="13" name="Subtitle 2">
            <a:extLst>
              <a:ext uri="{FF2B5EF4-FFF2-40B4-BE49-F238E27FC236}">
                <a16:creationId xmlns:a16="http://schemas.microsoft.com/office/drawing/2014/main" id="{12C8B9AF-6775-416C-A2B7-78D95A63A291}"/>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DE"/>
          </a:p>
        </p:txBody>
      </p:sp>
      <p:sp>
        <p:nvSpPr>
          <p:cNvPr id="14" name="Slide Number Placeholder 13">
            <a:extLst>
              <a:ext uri="{FF2B5EF4-FFF2-40B4-BE49-F238E27FC236}">
                <a16:creationId xmlns:a16="http://schemas.microsoft.com/office/drawing/2014/main" id="{02DF1F98-89FB-4DC3-90CD-0185610A8CE9}"/>
              </a:ext>
            </a:extLst>
          </p:cNvPr>
          <p:cNvSpPr>
            <a:spLocks noGrp="1"/>
          </p:cNvSpPr>
          <p:nvPr>
            <p:ph type="sldNum" sz="quarter" idx="10"/>
          </p:nvPr>
        </p:nvSpPr>
        <p:spPr/>
        <p:txBody>
          <a:bodyPr/>
          <a:lstStyle/>
          <a:p>
            <a:fld id="{EA84FD95-C75F-4AE1-8FBA-A76AC219E502}" type="slidenum">
              <a:rPr lang="en-US" smtClean="0"/>
              <a:t>‹#›</a:t>
            </a:fld>
            <a:endParaRPr lang="en-US"/>
          </a:p>
        </p:txBody>
      </p:sp>
      <p:sp>
        <p:nvSpPr>
          <p:cNvPr id="17" name="Text Placeholder 5">
            <a:extLst>
              <a:ext uri="{FF2B5EF4-FFF2-40B4-BE49-F238E27FC236}">
                <a16:creationId xmlns:a16="http://schemas.microsoft.com/office/drawing/2014/main" id="{0531CBBA-6CF5-4D3F-9F9B-1B3FC160D08D}"/>
              </a:ext>
            </a:extLst>
          </p:cNvPr>
          <p:cNvSpPr>
            <a:spLocks noGrp="1"/>
          </p:cNvSpPr>
          <p:nvPr>
            <p:ph type="body" sz="quarter" idx="13"/>
          </p:nvPr>
        </p:nvSpPr>
        <p:spPr>
          <a:xfrm>
            <a:off x="8411846" y="2534445"/>
            <a:ext cx="2852431" cy="333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lstStyle>
            <a:lvl1pPr>
              <a:defRPr lang="en-US" sz="1800" smtClean="0">
                <a:solidFill>
                  <a:schemeClr val="accent2"/>
                </a:solidFill>
                <a:latin typeface="+mj-lt"/>
              </a:defRPr>
            </a:lvl1pPr>
            <a:lvl2pPr>
              <a:defRPr lang="en-US" sz="1600" smtClean="0">
                <a:solidFill>
                  <a:schemeClr val="lt1"/>
                </a:solidFill>
              </a:defRPr>
            </a:lvl2pPr>
            <a:lvl3pPr marL="685800" indent="0">
              <a:buNone/>
              <a:defRPr lang="en-US" sz="1600" smtClean="0">
                <a:solidFill>
                  <a:schemeClr val="lt1"/>
                </a:solidFill>
              </a:defRPr>
            </a:lvl3pPr>
            <a:lvl4pPr>
              <a:defRPr lang="en-US" sz="1600" smtClean="0">
                <a:solidFill>
                  <a:schemeClr val="lt1"/>
                </a:solidFill>
              </a:defRPr>
            </a:lvl4pPr>
            <a:lvl5pPr>
              <a:defRPr lang="en-US" sz="1600">
                <a:solidFill>
                  <a:schemeClr val="lt1"/>
                </a:solidFill>
              </a:defRPr>
            </a:lvl5pPr>
          </a:lstStyle>
          <a:p>
            <a:pPr marL="0" lvl="0">
              <a:spcAft>
                <a:spcPts val="1800"/>
              </a:spcAft>
            </a:pPr>
            <a:r>
              <a:rPr lang="fr-FR"/>
              <a:t>Cliquez pour modifier les styles du texte du masque</a:t>
            </a:r>
          </a:p>
          <a:p>
            <a:pPr marL="0" lvl="1">
              <a:spcAft>
                <a:spcPts val="1800"/>
              </a:spcAft>
            </a:pPr>
            <a:r>
              <a:rPr lang="fr-FR"/>
              <a:t>Deuxième niveau</a:t>
            </a:r>
          </a:p>
        </p:txBody>
      </p:sp>
      <p:sp>
        <p:nvSpPr>
          <p:cNvPr id="18" name="Text Placeholder 5">
            <a:extLst>
              <a:ext uri="{FF2B5EF4-FFF2-40B4-BE49-F238E27FC236}">
                <a16:creationId xmlns:a16="http://schemas.microsoft.com/office/drawing/2014/main" id="{B39544AB-8024-461E-9760-1158F46878C5}"/>
              </a:ext>
            </a:extLst>
          </p:cNvPr>
          <p:cNvSpPr>
            <a:spLocks noGrp="1"/>
          </p:cNvSpPr>
          <p:nvPr>
            <p:ph type="body" sz="quarter" idx="14"/>
          </p:nvPr>
        </p:nvSpPr>
        <p:spPr>
          <a:xfrm>
            <a:off x="4628103" y="2534445"/>
            <a:ext cx="2852431" cy="333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lstStyle>
            <a:lvl1pPr>
              <a:defRPr lang="en-US" sz="1800" smtClean="0">
                <a:solidFill>
                  <a:schemeClr val="accent2"/>
                </a:solidFill>
                <a:latin typeface="+mj-lt"/>
              </a:defRPr>
            </a:lvl1pPr>
            <a:lvl2pPr>
              <a:defRPr lang="en-US" sz="1600" smtClean="0">
                <a:solidFill>
                  <a:schemeClr val="lt1"/>
                </a:solidFill>
              </a:defRPr>
            </a:lvl2pPr>
            <a:lvl3pPr marL="685800" indent="0">
              <a:buNone/>
              <a:defRPr lang="en-US" sz="1600" smtClean="0">
                <a:solidFill>
                  <a:schemeClr val="lt1"/>
                </a:solidFill>
              </a:defRPr>
            </a:lvl3pPr>
            <a:lvl4pPr>
              <a:defRPr lang="en-US" sz="1600" smtClean="0">
                <a:solidFill>
                  <a:schemeClr val="lt1"/>
                </a:solidFill>
              </a:defRPr>
            </a:lvl4pPr>
            <a:lvl5pPr>
              <a:defRPr lang="en-US" sz="1600">
                <a:solidFill>
                  <a:schemeClr val="lt1"/>
                </a:solidFill>
              </a:defRPr>
            </a:lvl5pPr>
          </a:lstStyle>
          <a:p>
            <a:pPr marL="0" lvl="0">
              <a:spcAft>
                <a:spcPts val="1800"/>
              </a:spcAft>
            </a:pPr>
            <a:r>
              <a:rPr lang="fr-FR"/>
              <a:t>Cliquez pour modifier les styles du texte du masque</a:t>
            </a:r>
          </a:p>
          <a:p>
            <a:pPr marL="0" lvl="1">
              <a:spcAft>
                <a:spcPts val="1800"/>
              </a:spcAft>
            </a:pPr>
            <a:r>
              <a:rPr lang="fr-FR"/>
              <a:t>Deuxième niveau</a:t>
            </a:r>
          </a:p>
        </p:txBody>
      </p:sp>
      <p:sp>
        <p:nvSpPr>
          <p:cNvPr id="19" name="Text Placeholder 5">
            <a:extLst>
              <a:ext uri="{FF2B5EF4-FFF2-40B4-BE49-F238E27FC236}">
                <a16:creationId xmlns:a16="http://schemas.microsoft.com/office/drawing/2014/main" id="{4EEE1C6D-9F39-4965-9160-46BF4B910F3B}"/>
              </a:ext>
            </a:extLst>
          </p:cNvPr>
          <p:cNvSpPr>
            <a:spLocks noGrp="1"/>
          </p:cNvSpPr>
          <p:nvPr>
            <p:ph type="body" sz="quarter" idx="15"/>
          </p:nvPr>
        </p:nvSpPr>
        <p:spPr>
          <a:xfrm>
            <a:off x="844360" y="2534445"/>
            <a:ext cx="2852431" cy="333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lstStyle>
            <a:lvl1pPr>
              <a:defRPr lang="en-US" sz="1800" smtClean="0">
                <a:solidFill>
                  <a:schemeClr val="accent2"/>
                </a:solidFill>
                <a:latin typeface="+mj-lt"/>
              </a:defRPr>
            </a:lvl1pPr>
            <a:lvl2pPr>
              <a:defRPr lang="en-US" sz="1600" smtClean="0">
                <a:solidFill>
                  <a:schemeClr val="lt1"/>
                </a:solidFill>
              </a:defRPr>
            </a:lvl2pPr>
            <a:lvl3pPr marL="685800" indent="0">
              <a:buNone/>
              <a:defRPr lang="en-US" sz="1600" smtClean="0">
                <a:solidFill>
                  <a:schemeClr val="lt1"/>
                </a:solidFill>
              </a:defRPr>
            </a:lvl3pPr>
            <a:lvl4pPr>
              <a:defRPr lang="en-US" sz="1600" smtClean="0">
                <a:solidFill>
                  <a:schemeClr val="lt1"/>
                </a:solidFill>
              </a:defRPr>
            </a:lvl4pPr>
            <a:lvl5pPr>
              <a:defRPr lang="en-US" sz="1600">
                <a:solidFill>
                  <a:schemeClr val="lt1"/>
                </a:solidFill>
              </a:defRPr>
            </a:lvl5pPr>
          </a:lstStyle>
          <a:p>
            <a:pPr marL="0" lvl="0">
              <a:spcAft>
                <a:spcPts val="1800"/>
              </a:spcAft>
            </a:pPr>
            <a:r>
              <a:rPr lang="fr-FR"/>
              <a:t>Cliquez pour modifier les styles du texte du masque</a:t>
            </a:r>
          </a:p>
          <a:p>
            <a:pPr marL="0" lvl="1">
              <a:spcAft>
                <a:spcPts val="1800"/>
              </a:spcAft>
            </a:pPr>
            <a:r>
              <a:rPr lang="fr-FR"/>
              <a:t>Deuxième niveau</a:t>
            </a:r>
          </a:p>
        </p:txBody>
      </p:sp>
    </p:spTree>
    <p:extLst>
      <p:ext uri="{BB962C8B-B14F-4D97-AF65-F5344CB8AC3E}">
        <p14:creationId xmlns:p14="http://schemas.microsoft.com/office/powerpoint/2010/main" val="1083620229"/>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P Dark 2023, Transition">
    <p:bg>
      <p:bgRef idx="1001">
        <a:schemeClr val="bg2"/>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5D56A312-A27A-DC30-619A-D1F0746F7B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1300057" cy="6858000"/>
          </a:xfrm>
          <a:prstGeom prst="rect">
            <a:avLst/>
          </a:prstGeom>
        </p:spPr>
      </p:pic>
      <p:grpSp>
        <p:nvGrpSpPr>
          <p:cNvPr id="3" name="object 2">
            <a:extLst>
              <a:ext uri="{FF2B5EF4-FFF2-40B4-BE49-F238E27FC236}">
                <a16:creationId xmlns:a16="http://schemas.microsoft.com/office/drawing/2014/main" id="{2FE82DAB-056B-9A9F-B194-A30CB2044685}"/>
              </a:ext>
            </a:extLst>
          </p:cNvPr>
          <p:cNvGrpSpPr/>
          <p:nvPr/>
        </p:nvGrpSpPr>
        <p:grpSpPr>
          <a:xfrm>
            <a:off x="0" y="0"/>
            <a:ext cx="7013787" cy="6858000"/>
            <a:chOff x="0" y="0"/>
            <a:chExt cx="10520680" cy="10287000"/>
          </a:xfrm>
        </p:grpSpPr>
        <p:sp>
          <p:nvSpPr>
            <p:cNvPr id="4" name="object 3">
              <a:extLst>
                <a:ext uri="{FF2B5EF4-FFF2-40B4-BE49-F238E27FC236}">
                  <a16:creationId xmlns:a16="http://schemas.microsoft.com/office/drawing/2014/main" id="{A31CA742-5421-DCBE-2853-4CDD200D1E2A}"/>
                </a:ext>
              </a:extLst>
            </p:cNvPr>
            <p:cNvSpPr/>
            <p:nvPr/>
          </p:nvSpPr>
          <p:spPr>
            <a:xfrm>
              <a:off x="2984956" y="2296099"/>
              <a:ext cx="5836920" cy="5829300"/>
            </a:xfrm>
            <a:custGeom>
              <a:avLst/>
              <a:gdLst/>
              <a:ahLst/>
              <a:cxnLst/>
              <a:rect l="l" t="t" r="r" b="b"/>
              <a:pathLst>
                <a:path w="5836920" h="5829300">
                  <a:moveTo>
                    <a:pt x="3157804" y="12700"/>
                  </a:moveTo>
                  <a:lnTo>
                    <a:pt x="2679088" y="12700"/>
                  </a:lnTo>
                  <a:lnTo>
                    <a:pt x="2726557" y="0"/>
                  </a:lnTo>
                  <a:lnTo>
                    <a:pt x="3110335" y="0"/>
                  </a:lnTo>
                  <a:lnTo>
                    <a:pt x="3157804" y="12700"/>
                  </a:lnTo>
                  <a:close/>
                </a:path>
                <a:path w="5836920" h="5829300">
                  <a:moveTo>
                    <a:pt x="3298909" y="25400"/>
                  </a:moveTo>
                  <a:lnTo>
                    <a:pt x="2537983" y="25400"/>
                  </a:lnTo>
                  <a:lnTo>
                    <a:pt x="2584795" y="12700"/>
                  </a:lnTo>
                  <a:lnTo>
                    <a:pt x="3252097" y="12700"/>
                  </a:lnTo>
                  <a:lnTo>
                    <a:pt x="3298909" y="25400"/>
                  </a:lnTo>
                  <a:close/>
                </a:path>
                <a:path w="5836920" h="5829300">
                  <a:moveTo>
                    <a:pt x="3437934" y="50800"/>
                  </a:moveTo>
                  <a:lnTo>
                    <a:pt x="2398959" y="50800"/>
                  </a:lnTo>
                  <a:lnTo>
                    <a:pt x="2491402" y="25400"/>
                  </a:lnTo>
                  <a:lnTo>
                    <a:pt x="3345490" y="25400"/>
                  </a:lnTo>
                  <a:lnTo>
                    <a:pt x="3437934" y="50800"/>
                  </a:lnTo>
                  <a:close/>
                </a:path>
                <a:path w="5836920" h="5829300">
                  <a:moveTo>
                    <a:pt x="3619783" y="88900"/>
                  </a:moveTo>
                  <a:lnTo>
                    <a:pt x="2217110" y="88900"/>
                  </a:lnTo>
                  <a:lnTo>
                    <a:pt x="2353108" y="50800"/>
                  </a:lnTo>
                  <a:lnTo>
                    <a:pt x="3483785" y="50800"/>
                  </a:lnTo>
                  <a:lnTo>
                    <a:pt x="3619783" y="88900"/>
                  </a:lnTo>
                  <a:close/>
                </a:path>
                <a:path w="5836920" h="5829300">
                  <a:moveTo>
                    <a:pt x="3574715" y="5765800"/>
                  </a:moveTo>
                  <a:lnTo>
                    <a:pt x="2262177" y="5765800"/>
                  </a:lnTo>
                  <a:lnTo>
                    <a:pt x="1952653" y="5676900"/>
                  </a:lnTo>
                  <a:lnTo>
                    <a:pt x="1909625" y="5651500"/>
                  </a:lnTo>
                  <a:lnTo>
                    <a:pt x="1824520" y="5626100"/>
                  </a:lnTo>
                  <a:lnTo>
                    <a:pt x="1782455" y="5600700"/>
                  </a:lnTo>
                  <a:lnTo>
                    <a:pt x="1699332" y="5575300"/>
                  </a:lnTo>
                  <a:lnTo>
                    <a:pt x="1617590" y="5524500"/>
                  </a:lnTo>
                  <a:lnTo>
                    <a:pt x="1577252" y="5511800"/>
                  </a:lnTo>
                  <a:lnTo>
                    <a:pt x="1497672" y="5461000"/>
                  </a:lnTo>
                  <a:lnTo>
                    <a:pt x="1458442" y="5448300"/>
                  </a:lnTo>
                  <a:lnTo>
                    <a:pt x="1381133" y="5397500"/>
                  </a:lnTo>
                  <a:lnTo>
                    <a:pt x="1305397" y="5346700"/>
                  </a:lnTo>
                  <a:lnTo>
                    <a:pt x="1231283" y="5295900"/>
                  </a:lnTo>
                  <a:lnTo>
                    <a:pt x="1158839" y="5245100"/>
                  </a:lnTo>
                  <a:lnTo>
                    <a:pt x="1088113" y="5194300"/>
                  </a:lnTo>
                  <a:lnTo>
                    <a:pt x="1053409" y="5156200"/>
                  </a:lnTo>
                  <a:lnTo>
                    <a:pt x="985349" y="5105400"/>
                  </a:lnTo>
                  <a:lnTo>
                    <a:pt x="952006" y="5080000"/>
                  </a:lnTo>
                  <a:lnTo>
                    <a:pt x="919128" y="5041900"/>
                  </a:lnTo>
                  <a:lnTo>
                    <a:pt x="886722" y="5016500"/>
                  </a:lnTo>
                  <a:lnTo>
                    <a:pt x="854793" y="4978400"/>
                  </a:lnTo>
                  <a:lnTo>
                    <a:pt x="823347" y="4953000"/>
                  </a:lnTo>
                  <a:lnTo>
                    <a:pt x="792392" y="4914900"/>
                  </a:lnTo>
                  <a:lnTo>
                    <a:pt x="761931" y="4889500"/>
                  </a:lnTo>
                  <a:lnTo>
                    <a:pt x="731973" y="4851400"/>
                  </a:lnTo>
                  <a:lnTo>
                    <a:pt x="702522" y="4813300"/>
                  </a:lnTo>
                  <a:lnTo>
                    <a:pt x="673584" y="4787900"/>
                  </a:lnTo>
                  <a:lnTo>
                    <a:pt x="645166" y="4749800"/>
                  </a:lnTo>
                  <a:lnTo>
                    <a:pt x="617274" y="4711700"/>
                  </a:lnTo>
                  <a:lnTo>
                    <a:pt x="589913" y="4673600"/>
                  </a:lnTo>
                  <a:lnTo>
                    <a:pt x="563090" y="4635500"/>
                  </a:lnTo>
                  <a:lnTo>
                    <a:pt x="536811" y="4610100"/>
                  </a:lnTo>
                  <a:lnTo>
                    <a:pt x="511081" y="4572000"/>
                  </a:lnTo>
                  <a:lnTo>
                    <a:pt x="485907" y="4533900"/>
                  </a:lnTo>
                  <a:lnTo>
                    <a:pt x="461295" y="4495800"/>
                  </a:lnTo>
                  <a:lnTo>
                    <a:pt x="437250" y="4457700"/>
                  </a:lnTo>
                  <a:lnTo>
                    <a:pt x="413779" y="4419600"/>
                  </a:lnTo>
                  <a:lnTo>
                    <a:pt x="390887" y="4381500"/>
                  </a:lnTo>
                  <a:lnTo>
                    <a:pt x="368582" y="4343400"/>
                  </a:lnTo>
                  <a:lnTo>
                    <a:pt x="346868" y="4292600"/>
                  </a:lnTo>
                  <a:lnTo>
                    <a:pt x="325751" y="4254500"/>
                  </a:lnTo>
                  <a:lnTo>
                    <a:pt x="305239" y="4216400"/>
                  </a:lnTo>
                  <a:lnTo>
                    <a:pt x="285336" y="4178300"/>
                  </a:lnTo>
                  <a:lnTo>
                    <a:pt x="266049" y="4140200"/>
                  </a:lnTo>
                  <a:lnTo>
                    <a:pt x="247383" y="4089400"/>
                  </a:lnTo>
                  <a:lnTo>
                    <a:pt x="229346" y="4051300"/>
                  </a:lnTo>
                  <a:lnTo>
                    <a:pt x="211942" y="4013200"/>
                  </a:lnTo>
                  <a:lnTo>
                    <a:pt x="195178" y="3962400"/>
                  </a:lnTo>
                  <a:lnTo>
                    <a:pt x="179059" y="3924300"/>
                  </a:lnTo>
                  <a:lnTo>
                    <a:pt x="163593" y="3886200"/>
                  </a:lnTo>
                  <a:lnTo>
                    <a:pt x="148784" y="3835400"/>
                  </a:lnTo>
                  <a:lnTo>
                    <a:pt x="134639" y="3797300"/>
                  </a:lnTo>
                  <a:lnTo>
                    <a:pt x="121164" y="3746500"/>
                  </a:lnTo>
                  <a:lnTo>
                    <a:pt x="108364" y="3708400"/>
                  </a:lnTo>
                  <a:lnTo>
                    <a:pt x="96247" y="3657600"/>
                  </a:lnTo>
                  <a:lnTo>
                    <a:pt x="84817" y="3619500"/>
                  </a:lnTo>
                  <a:lnTo>
                    <a:pt x="74082" y="3568700"/>
                  </a:lnTo>
                  <a:lnTo>
                    <a:pt x="64046" y="3530600"/>
                  </a:lnTo>
                  <a:lnTo>
                    <a:pt x="54716" y="3479800"/>
                  </a:lnTo>
                  <a:lnTo>
                    <a:pt x="46097" y="3441700"/>
                  </a:lnTo>
                  <a:lnTo>
                    <a:pt x="38197" y="3390900"/>
                  </a:lnTo>
                  <a:lnTo>
                    <a:pt x="31021" y="3340100"/>
                  </a:lnTo>
                  <a:lnTo>
                    <a:pt x="24574" y="3302000"/>
                  </a:lnTo>
                  <a:lnTo>
                    <a:pt x="18864" y="3251200"/>
                  </a:lnTo>
                  <a:lnTo>
                    <a:pt x="13895" y="3200400"/>
                  </a:lnTo>
                  <a:lnTo>
                    <a:pt x="9674" y="3162300"/>
                  </a:lnTo>
                  <a:lnTo>
                    <a:pt x="6207" y="3111500"/>
                  </a:lnTo>
                  <a:lnTo>
                    <a:pt x="3500" y="3060700"/>
                  </a:lnTo>
                  <a:lnTo>
                    <a:pt x="1559" y="3009900"/>
                  </a:lnTo>
                  <a:lnTo>
                    <a:pt x="390" y="2971800"/>
                  </a:lnTo>
                  <a:lnTo>
                    <a:pt x="0" y="2921000"/>
                  </a:lnTo>
                  <a:lnTo>
                    <a:pt x="390" y="2870200"/>
                  </a:lnTo>
                  <a:lnTo>
                    <a:pt x="1559" y="2819400"/>
                  </a:lnTo>
                  <a:lnTo>
                    <a:pt x="3500" y="2768600"/>
                  </a:lnTo>
                  <a:lnTo>
                    <a:pt x="6207" y="2730500"/>
                  </a:lnTo>
                  <a:lnTo>
                    <a:pt x="9674" y="2679700"/>
                  </a:lnTo>
                  <a:lnTo>
                    <a:pt x="13895" y="2628900"/>
                  </a:lnTo>
                  <a:lnTo>
                    <a:pt x="18864" y="2578100"/>
                  </a:lnTo>
                  <a:lnTo>
                    <a:pt x="24574" y="2540000"/>
                  </a:lnTo>
                  <a:lnTo>
                    <a:pt x="31021" y="2489200"/>
                  </a:lnTo>
                  <a:lnTo>
                    <a:pt x="38197" y="2438400"/>
                  </a:lnTo>
                  <a:lnTo>
                    <a:pt x="46097" y="2400300"/>
                  </a:lnTo>
                  <a:lnTo>
                    <a:pt x="54716" y="2349500"/>
                  </a:lnTo>
                  <a:lnTo>
                    <a:pt x="64046" y="2311400"/>
                  </a:lnTo>
                  <a:lnTo>
                    <a:pt x="74082" y="2260600"/>
                  </a:lnTo>
                  <a:lnTo>
                    <a:pt x="84817" y="2209800"/>
                  </a:lnTo>
                  <a:lnTo>
                    <a:pt x="96247" y="2171700"/>
                  </a:lnTo>
                  <a:lnTo>
                    <a:pt x="108364" y="2120900"/>
                  </a:lnTo>
                  <a:lnTo>
                    <a:pt x="121164" y="2082800"/>
                  </a:lnTo>
                  <a:lnTo>
                    <a:pt x="134639" y="2044700"/>
                  </a:lnTo>
                  <a:lnTo>
                    <a:pt x="148784" y="1993900"/>
                  </a:lnTo>
                  <a:lnTo>
                    <a:pt x="163593" y="1955800"/>
                  </a:lnTo>
                  <a:lnTo>
                    <a:pt x="179059" y="1905000"/>
                  </a:lnTo>
                  <a:lnTo>
                    <a:pt x="195178" y="1866900"/>
                  </a:lnTo>
                  <a:lnTo>
                    <a:pt x="211942" y="1828800"/>
                  </a:lnTo>
                  <a:lnTo>
                    <a:pt x="229346" y="1778000"/>
                  </a:lnTo>
                  <a:lnTo>
                    <a:pt x="247383" y="1739900"/>
                  </a:lnTo>
                  <a:lnTo>
                    <a:pt x="266049" y="1701800"/>
                  </a:lnTo>
                  <a:lnTo>
                    <a:pt x="285336" y="1651000"/>
                  </a:lnTo>
                  <a:lnTo>
                    <a:pt x="305239" y="1612900"/>
                  </a:lnTo>
                  <a:lnTo>
                    <a:pt x="325751" y="1574800"/>
                  </a:lnTo>
                  <a:lnTo>
                    <a:pt x="346868" y="1536700"/>
                  </a:lnTo>
                  <a:lnTo>
                    <a:pt x="368582" y="1498600"/>
                  </a:lnTo>
                  <a:lnTo>
                    <a:pt x="390887" y="1460500"/>
                  </a:lnTo>
                  <a:lnTo>
                    <a:pt x="413779" y="1422400"/>
                  </a:lnTo>
                  <a:lnTo>
                    <a:pt x="437250" y="1384300"/>
                  </a:lnTo>
                  <a:lnTo>
                    <a:pt x="461295" y="1346200"/>
                  </a:lnTo>
                  <a:lnTo>
                    <a:pt x="485907" y="1308100"/>
                  </a:lnTo>
                  <a:lnTo>
                    <a:pt x="511081" y="1270000"/>
                  </a:lnTo>
                  <a:lnTo>
                    <a:pt x="536811" y="1231900"/>
                  </a:lnTo>
                  <a:lnTo>
                    <a:pt x="563090" y="1193800"/>
                  </a:lnTo>
                  <a:lnTo>
                    <a:pt x="589913" y="1155700"/>
                  </a:lnTo>
                  <a:lnTo>
                    <a:pt x="617274" y="1117600"/>
                  </a:lnTo>
                  <a:lnTo>
                    <a:pt x="645166" y="1092200"/>
                  </a:lnTo>
                  <a:lnTo>
                    <a:pt x="673584" y="1054100"/>
                  </a:lnTo>
                  <a:lnTo>
                    <a:pt x="702522" y="1016000"/>
                  </a:lnTo>
                  <a:lnTo>
                    <a:pt x="731973" y="977900"/>
                  </a:lnTo>
                  <a:lnTo>
                    <a:pt x="761931" y="952500"/>
                  </a:lnTo>
                  <a:lnTo>
                    <a:pt x="792392" y="914400"/>
                  </a:lnTo>
                  <a:lnTo>
                    <a:pt x="823347" y="889000"/>
                  </a:lnTo>
                  <a:lnTo>
                    <a:pt x="854793" y="850900"/>
                  </a:lnTo>
                  <a:lnTo>
                    <a:pt x="886722" y="825500"/>
                  </a:lnTo>
                  <a:lnTo>
                    <a:pt x="919128" y="787400"/>
                  </a:lnTo>
                  <a:lnTo>
                    <a:pt x="952006" y="762000"/>
                  </a:lnTo>
                  <a:lnTo>
                    <a:pt x="985349" y="736600"/>
                  </a:lnTo>
                  <a:lnTo>
                    <a:pt x="1019152" y="698500"/>
                  </a:lnTo>
                  <a:lnTo>
                    <a:pt x="1088113" y="647700"/>
                  </a:lnTo>
                  <a:lnTo>
                    <a:pt x="1123258" y="622300"/>
                  </a:lnTo>
                  <a:lnTo>
                    <a:pt x="1158839" y="584200"/>
                  </a:lnTo>
                  <a:lnTo>
                    <a:pt x="1231283" y="533400"/>
                  </a:lnTo>
                  <a:lnTo>
                    <a:pt x="1305397" y="482600"/>
                  </a:lnTo>
                  <a:lnTo>
                    <a:pt x="1381133" y="431800"/>
                  </a:lnTo>
                  <a:lnTo>
                    <a:pt x="1419594" y="406400"/>
                  </a:lnTo>
                  <a:lnTo>
                    <a:pt x="1458442" y="393700"/>
                  </a:lnTo>
                  <a:lnTo>
                    <a:pt x="1537277" y="342900"/>
                  </a:lnTo>
                  <a:lnTo>
                    <a:pt x="1577252" y="330200"/>
                  </a:lnTo>
                  <a:lnTo>
                    <a:pt x="1658285" y="279400"/>
                  </a:lnTo>
                  <a:lnTo>
                    <a:pt x="1699332" y="266700"/>
                  </a:lnTo>
                  <a:lnTo>
                    <a:pt x="1740724" y="241300"/>
                  </a:lnTo>
                  <a:lnTo>
                    <a:pt x="1824520" y="215900"/>
                  </a:lnTo>
                  <a:lnTo>
                    <a:pt x="1866912" y="190500"/>
                  </a:lnTo>
                  <a:lnTo>
                    <a:pt x="2039632" y="139700"/>
                  </a:lnTo>
                  <a:lnTo>
                    <a:pt x="2083571" y="114300"/>
                  </a:lnTo>
                  <a:lnTo>
                    <a:pt x="2172315" y="88900"/>
                  </a:lnTo>
                  <a:lnTo>
                    <a:pt x="3664577" y="88900"/>
                  </a:lnTo>
                  <a:lnTo>
                    <a:pt x="3753322" y="114300"/>
                  </a:lnTo>
                  <a:lnTo>
                    <a:pt x="3797260" y="139700"/>
                  </a:lnTo>
                  <a:lnTo>
                    <a:pt x="3969981" y="190500"/>
                  </a:lnTo>
                  <a:lnTo>
                    <a:pt x="4012373" y="215900"/>
                  </a:lnTo>
                  <a:lnTo>
                    <a:pt x="4096169" y="241300"/>
                  </a:lnTo>
                  <a:lnTo>
                    <a:pt x="4137561" y="266700"/>
                  </a:lnTo>
                  <a:lnTo>
                    <a:pt x="4178607" y="279400"/>
                  </a:lnTo>
                  <a:lnTo>
                    <a:pt x="4259641" y="330200"/>
                  </a:lnTo>
                  <a:lnTo>
                    <a:pt x="4299615" y="342900"/>
                  </a:lnTo>
                  <a:lnTo>
                    <a:pt x="4378450" y="393700"/>
                  </a:lnTo>
                  <a:lnTo>
                    <a:pt x="4417299" y="406400"/>
                  </a:lnTo>
                  <a:lnTo>
                    <a:pt x="4455759" y="431800"/>
                  </a:lnTo>
                  <a:lnTo>
                    <a:pt x="4531495" y="482600"/>
                  </a:lnTo>
                  <a:lnTo>
                    <a:pt x="4605609" y="533400"/>
                  </a:lnTo>
                  <a:lnTo>
                    <a:pt x="4678053" y="584200"/>
                  </a:lnTo>
                  <a:lnTo>
                    <a:pt x="4713634" y="622300"/>
                  </a:lnTo>
                  <a:lnTo>
                    <a:pt x="4748780" y="647700"/>
                  </a:lnTo>
                  <a:lnTo>
                    <a:pt x="4817740" y="698500"/>
                  </a:lnTo>
                  <a:lnTo>
                    <a:pt x="4851543" y="736600"/>
                  </a:lnTo>
                  <a:lnTo>
                    <a:pt x="4884886" y="762000"/>
                  </a:lnTo>
                  <a:lnTo>
                    <a:pt x="4917764" y="787400"/>
                  </a:lnTo>
                  <a:lnTo>
                    <a:pt x="4950171" y="825500"/>
                  </a:lnTo>
                  <a:lnTo>
                    <a:pt x="4982100" y="850900"/>
                  </a:lnTo>
                  <a:lnTo>
                    <a:pt x="5013545" y="889000"/>
                  </a:lnTo>
                  <a:lnTo>
                    <a:pt x="5044501" y="914400"/>
                  </a:lnTo>
                  <a:lnTo>
                    <a:pt x="5074961" y="952500"/>
                  </a:lnTo>
                  <a:lnTo>
                    <a:pt x="5104920" y="977900"/>
                  </a:lnTo>
                  <a:lnTo>
                    <a:pt x="5134371" y="1016000"/>
                  </a:lnTo>
                  <a:lnTo>
                    <a:pt x="5163308" y="1054100"/>
                  </a:lnTo>
                  <a:lnTo>
                    <a:pt x="5191726" y="1092200"/>
                  </a:lnTo>
                  <a:lnTo>
                    <a:pt x="5219618" y="1117600"/>
                  </a:lnTo>
                  <a:lnTo>
                    <a:pt x="5246979" y="1155700"/>
                  </a:lnTo>
                  <a:lnTo>
                    <a:pt x="5273802" y="1193800"/>
                  </a:lnTo>
                  <a:lnTo>
                    <a:pt x="5300081" y="1231900"/>
                  </a:lnTo>
                  <a:lnTo>
                    <a:pt x="5325811" y="1270000"/>
                  </a:lnTo>
                  <a:lnTo>
                    <a:pt x="5350985" y="1308100"/>
                  </a:lnTo>
                  <a:lnTo>
                    <a:pt x="5375598" y="1346200"/>
                  </a:lnTo>
                  <a:lnTo>
                    <a:pt x="5399642" y="1384300"/>
                  </a:lnTo>
                  <a:lnTo>
                    <a:pt x="5423113" y="1422400"/>
                  </a:lnTo>
                  <a:lnTo>
                    <a:pt x="5446005" y="1460500"/>
                  </a:lnTo>
                  <a:lnTo>
                    <a:pt x="5468311" y="1498600"/>
                  </a:lnTo>
                  <a:lnTo>
                    <a:pt x="5490025" y="1536700"/>
                  </a:lnTo>
                  <a:lnTo>
                    <a:pt x="5511141" y="1574800"/>
                  </a:lnTo>
                  <a:lnTo>
                    <a:pt x="5531654" y="1612900"/>
                  </a:lnTo>
                  <a:lnTo>
                    <a:pt x="5551556" y="1651000"/>
                  </a:lnTo>
                  <a:lnTo>
                    <a:pt x="5570844" y="1701800"/>
                  </a:lnTo>
                  <a:lnTo>
                    <a:pt x="5589509" y="1739900"/>
                  </a:lnTo>
                  <a:lnTo>
                    <a:pt x="5607547" y="1778000"/>
                  </a:lnTo>
                  <a:lnTo>
                    <a:pt x="5624950" y="1828800"/>
                  </a:lnTo>
                  <a:lnTo>
                    <a:pt x="5641715" y="1866900"/>
                  </a:lnTo>
                  <a:lnTo>
                    <a:pt x="5657833" y="1905000"/>
                  </a:lnTo>
                  <a:lnTo>
                    <a:pt x="5673299" y="1955800"/>
                  </a:lnTo>
                  <a:lnTo>
                    <a:pt x="5688108" y="1993900"/>
                  </a:lnTo>
                  <a:lnTo>
                    <a:pt x="5702253" y="2044700"/>
                  </a:lnTo>
                  <a:lnTo>
                    <a:pt x="5715728" y="2082800"/>
                  </a:lnTo>
                  <a:lnTo>
                    <a:pt x="5728528" y="2120900"/>
                  </a:lnTo>
                  <a:lnTo>
                    <a:pt x="5740645" y="2171700"/>
                  </a:lnTo>
                  <a:lnTo>
                    <a:pt x="5752075" y="2209800"/>
                  </a:lnTo>
                  <a:lnTo>
                    <a:pt x="5762810" y="2260600"/>
                  </a:lnTo>
                  <a:lnTo>
                    <a:pt x="5772846" y="2311400"/>
                  </a:lnTo>
                  <a:lnTo>
                    <a:pt x="5782176" y="2349500"/>
                  </a:lnTo>
                  <a:lnTo>
                    <a:pt x="5790795" y="2400300"/>
                  </a:lnTo>
                  <a:lnTo>
                    <a:pt x="5798695" y="2438400"/>
                  </a:lnTo>
                  <a:lnTo>
                    <a:pt x="5805871" y="2489200"/>
                  </a:lnTo>
                  <a:lnTo>
                    <a:pt x="5812318" y="2540000"/>
                  </a:lnTo>
                  <a:lnTo>
                    <a:pt x="5818028" y="2578100"/>
                  </a:lnTo>
                  <a:lnTo>
                    <a:pt x="5822997" y="2628900"/>
                  </a:lnTo>
                  <a:lnTo>
                    <a:pt x="5827218" y="2679700"/>
                  </a:lnTo>
                  <a:lnTo>
                    <a:pt x="5830685" y="2730500"/>
                  </a:lnTo>
                  <a:lnTo>
                    <a:pt x="5833392" y="2768600"/>
                  </a:lnTo>
                  <a:lnTo>
                    <a:pt x="5835332" y="2819400"/>
                  </a:lnTo>
                  <a:lnTo>
                    <a:pt x="5836501" y="2870200"/>
                  </a:lnTo>
                  <a:lnTo>
                    <a:pt x="5836892" y="2921000"/>
                  </a:lnTo>
                  <a:lnTo>
                    <a:pt x="5836501" y="2971800"/>
                  </a:lnTo>
                  <a:lnTo>
                    <a:pt x="5835332" y="3009900"/>
                  </a:lnTo>
                  <a:lnTo>
                    <a:pt x="5833392" y="3060700"/>
                  </a:lnTo>
                  <a:lnTo>
                    <a:pt x="5830685" y="3111500"/>
                  </a:lnTo>
                  <a:lnTo>
                    <a:pt x="5827218" y="3162300"/>
                  </a:lnTo>
                  <a:lnTo>
                    <a:pt x="5822997" y="3200400"/>
                  </a:lnTo>
                  <a:lnTo>
                    <a:pt x="5818028" y="3251200"/>
                  </a:lnTo>
                  <a:lnTo>
                    <a:pt x="5812318" y="3302000"/>
                  </a:lnTo>
                  <a:lnTo>
                    <a:pt x="5805871" y="3340100"/>
                  </a:lnTo>
                  <a:lnTo>
                    <a:pt x="5798695" y="3390900"/>
                  </a:lnTo>
                  <a:lnTo>
                    <a:pt x="5790795" y="3441700"/>
                  </a:lnTo>
                  <a:lnTo>
                    <a:pt x="5782176" y="3479800"/>
                  </a:lnTo>
                  <a:lnTo>
                    <a:pt x="5772846" y="3530600"/>
                  </a:lnTo>
                  <a:lnTo>
                    <a:pt x="5762810" y="3568700"/>
                  </a:lnTo>
                  <a:lnTo>
                    <a:pt x="5752075" y="3619500"/>
                  </a:lnTo>
                  <a:lnTo>
                    <a:pt x="5740645" y="3657600"/>
                  </a:lnTo>
                  <a:lnTo>
                    <a:pt x="5728528" y="3708400"/>
                  </a:lnTo>
                  <a:lnTo>
                    <a:pt x="5715728" y="3746500"/>
                  </a:lnTo>
                  <a:lnTo>
                    <a:pt x="5702253" y="3797300"/>
                  </a:lnTo>
                  <a:lnTo>
                    <a:pt x="5688108" y="3835400"/>
                  </a:lnTo>
                  <a:lnTo>
                    <a:pt x="5673299" y="3886200"/>
                  </a:lnTo>
                  <a:lnTo>
                    <a:pt x="5657833" y="3924300"/>
                  </a:lnTo>
                  <a:lnTo>
                    <a:pt x="5641715" y="3962400"/>
                  </a:lnTo>
                  <a:lnTo>
                    <a:pt x="5624950" y="4013200"/>
                  </a:lnTo>
                  <a:lnTo>
                    <a:pt x="5607547" y="4051300"/>
                  </a:lnTo>
                  <a:lnTo>
                    <a:pt x="5589509" y="4089400"/>
                  </a:lnTo>
                  <a:lnTo>
                    <a:pt x="5570844" y="4140200"/>
                  </a:lnTo>
                  <a:lnTo>
                    <a:pt x="5551556" y="4178300"/>
                  </a:lnTo>
                  <a:lnTo>
                    <a:pt x="5531654" y="4216400"/>
                  </a:lnTo>
                  <a:lnTo>
                    <a:pt x="5511141" y="4254500"/>
                  </a:lnTo>
                  <a:lnTo>
                    <a:pt x="5490025" y="4292600"/>
                  </a:lnTo>
                  <a:lnTo>
                    <a:pt x="5468311" y="4343400"/>
                  </a:lnTo>
                  <a:lnTo>
                    <a:pt x="5446005" y="4381500"/>
                  </a:lnTo>
                  <a:lnTo>
                    <a:pt x="5423113" y="4419600"/>
                  </a:lnTo>
                  <a:lnTo>
                    <a:pt x="5399642" y="4457700"/>
                  </a:lnTo>
                  <a:lnTo>
                    <a:pt x="5375598" y="4495800"/>
                  </a:lnTo>
                  <a:lnTo>
                    <a:pt x="5350985" y="4533900"/>
                  </a:lnTo>
                  <a:lnTo>
                    <a:pt x="5325811" y="4572000"/>
                  </a:lnTo>
                  <a:lnTo>
                    <a:pt x="5300081" y="4610100"/>
                  </a:lnTo>
                  <a:lnTo>
                    <a:pt x="5273802" y="4635500"/>
                  </a:lnTo>
                  <a:lnTo>
                    <a:pt x="5246979" y="4673600"/>
                  </a:lnTo>
                  <a:lnTo>
                    <a:pt x="5219618" y="4711700"/>
                  </a:lnTo>
                  <a:lnTo>
                    <a:pt x="5191726" y="4749800"/>
                  </a:lnTo>
                  <a:lnTo>
                    <a:pt x="5163308" y="4787900"/>
                  </a:lnTo>
                  <a:lnTo>
                    <a:pt x="5134371" y="4813300"/>
                  </a:lnTo>
                  <a:lnTo>
                    <a:pt x="5104920" y="4851400"/>
                  </a:lnTo>
                  <a:lnTo>
                    <a:pt x="5074961" y="4889500"/>
                  </a:lnTo>
                  <a:lnTo>
                    <a:pt x="5044501" y="4914900"/>
                  </a:lnTo>
                  <a:lnTo>
                    <a:pt x="5013545" y="4953000"/>
                  </a:lnTo>
                  <a:lnTo>
                    <a:pt x="4982100" y="4978400"/>
                  </a:lnTo>
                  <a:lnTo>
                    <a:pt x="4950171" y="5016500"/>
                  </a:lnTo>
                  <a:lnTo>
                    <a:pt x="4917764" y="5041900"/>
                  </a:lnTo>
                  <a:lnTo>
                    <a:pt x="4884886" y="5080000"/>
                  </a:lnTo>
                  <a:lnTo>
                    <a:pt x="4851543" y="5105400"/>
                  </a:lnTo>
                  <a:lnTo>
                    <a:pt x="4783484" y="5156200"/>
                  </a:lnTo>
                  <a:lnTo>
                    <a:pt x="4748780" y="5194300"/>
                  </a:lnTo>
                  <a:lnTo>
                    <a:pt x="4678053" y="5245100"/>
                  </a:lnTo>
                  <a:lnTo>
                    <a:pt x="4605609" y="5295900"/>
                  </a:lnTo>
                  <a:lnTo>
                    <a:pt x="4531495" y="5346700"/>
                  </a:lnTo>
                  <a:lnTo>
                    <a:pt x="4455759" y="5397500"/>
                  </a:lnTo>
                  <a:lnTo>
                    <a:pt x="4378450" y="5448300"/>
                  </a:lnTo>
                  <a:lnTo>
                    <a:pt x="4339220" y="5461000"/>
                  </a:lnTo>
                  <a:lnTo>
                    <a:pt x="4259641" y="5511800"/>
                  </a:lnTo>
                  <a:lnTo>
                    <a:pt x="4219303" y="5524500"/>
                  </a:lnTo>
                  <a:lnTo>
                    <a:pt x="4137561" y="5575300"/>
                  </a:lnTo>
                  <a:lnTo>
                    <a:pt x="4054438" y="5600700"/>
                  </a:lnTo>
                  <a:lnTo>
                    <a:pt x="4012373" y="5626100"/>
                  </a:lnTo>
                  <a:lnTo>
                    <a:pt x="3927268" y="5651500"/>
                  </a:lnTo>
                  <a:lnTo>
                    <a:pt x="3884239" y="5676900"/>
                  </a:lnTo>
                  <a:lnTo>
                    <a:pt x="3574715" y="5765800"/>
                  </a:lnTo>
                  <a:close/>
                </a:path>
                <a:path w="5836920" h="5829300">
                  <a:moveTo>
                    <a:pt x="3437934" y="5791200"/>
                  </a:moveTo>
                  <a:lnTo>
                    <a:pt x="2398959" y="5791200"/>
                  </a:lnTo>
                  <a:lnTo>
                    <a:pt x="2307512" y="5765800"/>
                  </a:lnTo>
                  <a:lnTo>
                    <a:pt x="3529381" y="5765800"/>
                  </a:lnTo>
                  <a:lnTo>
                    <a:pt x="3437934" y="5791200"/>
                  </a:lnTo>
                  <a:close/>
                </a:path>
                <a:path w="5836920" h="5829300">
                  <a:moveTo>
                    <a:pt x="3298909" y="5816600"/>
                  </a:moveTo>
                  <a:lnTo>
                    <a:pt x="2537983" y="5816600"/>
                  </a:lnTo>
                  <a:lnTo>
                    <a:pt x="2445059" y="5791200"/>
                  </a:lnTo>
                  <a:lnTo>
                    <a:pt x="3391833" y="5791200"/>
                  </a:lnTo>
                  <a:lnTo>
                    <a:pt x="3298909" y="5816600"/>
                  </a:lnTo>
                  <a:close/>
                </a:path>
                <a:path w="5836920" h="5829300">
                  <a:moveTo>
                    <a:pt x="3157804" y="5829300"/>
                  </a:moveTo>
                  <a:lnTo>
                    <a:pt x="2679088" y="5829300"/>
                  </a:lnTo>
                  <a:lnTo>
                    <a:pt x="2631832" y="5816600"/>
                  </a:lnTo>
                  <a:lnTo>
                    <a:pt x="3205060" y="5816600"/>
                  </a:lnTo>
                  <a:lnTo>
                    <a:pt x="3157804" y="5829300"/>
                  </a:lnTo>
                  <a:close/>
                </a:path>
              </a:pathLst>
            </a:custGeom>
            <a:solidFill>
              <a:srgbClr val="F6A700"/>
            </a:solidFill>
          </p:spPr>
          <p:txBody>
            <a:bodyPr wrap="square" lIns="0" tIns="0" rIns="0" bIns="0" rtlCol="0"/>
            <a:lstStyle/>
            <a:p>
              <a:endParaRPr sz="1200"/>
            </a:p>
          </p:txBody>
        </p:sp>
        <p:pic>
          <p:nvPicPr>
            <p:cNvPr id="5" name="object 4">
              <a:extLst>
                <a:ext uri="{FF2B5EF4-FFF2-40B4-BE49-F238E27FC236}">
                  <a16:creationId xmlns:a16="http://schemas.microsoft.com/office/drawing/2014/main" id="{F9F54A09-FB0E-0F92-42AD-B0A59B7F1C91}"/>
                </a:ext>
              </a:extLst>
            </p:cNvPr>
            <p:cNvPicPr/>
            <p:nvPr/>
          </p:nvPicPr>
          <p:blipFill>
            <a:blip r:embed="rId3" cstate="screen">
              <a:extLst>
                <a:ext uri="{28A0092B-C50C-407E-A947-70E740481C1C}">
                  <a14:useLocalDpi xmlns:a14="http://schemas.microsoft.com/office/drawing/2010/main"/>
                </a:ext>
              </a:extLst>
            </a:blip>
            <a:stretch>
              <a:fillRect/>
            </a:stretch>
          </p:blipFill>
          <p:spPr>
            <a:xfrm>
              <a:off x="3120526" y="2427220"/>
              <a:ext cx="5565753" cy="5562600"/>
            </a:xfrm>
            <a:prstGeom prst="rect">
              <a:avLst/>
            </a:prstGeom>
          </p:spPr>
        </p:pic>
        <p:sp>
          <p:nvSpPr>
            <p:cNvPr id="6" name="object 5">
              <a:extLst>
                <a:ext uri="{FF2B5EF4-FFF2-40B4-BE49-F238E27FC236}">
                  <a16:creationId xmlns:a16="http://schemas.microsoft.com/office/drawing/2014/main" id="{E016E0AB-6B97-DD64-65F7-53B9D3209A44}"/>
                </a:ext>
              </a:extLst>
            </p:cNvPr>
            <p:cNvSpPr/>
            <p:nvPr/>
          </p:nvSpPr>
          <p:spPr>
            <a:xfrm>
              <a:off x="7767202" y="9220200"/>
              <a:ext cx="2753360" cy="0"/>
            </a:xfrm>
            <a:custGeom>
              <a:avLst/>
              <a:gdLst/>
              <a:ahLst/>
              <a:cxnLst/>
              <a:rect l="l" t="t" r="r" b="b"/>
              <a:pathLst>
                <a:path w="2753359">
                  <a:moveTo>
                    <a:pt x="0" y="0"/>
                  </a:moveTo>
                  <a:lnTo>
                    <a:pt x="2752850" y="0"/>
                  </a:lnTo>
                </a:path>
              </a:pathLst>
            </a:custGeom>
            <a:ln w="76199">
              <a:solidFill>
                <a:srgbClr val="FAB900"/>
              </a:solidFill>
            </a:ln>
          </p:spPr>
          <p:txBody>
            <a:bodyPr wrap="square" lIns="0" tIns="0" rIns="0" bIns="0" rtlCol="0"/>
            <a:lstStyle/>
            <a:p>
              <a:endParaRPr sz="1200"/>
            </a:p>
          </p:txBody>
        </p:sp>
      </p:grpSp>
      <p:sp>
        <p:nvSpPr>
          <p:cNvPr id="7" name="object 6">
            <a:extLst>
              <a:ext uri="{FF2B5EF4-FFF2-40B4-BE49-F238E27FC236}">
                <a16:creationId xmlns:a16="http://schemas.microsoft.com/office/drawing/2014/main" id="{9BF12C6D-9F4D-BE8F-6417-B80E6D4A01F6}"/>
              </a:ext>
            </a:extLst>
          </p:cNvPr>
          <p:cNvSpPr txBox="1">
            <a:spLocks noGrp="1"/>
          </p:cNvSpPr>
          <p:nvPr>
            <p:ph type="title"/>
          </p:nvPr>
        </p:nvSpPr>
        <p:spPr>
          <a:xfrm>
            <a:off x="6929755" y="2539149"/>
            <a:ext cx="3808307" cy="1588469"/>
          </a:xfrm>
          <a:prstGeom prst="rect">
            <a:avLst/>
          </a:prstGeom>
        </p:spPr>
        <p:txBody>
          <a:bodyPr vert="horz" wrap="square" lIns="0" tIns="11007" rIns="0" bIns="0" rtlCol="0">
            <a:spAutoFit/>
          </a:bodyPr>
          <a:lstStyle/>
          <a:p>
            <a:pPr marL="8467">
              <a:lnSpc>
                <a:spcPts val="6897"/>
              </a:lnSpc>
              <a:spcBef>
                <a:spcPts val="87"/>
              </a:spcBef>
            </a:pPr>
            <a:r>
              <a:rPr lang="fr-FR" sz="4400" spc="-7">
                <a:solidFill>
                  <a:srgbClr val="FFFFFF"/>
                </a:solidFill>
                <a:latin typeface="Calibri"/>
                <a:cs typeface="Calibri"/>
              </a:rPr>
              <a:t>Modifiez le style du titre</a:t>
            </a:r>
            <a:endParaRPr sz="3600">
              <a:latin typeface="Calibri"/>
              <a:cs typeface="Calibri"/>
            </a:endParaRPr>
          </a:p>
        </p:txBody>
      </p:sp>
      <p:pic>
        <p:nvPicPr>
          <p:cNvPr id="9" name="Image 11" descr="Une image contenant Police, Graphique, logo, graphisme&#10;&#10;Description générée automatiquement">
            <a:extLst>
              <a:ext uri="{FF2B5EF4-FFF2-40B4-BE49-F238E27FC236}">
                <a16:creationId xmlns:a16="http://schemas.microsoft.com/office/drawing/2014/main" id="{B35EE79D-B848-ACC5-768C-1A3EBBD0B1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49843" y="502231"/>
            <a:ext cx="1528020" cy="305604"/>
          </a:xfrm>
          <a:prstGeom prst="rect">
            <a:avLst/>
          </a:prstGeom>
        </p:spPr>
      </p:pic>
    </p:spTree>
    <p:extLst>
      <p:ext uri="{BB962C8B-B14F-4D97-AF65-F5344CB8AC3E}">
        <p14:creationId xmlns:p14="http://schemas.microsoft.com/office/powerpoint/2010/main" val="2563066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extPharma Dark, Table">
    <p:spTree>
      <p:nvGrpSpPr>
        <p:cNvPr id="1" name=""/>
        <p:cNvGrpSpPr/>
        <p:nvPr/>
      </p:nvGrpSpPr>
      <p:grpSpPr>
        <a:xfrm>
          <a:off x="0" y="0"/>
          <a:ext cx="0" cy="0"/>
          <a:chOff x="0" y="0"/>
          <a:chExt cx="0" cy="0"/>
        </a:xfrm>
      </p:grpSpPr>
      <p:sp>
        <p:nvSpPr>
          <p:cNvPr id="7" name="Table Placeholder 4">
            <a:extLst>
              <a:ext uri="{FF2B5EF4-FFF2-40B4-BE49-F238E27FC236}">
                <a16:creationId xmlns:a16="http://schemas.microsoft.com/office/drawing/2014/main" id="{EDFDB503-BDB1-4889-AEF2-492EFDD7E599}"/>
              </a:ext>
            </a:extLst>
          </p:cNvPr>
          <p:cNvSpPr>
            <a:spLocks noGrp="1"/>
          </p:cNvSpPr>
          <p:nvPr>
            <p:ph type="tbl" sz="quarter" idx="10"/>
          </p:nvPr>
        </p:nvSpPr>
        <p:spPr>
          <a:xfrm>
            <a:off x="576000" y="1953117"/>
            <a:ext cx="11015925" cy="3960000"/>
          </a:xfrm>
          <a:prstGeom prst="rect">
            <a:avLst/>
          </a:prstGeom>
        </p:spPr>
        <p:txBody>
          <a:bodyPr/>
          <a:lstStyle>
            <a:lvl1pPr>
              <a:defRPr>
                <a:solidFill>
                  <a:schemeClr val="bg1"/>
                </a:solidFill>
              </a:defRPr>
            </a:lvl1pPr>
          </a:lstStyle>
          <a:p>
            <a:r>
              <a:rPr lang="fr-FR"/>
              <a:t>Cliquez sur l'icône pour ajouter un tableau</a:t>
            </a:r>
            <a:endParaRPr lang="en-US"/>
          </a:p>
        </p:txBody>
      </p:sp>
      <p:sp>
        <p:nvSpPr>
          <p:cNvPr id="10" name="Title 1">
            <a:extLst>
              <a:ext uri="{FF2B5EF4-FFF2-40B4-BE49-F238E27FC236}">
                <a16:creationId xmlns:a16="http://schemas.microsoft.com/office/drawing/2014/main" id="{D5FB0165-BD2B-4C41-9993-E5253BFC9C69}"/>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bg1"/>
                </a:solidFill>
                <a:latin typeface="+mj-lt"/>
              </a:defRPr>
            </a:lvl1pPr>
          </a:lstStyle>
          <a:p>
            <a:r>
              <a:rPr lang="fr-FR"/>
              <a:t>Modifiez le style du titre</a:t>
            </a:r>
            <a:endParaRPr lang="en-DE"/>
          </a:p>
        </p:txBody>
      </p:sp>
      <p:sp>
        <p:nvSpPr>
          <p:cNvPr id="11" name="Subtitle 2">
            <a:extLst>
              <a:ext uri="{FF2B5EF4-FFF2-40B4-BE49-F238E27FC236}">
                <a16:creationId xmlns:a16="http://schemas.microsoft.com/office/drawing/2014/main" id="{3D0F0A58-1B7F-446B-B1E6-E01314AC536D}"/>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DE"/>
          </a:p>
        </p:txBody>
      </p:sp>
      <p:sp>
        <p:nvSpPr>
          <p:cNvPr id="4" name="Slide Number Placeholder 3">
            <a:extLst>
              <a:ext uri="{FF2B5EF4-FFF2-40B4-BE49-F238E27FC236}">
                <a16:creationId xmlns:a16="http://schemas.microsoft.com/office/drawing/2014/main" id="{AF650F6D-5BFD-4447-8D0B-3AE925E3549C}"/>
              </a:ext>
            </a:extLst>
          </p:cNvPr>
          <p:cNvSpPr>
            <a:spLocks noGrp="1"/>
          </p:cNvSpPr>
          <p:nvPr>
            <p:ph type="sldNum" sz="quarter" idx="11"/>
          </p:nvPr>
        </p:nvSpPr>
        <p:spPr/>
        <p:txBody>
          <a:bodyPr/>
          <a:lstStyle/>
          <a:p>
            <a:fld id="{EA84FD95-C75F-4AE1-8FBA-A76AC219E502}" type="slidenum">
              <a:rPr lang="en-US" smtClean="0"/>
              <a:t>‹#›</a:t>
            </a:fld>
            <a:endParaRPr lang="en-US"/>
          </a:p>
        </p:txBody>
      </p:sp>
    </p:spTree>
    <p:extLst>
      <p:ext uri="{BB962C8B-B14F-4D97-AF65-F5344CB8AC3E}">
        <p14:creationId xmlns:p14="http://schemas.microsoft.com/office/powerpoint/2010/main" val="2507470263"/>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NextPharma Dark, Say yes to what's nex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3D9439-3D8F-8F4C-B0D3-E1449E398E0E}"/>
              </a:ext>
            </a:extLst>
          </p:cNvPr>
          <p:cNvSpPr txBox="1"/>
          <p:nvPr/>
        </p:nvSpPr>
        <p:spPr>
          <a:xfrm>
            <a:off x="2096703" y="2721114"/>
            <a:ext cx="7998594" cy="707886"/>
          </a:xfrm>
          <a:prstGeom prst="rect">
            <a:avLst/>
          </a:prstGeom>
          <a:noFill/>
        </p:spPr>
        <p:txBody>
          <a:bodyPr wrap="square" rtlCol="0">
            <a:spAutoFit/>
          </a:bodyPr>
          <a:lstStyle/>
          <a:p>
            <a:pPr algn="ctr"/>
            <a:r>
              <a:rPr lang="en-GB" sz="4000">
                <a:solidFill>
                  <a:schemeClr val="bg1"/>
                </a:solidFill>
              </a:rPr>
              <a:t>Say yes to what’s </a:t>
            </a:r>
            <a:r>
              <a:rPr lang="en-GB" sz="4000">
                <a:solidFill>
                  <a:schemeClr val="accent3"/>
                </a:solidFill>
              </a:rPr>
              <a:t>next</a:t>
            </a:r>
            <a:endParaRPr lang="en-DE" sz="4000">
              <a:solidFill>
                <a:schemeClr val="bg1"/>
              </a:solidFill>
            </a:endParaRPr>
          </a:p>
        </p:txBody>
      </p:sp>
      <p:sp>
        <p:nvSpPr>
          <p:cNvPr id="5" name="TextBox 4">
            <a:extLst>
              <a:ext uri="{FF2B5EF4-FFF2-40B4-BE49-F238E27FC236}">
                <a16:creationId xmlns:a16="http://schemas.microsoft.com/office/drawing/2014/main" id="{3EAEB2A7-931C-294E-B66B-2B3306E4E945}"/>
              </a:ext>
            </a:extLst>
          </p:cNvPr>
          <p:cNvSpPr txBox="1"/>
          <p:nvPr/>
        </p:nvSpPr>
        <p:spPr>
          <a:xfrm>
            <a:off x="4700337" y="4071486"/>
            <a:ext cx="2791326" cy="369332"/>
          </a:xfrm>
          <a:prstGeom prst="rect">
            <a:avLst/>
          </a:prstGeom>
          <a:noFill/>
        </p:spPr>
        <p:txBody>
          <a:bodyPr wrap="square" rtlCol="0">
            <a:spAutoFit/>
          </a:bodyPr>
          <a:lstStyle/>
          <a:p>
            <a:pPr algn="ctr"/>
            <a:r>
              <a:rPr lang="en-GB">
                <a:solidFill>
                  <a:schemeClr val="bg1"/>
                </a:solidFill>
              </a:rPr>
              <a:t>n</a:t>
            </a:r>
            <a:r>
              <a:rPr lang="en-DE">
                <a:solidFill>
                  <a:schemeClr val="bg1"/>
                </a:solidFill>
              </a:rPr>
              <a:t>extpharma.com</a:t>
            </a:r>
          </a:p>
        </p:txBody>
      </p:sp>
      <p:pic>
        <p:nvPicPr>
          <p:cNvPr id="11" name="Picture 10" descr="A blue surface with a black background&#10;&#10;Description automatically generated with low confidence">
            <a:extLst>
              <a:ext uri="{FF2B5EF4-FFF2-40B4-BE49-F238E27FC236}">
                <a16:creationId xmlns:a16="http://schemas.microsoft.com/office/drawing/2014/main" id="{D50AA3DF-A042-4542-9097-A537CB04B9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3611" cy="6858000"/>
          </a:xfrm>
          <a:prstGeom prst="rect">
            <a:avLst/>
          </a:prstGeom>
        </p:spPr>
      </p:pic>
    </p:spTree>
    <p:extLst>
      <p:ext uri="{BB962C8B-B14F-4D97-AF65-F5344CB8AC3E}">
        <p14:creationId xmlns:p14="http://schemas.microsoft.com/office/powerpoint/2010/main" val="147963429"/>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NextPharma Dark, Say yes to what's nex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4797A0-1C2D-174C-850C-2CF48E9368F9}"/>
              </a:ext>
            </a:extLst>
          </p:cNvPr>
          <p:cNvPicPr>
            <a:picLocks noChangeAspect="1"/>
          </p:cNvPicPr>
          <p:nvPr/>
        </p:nvPicPr>
        <p:blipFill>
          <a:blip r:embed="rId2"/>
          <a:srcRect/>
          <a:stretch/>
        </p:blipFill>
        <p:spPr>
          <a:xfrm>
            <a:off x="0" y="0"/>
            <a:ext cx="12191999" cy="6864626"/>
          </a:xfrm>
          <a:prstGeom prst="rect">
            <a:avLst/>
          </a:prstGeom>
        </p:spPr>
      </p:pic>
      <p:sp>
        <p:nvSpPr>
          <p:cNvPr id="3" name="TextBox 2">
            <a:extLst>
              <a:ext uri="{FF2B5EF4-FFF2-40B4-BE49-F238E27FC236}">
                <a16:creationId xmlns:a16="http://schemas.microsoft.com/office/drawing/2014/main" id="{0D3D9439-3D8F-8F4C-B0D3-E1449E398E0E}"/>
              </a:ext>
            </a:extLst>
          </p:cNvPr>
          <p:cNvSpPr txBox="1"/>
          <p:nvPr/>
        </p:nvSpPr>
        <p:spPr>
          <a:xfrm>
            <a:off x="2096703" y="2721114"/>
            <a:ext cx="7998594" cy="707886"/>
          </a:xfrm>
          <a:prstGeom prst="rect">
            <a:avLst/>
          </a:prstGeom>
          <a:noFill/>
        </p:spPr>
        <p:txBody>
          <a:bodyPr wrap="square" rtlCol="0">
            <a:spAutoFit/>
          </a:bodyPr>
          <a:lstStyle/>
          <a:p>
            <a:pPr algn="ctr"/>
            <a:r>
              <a:rPr lang="en-GB" sz="4000">
                <a:solidFill>
                  <a:schemeClr val="bg1"/>
                </a:solidFill>
              </a:rPr>
              <a:t>Say yes to what’s </a:t>
            </a:r>
            <a:r>
              <a:rPr lang="en-GB" sz="4000">
                <a:solidFill>
                  <a:schemeClr val="accent3"/>
                </a:solidFill>
              </a:rPr>
              <a:t>next</a:t>
            </a:r>
            <a:endParaRPr lang="en-DE" sz="4000">
              <a:solidFill>
                <a:schemeClr val="bg1"/>
              </a:solidFill>
            </a:endParaRPr>
          </a:p>
        </p:txBody>
      </p:sp>
      <p:sp>
        <p:nvSpPr>
          <p:cNvPr id="5" name="TextBox 4">
            <a:extLst>
              <a:ext uri="{FF2B5EF4-FFF2-40B4-BE49-F238E27FC236}">
                <a16:creationId xmlns:a16="http://schemas.microsoft.com/office/drawing/2014/main" id="{3EAEB2A7-931C-294E-B66B-2B3306E4E945}"/>
              </a:ext>
            </a:extLst>
          </p:cNvPr>
          <p:cNvSpPr txBox="1"/>
          <p:nvPr/>
        </p:nvSpPr>
        <p:spPr>
          <a:xfrm>
            <a:off x="4700337" y="4071486"/>
            <a:ext cx="2791326" cy="369332"/>
          </a:xfrm>
          <a:prstGeom prst="rect">
            <a:avLst/>
          </a:prstGeom>
          <a:noFill/>
        </p:spPr>
        <p:txBody>
          <a:bodyPr wrap="square" rtlCol="0">
            <a:spAutoFit/>
          </a:bodyPr>
          <a:lstStyle/>
          <a:p>
            <a:pPr algn="ctr"/>
            <a:r>
              <a:rPr lang="en-GB">
                <a:solidFill>
                  <a:schemeClr val="bg1"/>
                </a:solidFill>
              </a:rPr>
              <a:t>n</a:t>
            </a:r>
            <a:r>
              <a:rPr lang="en-DE">
                <a:solidFill>
                  <a:schemeClr val="bg1"/>
                </a:solidFill>
              </a:rPr>
              <a:t>extpharma.com</a:t>
            </a:r>
          </a:p>
        </p:txBody>
      </p:sp>
    </p:spTree>
    <p:extLst>
      <p:ext uri="{BB962C8B-B14F-4D97-AF65-F5344CB8AC3E}">
        <p14:creationId xmlns:p14="http://schemas.microsoft.com/office/powerpoint/2010/main" val="778946689"/>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NextPharma Dark, Say yes to what's nex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EADE9A-8B24-CF42-9B00-2B88D8FEDB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1300057" cy="6858000"/>
          </a:xfrm>
          <a:prstGeom prst="rect">
            <a:avLst/>
          </a:prstGeom>
        </p:spPr>
      </p:pic>
      <p:sp>
        <p:nvSpPr>
          <p:cNvPr id="3" name="TextBox 2">
            <a:extLst>
              <a:ext uri="{FF2B5EF4-FFF2-40B4-BE49-F238E27FC236}">
                <a16:creationId xmlns:a16="http://schemas.microsoft.com/office/drawing/2014/main" id="{0D3D9439-3D8F-8F4C-B0D3-E1449E398E0E}"/>
              </a:ext>
            </a:extLst>
          </p:cNvPr>
          <p:cNvSpPr txBox="1"/>
          <p:nvPr/>
        </p:nvSpPr>
        <p:spPr>
          <a:xfrm>
            <a:off x="4848447" y="3075057"/>
            <a:ext cx="7343553" cy="707886"/>
          </a:xfrm>
          <a:prstGeom prst="rect">
            <a:avLst/>
          </a:prstGeom>
          <a:noFill/>
        </p:spPr>
        <p:txBody>
          <a:bodyPr wrap="square" rtlCol="0">
            <a:spAutoFit/>
          </a:bodyPr>
          <a:lstStyle/>
          <a:p>
            <a:pPr algn="ctr"/>
            <a:r>
              <a:rPr lang="en-GB" sz="4000">
                <a:solidFill>
                  <a:schemeClr val="bg1"/>
                </a:solidFill>
              </a:rPr>
              <a:t>Say yes to what’s </a:t>
            </a:r>
            <a:r>
              <a:rPr lang="en-GB" sz="4000">
                <a:solidFill>
                  <a:schemeClr val="accent3"/>
                </a:solidFill>
              </a:rPr>
              <a:t>next</a:t>
            </a:r>
            <a:endParaRPr lang="en-DE" sz="4000">
              <a:solidFill>
                <a:schemeClr val="bg1"/>
              </a:solidFill>
            </a:endParaRPr>
          </a:p>
        </p:txBody>
      </p:sp>
      <p:sp>
        <p:nvSpPr>
          <p:cNvPr id="5" name="TextBox 4">
            <a:extLst>
              <a:ext uri="{FF2B5EF4-FFF2-40B4-BE49-F238E27FC236}">
                <a16:creationId xmlns:a16="http://schemas.microsoft.com/office/drawing/2014/main" id="{3EAEB2A7-931C-294E-B66B-2B3306E4E945}"/>
              </a:ext>
            </a:extLst>
          </p:cNvPr>
          <p:cNvSpPr txBox="1"/>
          <p:nvPr/>
        </p:nvSpPr>
        <p:spPr>
          <a:xfrm>
            <a:off x="8878676" y="6128849"/>
            <a:ext cx="2791326" cy="369332"/>
          </a:xfrm>
          <a:prstGeom prst="rect">
            <a:avLst/>
          </a:prstGeom>
          <a:noFill/>
        </p:spPr>
        <p:txBody>
          <a:bodyPr wrap="square" rtlCol="0">
            <a:spAutoFit/>
          </a:bodyPr>
          <a:lstStyle/>
          <a:p>
            <a:pPr algn="r"/>
            <a:r>
              <a:rPr lang="en-GB">
                <a:solidFill>
                  <a:schemeClr val="bg1"/>
                </a:solidFill>
              </a:rPr>
              <a:t>n</a:t>
            </a:r>
            <a:r>
              <a:rPr lang="en-DE">
                <a:solidFill>
                  <a:schemeClr val="bg1"/>
                </a:solidFill>
              </a:rPr>
              <a:t>extpharma.com</a:t>
            </a:r>
          </a:p>
        </p:txBody>
      </p:sp>
    </p:spTree>
    <p:extLst>
      <p:ext uri="{BB962C8B-B14F-4D97-AF65-F5344CB8AC3E}">
        <p14:creationId xmlns:p14="http://schemas.microsoft.com/office/powerpoint/2010/main" val="430909340"/>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extPharma Dark, text2">
    <p:spTree>
      <p:nvGrpSpPr>
        <p:cNvPr id="1" name=""/>
        <p:cNvGrpSpPr/>
        <p:nvPr/>
      </p:nvGrpSpPr>
      <p:grpSpPr>
        <a:xfrm>
          <a:off x="0" y="0"/>
          <a:ext cx="0" cy="0"/>
          <a:chOff x="0" y="0"/>
          <a:chExt cx="0" cy="0"/>
        </a:xfrm>
      </p:grpSpPr>
      <p:pic>
        <p:nvPicPr>
          <p:cNvPr id="7" name="Picture 6" descr="Table&#10;&#10;Description automatically generated" hidden="1">
            <a:extLst>
              <a:ext uri="{FF2B5EF4-FFF2-40B4-BE49-F238E27FC236}">
                <a16:creationId xmlns:a16="http://schemas.microsoft.com/office/drawing/2014/main" id="{CD8319A9-D09E-C44C-AE84-E1A94E8DB940}"/>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2" name="Title 1">
            <a:extLst>
              <a:ext uri="{FF2B5EF4-FFF2-40B4-BE49-F238E27FC236}">
                <a16:creationId xmlns:a16="http://schemas.microsoft.com/office/drawing/2014/main" id="{FE868412-514C-9C48-A4B6-3505687C9F34}"/>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tx2"/>
                </a:solidFill>
                <a:latin typeface="+mj-lt"/>
              </a:defRPr>
            </a:lvl1pPr>
          </a:lstStyle>
          <a:p>
            <a:r>
              <a:rPr lang="fr-FR"/>
              <a:t>Modifiez le style du titre</a:t>
            </a:r>
            <a:endParaRPr lang="en-DE"/>
          </a:p>
        </p:txBody>
      </p:sp>
      <p:sp>
        <p:nvSpPr>
          <p:cNvPr id="3" name="Subtitle 2">
            <a:extLst>
              <a:ext uri="{FF2B5EF4-FFF2-40B4-BE49-F238E27FC236}">
                <a16:creationId xmlns:a16="http://schemas.microsoft.com/office/drawing/2014/main" id="{785C7E90-C310-3D4D-BD1D-F87D19FA5753}"/>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DE"/>
          </a:p>
        </p:txBody>
      </p:sp>
      <p:sp>
        <p:nvSpPr>
          <p:cNvPr id="6" name="Text Placeholder 8">
            <a:extLst>
              <a:ext uri="{FF2B5EF4-FFF2-40B4-BE49-F238E27FC236}">
                <a16:creationId xmlns:a16="http://schemas.microsoft.com/office/drawing/2014/main" id="{CE2148DA-822E-4754-84EB-79811CD3C45A}"/>
              </a:ext>
            </a:extLst>
          </p:cNvPr>
          <p:cNvSpPr>
            <a:spLocks noGrp="1"/>
          </p:cNvSpPr>
          <p:nvPr>
            <p:ph type="body" sz="quarter" idx="11"/>
          </p:nvPr>
        </p:nvSpPr>
        <p:spPr>
          <a:xfrm>
            <a:off x="576000" y="1954800"/>
            <a:ext cx="11055561" cy="3960000"/>
          </a:xfrm>
          <a:prstGeom prst="rect">
            <a:avLst/>
          </a:prstGeom>
        </p:spPr>
        <p:txBody>
          <a:bodyPr/>
          <a:lstStyle>
            <a:lvl1pPr marL="285750" indent="-285750">
              <a:buClr>
                <a:schemeClr val="accent2"/>
              </a:buClr>
              <a:buSzPct val="60000"/>
              <a:buFont typeface="Arial" panose="020B0604020202020204" pitchFamily="34" charset="0"/>
              <a:buChar char="•"/>
              <a:defRPr sz="1800">
                <a:solidFill>
                  <a:schemeClr val="tx2"/>
                </a:solidFill>
                <a:latin typeface="+mj-lt"/>
              </a:defRPr>
            </a:lvl1pPr>
            <a:lvl2pPr marL="742950" indent="-285750">
              <a:buClr>
                <a:schemeClr val="accent2"/>
              </a:buClr>
              <a:buSzPct val="60000"/>
              <a:buFont typeface="Arial" panose="020B0604020202020204" pitchFamily="34" charset="0"/>
              <a:buChar char="•"/>
              <a:defRPr sz="1600">
                <a:solidFill>
                  <a:schemeClr val="accent1"/>
                </a:solidFill>
                <a:latin typeface="+mj-lt"/>
              </a:defRPr>
            </a:lvl2pPr>
            <a:lvl3pPr marL="1200150" indent="-285750">
              <a:buClr>
                <a:schemeClr val="accent2"/>
              </a:buClr>
              <a:buSzPct val="60000"/>
              <a:buFont typeface="Arial" panose="020B0604020202020204" pitchFamily="34" charset="0"/>
              <a:buChar char="•"/>
              <a:defRPr sz="1400">
                <a:solidFill>
                  <a:schemeClr val="accent5"/>
                </a:solidFill>
                <a:latin typeface="+mj-lt"/>
              </a:defRPr>
            </a:lvl3pPr>
            <a:lvl4pPr marL="1543050" indent="-171450">
              <a:buClr>
                <a:schemeClr val="accent2"/>
              </a:buClr>
              <a:buSzPct val="60000"/>
              <a:buFont typeface="Arial" panose="020B0604020202020204" pitchFamily="34" charset="0"/>
              <a:buChar char="•"/>
              <a:defRPr sz="1200">
                <a:solidFill>
                  <a:schemeClr val="tx2"/>
                </a:solidFill>
                <a:latin typeface="+mj-lt"/>
              </a:defRPr>
            </a:lvl4pPr>
            <a:lvl5pPr marL="2000250" indent="-171450">
              <a:buClr>
                <a:schemeClr val="accent2"/>
              </a:buClr>
              <a:buSzPct val="60000"/>
              <a:buFont typeface="Arial" panose="020B0604020202020204" pitchFamily="34" charset="0"/>
              <a:buChar char="•"/>
              <a:defRPr sz="1200">
                <a:solidFill>
                  <a:schemeClr val="accent5"/>
                </a:solidFill>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DE"/>
          </a:p>
        </p:txBody>
      </p:sp>
      <p:sp>
        <p:nvSpPr>
          <p:cNvPr id="12" name="Slide Number Placeholder 11">
            <a:extLst>
              <a:ext uri="{FF2B5EF4-FFF2-40B4-BE49-F238E27FC236}">
                <a16:creationId xmlns:a16="http://schemas.microsoft.com/office/drawing/2014/main" id="{31B924D0-5961-4B37-BFBE-E741B21B96B0}"/>
              </a:ext>
            </a:extLst>
          </p:cNvPr>
          <p:cNvSpPr>
            <a:spLocks noGrp="1"/>
          </p:cNvSpPr>
          <p:nvPr>
            <p:ph type="sldNum" sz="quarter" idx="13"/>
          </p:nvPr>
        </p:nvSpPr>
        <p:spPr/>
        <p:txBody>
          <a:bodyPr/>
          <a:lstStyle/>
          <a:p>
            <a:fld id="{1523E28F-E470-44D9-ABE4-A920D2969FB0}" type="slidenum">
              <a:rPr lang="en-US" smtClean="0"/>
              <a:t>‹#›</a:t>
            </a:fld>
            <a:endParaRPr lang="en-US"/>
          </a:p>
        </p:txBody>
      </p:sp>
    </p:spTree>
    <p:extLst>
      <p:ext uri="{BB962C8B-B14F-4D97-AF65-F5344CB8AC3E}">
        <p14:creationId xmlns:p14="http://schemas.microsoft.com/office/powerpoint/2010/main" val="630466268"/>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NextPharma Dark, Empty2">
    <p:bg>
      <p:bgRef idx="1001">
        <a:schemeClr val="bg2"/>
      </p:bgRef>
    </p:bg>
    <p:spTree>
      <p:nvGrpSpPr>
        <p:cNvPr id="1" name=""/>
        <p:cNvGrpSpPr/>
        <p:nvPr/>
      </p:nvGrpSpPr>
      <p:grpSpPr>
        <a:xfrm>
          <a:off x="0" y="0"/>
          <a:ext cx="0" cy="0"/>
          <a:chOff x="0" y="0"/>
          <a:chExt cx="0" cy="0"/>
        </a:xfrm>
      </p:grpSpPr>
      <p:pic>
        <p:nvPicPr>
          <p:cNvPr id="7" name="Picture 6" descr="Table&#10;&#10;Description automatically generated" hidden="1">
            <a:extLst>
              <a:ext uri="{FF2B5EF4-FFF2-40B4-BE49-F238E27FC236}">
                <a16:creationId xmlns:a16="http://schemas.microsoft.com/office/drawing/2014/main" id="{CD8319A9-D09E-C44C-AE84-E1A94E8DB940}"/>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11" name="Title 1">
            <a:extLst>
              <a:ext uri="{FF2B5EF4-FFF2-40B4-BE49-F238E27FC236}">
                <a16:creationId xmlns:a16="http://schemas.microsoft.com/office/drawing/2014/main" id="{AFA603EB-9590-431A-855F-DB1C7E5C3A21}"/>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bg1"/>
                </a:solidFill>
                <a:latin typeface="+mj-lt"/>
              </a:defRPr>
            </a:lvl1pPr>
          </a:lstStyle>
          <a:p>
            <a:r>
              <a:rPr lang="en-GB"/>
              <a:t>Click to edit Master title style</a:t>
            </a:r>
            <a:endParaRPr lang="en-DE"/>
          </a:p>
        </p:txBody>
      </p:sp>
      <p:sp>
        <p:nvSpPr>
          <p:cNvPr id="12" name="Subtitle 2">
            <a:extLst>
              <a:ext uri="{FF2B5EF4-FFF2-40B4-BE49-F238E27FC236}">
                <a16:creationId xmlns:a16="http://schemas.microsoft.com/office/drawing/2014/main" id="{56BE2AE6-197E-44A3-8B14-6737CC085F1F}"/>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Slide Number Placeholder 3">
            <a:extLst>
              <a:ext uri="{FF2B5EF4-FFF2-40B4-BE49-F238E27FC236}">
                <a16:creationId xmlns:a16="http://schemas.microsoft.com/office/drawing/2014/main" id="{8F2919A0-CBE9-4AA6-8891-F9BD5A5CB9C1}"/>
              </a:ext>
            </a:extLst>
          </p:cNvPr>
          <p:cNvSpPr>
            <a:spLocks noGrp="1"/>
          </p:cNvSpPr>
          <p:nvPr>
            <p:ph type="sldNum" sz="quarter" idx="12"/>
          </p:nvPr>
        </p:nvSpPr>
        <p:spPr/>
        <p:txBody>
          <a:bodyPr/>
          <a:lstStyle/>
          <a:p>
            <a:fld id="{EA84FD95-C75F-4AE1-8FBA-A76AC219E502}" type="slidenum">
              <a:rPr lang="en-US" smtClean="0"/>
              <a:t>‹#›</a:t>
            </a:fld>
            <a:endParaRPr lang="en-US"/>
          </a:p>
        </p:txBody>
      </p:sp>
    </p:spTree>
    <p:extLst>
      <p:ext uri="{BB962C8B-B14F-4D97-AF65-F5344CB8AC3E}">
        <p14:creationId xmlns:p14="http://schemas.microsoft.com/office/powerpoint/2010/main" val="11864733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NextPharma Dark, Empty3">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GB">
              <a:solidFill>
                <a:srgbClr val="00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solidFill>
                <a:srgbClr val="000000"/>
              </a:solidFill>
            </a:endParaRPr>
          </a:p>
        </p:txBody>
      </p:sp>
      <p:sp>
        <p:nvSpPr>
          <p:cNvPr id="4" name="Slide Number Placeholder 3"/>
          <p:cNvSpPr>
            <a:spLocks noGrp="1"/>
          </p:cNvSpPr>
          <p:nvPr>
            <p:ph type="sldNum" sz="quarter" idx="12"/>
          </p:nvPr>
        </p:nvSpPr>
        <p:spPr>
          <a:xfrm>
            <a:off x="10896600" y="6442919"/>
            <a:ext cx="889429" cy="365125"/>
          </a:xfrm>
          <a:prstGeom prst="rect">
            <a:avLst/>
          </a:prstGeom>
        </p:spPr>
        <p:txBody>
          <a:bodyPr/>
          <a:lstStyle/>
          <a:p>
            <a:fld id="{4E492A78-C939-4A65-8237-B9A08299232B}"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51385321"/>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NextPharma Dark, 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67" b="0" i="0">
                <a:solidFill>
                  <a:schemeClr val="bg1"/>
                </a:solidFill>
                <a:latin typeface="Montserrat"/>
                <a:cs typeface="Montserrat"/>
              </a:defRPr>
            </a:lvl1pPr>
          </a:lstStyle>
          <a:p>
            <a:endParaRPr/>
          </a:p>
        </p:txBody>
      </p:sp>
      <p:sp>
        <p:nvSpPr>
          <p:cNvPr id="3" name="Holder 3"/>
          <p:cNvSpPr>
            <a:spLocks noGrp="1"/>
          </p:cNvSpPr>
          <p:nvPr>
            <p:ph type="body" idx="1"/>
          </p:nvPr>
        </p:nvSpPr>
        <p:spPr/>
        <p:txBody>
          <a:bodyPr lIns="0" tIns="0" rIns="0" bIns="0"/>
          <a:lstStyle>
            <a:lvl1pPr>
              <a:defRPr sz="2067"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0093221"/>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NP Light, Text">
    <p:spTree>
      <p:nvGrpSpPr>
        <p:cNvPr id="1" name=""/>
        <p:cNvGrpSpPr/>
        <p:nvPr/>
      </p:nvGrpSpPr>
      <p:grpSpPr>
        <a:xfrm>
          <a:off x="0" y="0"/>
          <a:ext cx="0" cy="0"/>
          <a:chOff x="0" y="0"/>
          <a:chExt cx="0" cy="0"/>
        </a:xfrm>
      </p:grpSpPr>
      <p:pic>
        <p:nvPicPr>
          <p:cNvPr id="7" name="Picture 6" descr="Table&#10;&#10;Description automatically generated" hidden="1">
            <a:extLst>
              <a:ext uri="{FF2B5EF4-FFF2-40B4-BE49-F238E27FC236}">
                <a16:creationId xmlns:a16="http://schemas.microsoft.com/office/drawing/2014/main" id="{CD8319A9-D09E-C44C-AE84-E1A94E8DB940}"/>
              </a:ext>
            </a:extLst>
          </p:cNvPr>
          <p:cNvPicPr>
            <a:picLocks noChangeAspect="1"/>
          </p:cNvPicPr>
          <p:nvPr userDrawn="1"/>
        </p:nvPicPr>
        <p:blipFill>
          <a:blip r:embed="rId2">
            <a:alphaModFix/>
          </a:blip>
          <a:stretch>
            <a:fillRect/>
          </a:stretch>
        </p:blipFill>
        <p:spPr>
          <a:xfrm>
            <a:off x="0" y="0"/>
            <a:ext cx="12208110" cy="6858000"/>
          </a:xfrm>
          <a:prstGeom prst="rect">
            <a:avLst/>
          </a:prstGeom>
        </p:spPr>
      </p:pic>
      <p:sp>
        <p:nvSpPr>
          <p:cNvPr id="2" name="Title 1">
            <a:extLst>
              <a:ext uri="{FF2B5EF4-FFF2-40B4-BE49-F238E27FC236}">
                <a16:creationId xmlns:a16="http://schemas.microsoft.com/office/drawing/2014/main" id="{FE868412-514C-9C48-A4B6-3505687C9F34}"/>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tx2"/>
                </a:solidFill>
                <a:latin typeface="+mj-lt"/>
              </a:defRPr>
            </a:lvl1pPr>
          </a:lstStyle>
          <a:p>
            <a:r>
              <a:rPr lang="en-GB"/>
              <a:t>Click to edit Master title style</a:t>
            </a:r>
            <a:endParaRPr lang="en-DE"/>
          </a:p>
        </p:txBody>
      </p:sp>
      <p:sp>
        <p:nvSpPr>
          <p:cNvPr id="3" name="Subtitle 2">
            <a:extLst>
              <a:ext uri="{FF2B5EF4-FFF2-40B4-BE49-F238E27FC236}">
                <a16:creationId xmlns:a16="http://schemas.microsoft.com/office/drawing/2014/main" id="{785C7E90-C310-3D4D-BD1D-F87D19FA5753}"/>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6" name="Text Placeholder 8">
            <a:extLst>
              <a:ext uri="{FF2B5EF4-FFF2-40B4-BE49-F238E27FC236}">
                <a16:creationId xmlns:a16="http://schemas.microsoft.com/office/drawing/2014/main" id="{CE2148DA-822E-4754-84EB-79811CD3C45A}"/>
              </a:ext>
            </a:extLst>
          </p:cNvPr>
          <p:cNvSpPr>
            <a:spLocks noGrp="1"/>
          </p:cNvSpPr>
          <p:nvPr>
            <p:ph type="body" sz="quarter" idx="11"/>
          </p:nvPr>
        </p:nvSpPr>
        <p:spPr>
          <a:xfrm>
            <a:off x="576000" y="1954800"/>
            <a:ext cx="11055561" cy="3960000"/>
          </a:xfrm>
          <a:prstGeom prst="rect">
            <a:avLst/>
          </a:prstGeom>
        </p:spPr>
        <p:txBody>
          <a:bodyPr/>
          <a:lstStyle>
            <a:lvl1pPr marL="285750" indent="-285750">
              <a:buClr>
                <a:schemeClr val="accent2"/>
              </a:buClr>
              <a:buSzPct val="60000"/>
              <a:buFont typeface="Arial" panose="020B0604020202020204" pitchFamily="34" charset="0"/>
              <a:buChar char="•"/>
              <a:defRPr sz="1800">
                <a:solidFill>
                  <a:schemeClr val="tx2"/>
                </a:solidFill>
                <a:latin typeface="+mj-lt"/>
              </a:defRPr>
            </a:lvl1pPr>
            <a:lvl2pPr marL="742950" indent="-285750">
              <a:buClr>
                <a:schemeClr val="accent2"/>
              </a:buClr>
              <a:buSzPct val="60000"/>
              <a:buFont typeface="Arial" panose="020B0604020202020204" pitchFamily="34" charset="0"/>
              <a:buChar char="•"/>
              <a:defRPr sz="1600">
                <a:solidFill>
                  <a:schemeClr val="accent1"/>
                </a:solidFill>
                <a:latin typeface="+mj-lt"/>
              </a:defRPr>
            </a:lvl2pPr>
            <a:lvl3pPr marL="1200150" indent="-285750">
              <a:buClr>
                <a:schemeClr val="accent2"/>
              </a:buClr>
              <a:buSzPct val="60000"/>
              <a:buFont typeface="Arial" panose="020B0604020202020204" pitchFamily="34" charset="0"/>
              <a:buChar char="•"/>
              <a:defRPr sz="1400">
                <a:solidFill>
                  <a:schemeClr val="accent5"/>
                </a:solidFill>
                <a:latin typeface="+mj-lt"/>
              </a:defRPr>
            </a:lvl3pPr>
            <a:lvl4pPr marL="1543050" indent="-171450">
              <a:buClr>
                <a:schemeClr val="accent2"/>
              </a:buClr>
              <a:buSzPct val="60000"/>
              <a:buFont typeface="Arial" panose="020B0604020202020204" pitchFamily="34" charset="0"/>
              <a:buChar char="•"/>
              <a:defRPr sz="1200">
                <a:solidFill>
                  <a:schemeClr val="tx2"/>
                </a:solidFill>
                <a:latin typeface="+mj-lt"/>
              </a:defRPr>
            </a:lvl4pPr>
            <a:lvl5pPr marL="2000250" indent="-171450">
              <a:buClr>
                <a:schemeClr val="accent2"/>
              </a:buClr>
              <a:buSzPct val="60000"/>
              <a:buFont typeface="Arial" panose="020B0604020202020204" pitchFamily="34" charset="0"/>
              <a:buChar char="•"/>
              <a:defRPr sz="1200">
                <a:solidFill>
                  <a:schemeClr val="accent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12" name="Slide Number Placeholder 11">
            <a:extLst>
              <a:ext uri="{FF2B5EF4-FFF2-40B4-BE49-F238E27FC236}">
                <a16:creationId xmlns:a16="http://schemas.microsoft.com/office/drawing/2014/main" id="{31B924D0-5961-4B37-BFBE-E741B21B96B0}"/>
              </a:ext>
            </a:extLst>
          </p:cNvPr>
          <p:cNvSpPr>
            <a:spLocks noGrp="1"/>
          </p:cNvSpPr>
          <p:nvPr>
            <p:ph type="sldNum" sz="quarter" idx="13"/>
          </p:nvPr>
        </p:nvSpPr>
        <p:spPr/>
        <p:txBody>
          <a:bodyPr/>
          <a:lstStyle/>
          <a:p>
            <a:fld id="{1523E28F-E470-44D9-ABE4-A920D2969FB0}" type="slidenum">
              <a:rPr lang="en-US" smtClean="0"/>
              <a:t>‹#›</a:t>
            </a:fld>
            <a:endParaRPr lang="en-US"/>
          </a:p>
        </p:txBody>
      </p:sp>
    </p:spTree>
    <p:extLst>
      <p:ext uri="{BB962C8B-B14F-4D97-AF65-F5344CB8AC3E}">
        <p14:creationId xmlns:p14="http://schemas.microsoft.com/office/powerpoint/2010/main" val="1682971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NP Light, Text Confidential">
    <p:spTree>
      <p:nvGrpSpPr>
        <p:cNvPr id="1" name=""/>
        <p:cNvGrpSpPr/>
        <p:nvPr/>
      </p:nvGrpSpPr>
      <p:grpSpPr>
        <a:xfrm>
          <a:off x="0" y="0"/>
          <a:ext cx="0" cy="0"/>
          <a:chOff x="0" y="0"/>
          <a:chExt cx="0" cy="0"/>
        </a:xfrm>
      </p:grpSpPr>
      <p:pic>
        <p:nvPicPr>
          <p:cNvPr id="7" name="Picture 6" descr="Table&#10;&#10;Description automatically generated" hidden="1">
            <a:extLst>
              <a:ext uri="{FF2B5EF4-FFF2-40B4-BE49-F238E27FC236}">
                <a16:creationId xmlns:a16="http://schemas.microsoft.com/office/drawing/2014/main" id="{CD8319A9-D09E-C44C-AE84-E1A94E8DB940}"/>
              </a:ext>
            </a:extLst>
          </p:cNvPr>
          <p:cNvPicPr>
            <a:picLocks noChangeAspect="1"/>
          </p:cNvPicPr>
          <p:nvPr userDrawn="1"/>
        </p:nvPicPr>
        <p:blipFill>
          <a:blip r:embed="rId2">
            <a:alphaModFix/>
          </a:blip>
          <a:stretch>
            <a:fillRect/>
          </a:stretch>
        </p:blipFill>
        <p:spPr>
          <a:xfrm>
            <a:off x="0" y="0"/>
            <a:ext cx="12208110" cy="6858000"/>
          </a:xfrm>
          <a:prstGeom prst="rect">
            <a:avLst/>
          </a:prstGeom>
        </p:spPr>
      </p:pic>
      <p:sp>
        <p:nvSpPr>
          <p:cNvPr id="2" name="Title 1">
            <a:extLst>
              <a:ext uri="{FF2B5EF4-FFF2-40B4-BE49-F238E27FC236}">
                <a16:creationId xmlns:a16="http://schemas.microsoft.com/office/drawing/2014/main" id="{FE868412-514C-9C48-A4B6-3505687C9F34}"/>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tx2"/>
                </a:solidFill>
                <a:latin typeface="+mj-lt"/>
              </a:defRPr>
            </a:lvl1pPr>
          </a:lstStyle>
          <a:p>
            <a:r>
              <a:rPr lang="en-GB"/>
              <a:t>Click to edit Master title style</a:t>
            </a:r>
            <a:endParaRPr lang="en-DE"/>
          </a:p>
        </p:txBody>
      </p:sp>
      <p:sp>
        <p:nvSpPr>
          <p:cNvPr id="3" name="Subtitle 2">
            <a:extLst>
              <a:ext uri="{FF2B5EF4-FFF2-40B4-BE49-F238E27FC236}">
                <a16:creationId xmlns:a16="http://schemas.microsoft.com/office/drawing/2014/main" id="{785C7E90-C310-3D4D-BD1D-F87D19FA5753}"/>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6" name="Text Placeholder 8">
            <a:extLst>
              <a:ext uri="{FF2B5EF4-FFF2-40B4-BE49-F238E27FC236}">
                <a16:creationId xmlns:a16="http://schemas.microsoft.com/office/drawing/2014/main" id="{CE2148DA-822E-4754-84EB-79811CD3C45A}"/>
              </a:ext>
            </a:extLst>
          </p:cNvPr>
          <p:cNvSpPr>
            <a:spLocks noGrp="1"/>
          </p:cNvSpPr>
          <p:nvPr>
            <p:ph type="body" sz="quarter" idx="11"/>
          </p:nvPr>
        </p:nvSpPr>
        <p:spPr>
          <a:xfrm>
            <a:off x="576000" y="1954800"/>
            <a:ext cx="11055561" cy="3960000"/>
          </a:xfrm>
          <a:prstGeom prst="rect">
            <a:avLst/>
          </a:prstGeom>
        </p:spPr>
        <p:txBody>
          <a:bodyPr/>
          <a:lstStyle>
            <a:lvl1pPr marL="285750" indent="-285750">
              <a:buClr>
                <a:schemeClr val="accent2"/>
              </a:buClr>
              <a:buSzPct val="60000"/>
              <a:buFont typeface="Arial" panose="020B0604020202020204" pitchFamily="34" charset="0"/>
              <a:buChar char="•"/>
              <a:defRPr sz="1800">
                <a:solidFill>
                  <a:schemeClr val="tx2"/>
                </a:solidFill>
                <a:latin typeface="+mj-lt"/>
              </a:defRPr>
            </a:lvl1pPr>
            <a:lvl2pPr marL="742950" indent="-285750">
              <a:buClr>
                <a:schemeClr val="accent2"/>
              </a:buClr>
              <a:buSzPct val="60000"/>
              <a:buFont typeface="Arial" panose="020B0604020202020204" pitchFamily="34" charset="0"/>
              <a:buChar char="•"/>
              <a:defRPr sz="1600">
                <a:solidFill>
                  <a:schemeClr val="accent1"/>
                </a:solidFill>
                <a:latin typeface="+mj-lt"/>
              </a:defRPr>
            </a:lvl2pPr>
            <a:lvl3pPr marL="1200150" indent="-285750">
              <a:buClr>
                <a:schemeClr val="accent2"/>
              </a:buClr>
              <a:buSzPct val="60000"/>
              <a:buFont typeface="Arial" panose="020B0604020202020204" pitchFamily="34" charset="0"/>
              <a:buChar char="•"/>
              <a:defRPr sz="1400">
                <a:solidFill>
                  <a:schemeClr val="accent5"/>
                </a:solidFill>
                <a:latin typeface="+mj-lt"/>
              </a:defRPr>
            </a:lvl3pPr>
            <a:lvl4pPr marL="1543050" indent="-171450">
              <a:buClr>
                <a:schemeClr val="accent2"/>
              </a:buClr>
              <a:buSzPct val="60000"/>
              <a:buFont typeface="Arial" panose="020B0604020202020204" pitchFamily="34" charset="0"/>
              <a:buChar char="•"/>
              <a:defRPr sz="1200">
                <a:solidFill>
                  <a:schemeClr val="tx2"/>
                </a:solidFill>
                <a:latin typeface="+mj-lt"/>
              </a:defRPr>
            </a:lvl4pPr>
            <a:lvl5pPr marL="2000250" indent="-171450">
              <a:buClr>
                <a:schemeClr val="accent2"/>
              </a:buClr>
              <a:buSzPct val="60000"/>
              <a:buFont typeface="Arial" panose="020B0604020202020204" pitchFamily="34" charset="0"/>
              <a:buChar char="•"/>
              <a:defRPr sz="1200">
                <a:solidFill>
                  <a:schemeClr val="accent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8" name="TextBox 7">
            <a:extLst>
              <a:ext uri="{FF2B5EF4-FFF2-40B4-BE49-F238E27FC236}">
                <a16:creationId xmlns:a16="http://schemas.microsoft.com/office/drawing/2014/main" id="{E44B0EE6-2FC2-46DF-A470-74C9F3A84D77}"/>
              </a:ext>
            </a:extLst>
          </p:cNvPr>
          <p:cNvSpPr txBox="1"/>
          <p:nvPr userDrawn="1"/>
        </p:nvSpPr>
        <p:spPr>
          <a:xfrm>
            <a:off x="5442712" y="6352143"/>
            <a:ext cx="1306576" cy="369332"/>
          </a:xfrm>
          <a:prstGeom prst="rect">
            <a:avLst/>
          </a:prstGeom>
          <a:noFill/>
        </p:spPr>
        <p:txBody>
          <a:bodyPr wrap="square" rtlCol="0">
            <a:spAutoFit/>
          </a:bodyPr>
          <a:lstStyle/>
          <a:p>
            <a:r>
              <a:rPr lang="en-US" b="1" noProof="0">
                <a:solidFill>
                  <a:schemeClr val="accent2"/>
                </a:solidFill>
              </a:rPr>
              <a:t>Confidential</a:t>
            </a:r>
          </a:p>
        </p:txBody>
      </p:sp>
      <p:sp>
        <p:nvSpPr>
          <p:cNvPr id="5" name="Slide Number Placeholder 4">
            <a:extLst>
              <a:ext uri="{FF2B5EF4-FFF2-40B4-BE49-F238E27FC236}">
                <a16:creationId xmlns:a16="http://schemas.microsoft.com/office/drawing/2014/main" id="{DC33F825-5E35-4349-9CD2-D9D2523677B0}"/>
              </a:ext>
            </a:extLst>
          </p:cNvPr>
          <p:cNvSpPr>
            <a:spLocks noGrp="1"/>
          </p:cNvSpPr>
          <p:nvPr>
            <p:ph type="sldNum" sz="quarter" idx="12"/>
          </p:nvPr>
        </p:nvSpPr>
        <p:spPr/>
        <p:txBody>
          <a:bodyPr/>
          <a:lstStyle/>
          <a:p>
            <a:fld id="{1523E28F-E470-44D9-ABE4-A920D2969FB0}" type="slidenum">
              <a:rPr lang="en-US" smtClean="0"/>
              <a:t>‹#›</a:t>
            </a:fld>
            <a:endParaRPr lang="en-US"/>
          </a:p>
        </p:txBody>
      </p:sp>
    </p:spTree>
    <p:extLst>
      <p:ext uri="{BB962C8B-B14F-4D97-AF65-F5344CB8AC3E}">
        <p14:creationId xmlns:p14="http://schemas.microsoft.com/office/powerpoint/2010/main" val="86714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NP Dark 2023, Com&amp;Dev">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15A6D0-3248-C60F-41F1-DEA01A24CCEF}"/>
              </a:ext>
            </a:extLst>
          </p:cNvPr>
          <p:cNvSpPr/>
          <p:nvPr/>
        </p:nvSpPr>
        <p:spPr>
          <a:xfrm>
            <a:off x="0" y="0"/>
            <a:ext cx="12192000" cy="6858000"/>
          </a:xfrm>
          <a:prstGeom prst="rect">
            <a:avLst/>
          </a:prstGeom>
          <a:solidFill>
            <a:srgbClr val="0044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
            </a:endParaRPr>
          </a:p>
        </p:txBody>
      </p:sp>
      <p:sp>
        <p:nvSpPr>
          <p:cNvPr id="3" name="Titre 608">
            <a:extLst>
              <a:ext uri="{FF2B5EF4-FFF2-40B4-BE49-F238E27FC236}">
                <a16:creationId xmlns:a16="http://schemas.microsoft.com/office/drawing/2014/main" id="{B862448B-C0C7-CD22-1F25-F34F37C73DF5}"/>
              </a:ext>
            </a:extLst>
          </p:cNvPr>
          <p:cNvSpPr>
            <a:spLocks noGrp="1"/>
          </p:cNvSpPr>
          <p:nvPr>
            <p:ph type="ctrTitle"/>
          </p:nvPr>
        </p:nvSpPr>
        <p:spPr>
          <a:xfrm>
            <a:off x="576000" y="288000"/>
            <a:ext cx="9187432" cy="596265"/>
          </a:xfrm>
          <a:prstGeom prst="rect">
            <a:avLst/>
          </a:prstGeom>
        </p:spPr>
        <p:txBody>
          <a:bodyPr/>
          <a:lstStyle/>
          <a:p>
            <a:r>
              <a:rPr lang="fr-FR" sz="2400" i="0" u="none" strike="noStrike">
                <a:solidFill>
                  <a:srgbClr val="F9FCFF"/>
                </a:solidFill>
                <a:effectLst/>
              </a:rPr>
              <a:t>Modifiez le style du titre</a:t>
            </a:r>
            <a:endParaRPr lang="en-GB" sz="2400"/>
          </a:p>
        </p:txBody>
      </p:sp>
      <p:sp>
        <p:nvSpPr>
          <p:cNvPr id="4" name="Sous-titre 610">
            <a:extLst>
              <a:ext uri="{FF2B5EF4-FFF2-40B4-BE49-F238E27FC236}">
                <a16:creationId xmlns:a16="http://schemas.microsoft.com/office/drawing/2014/main" id="{6D6659AB-1479-510B-9255-2F7B3037568E}"/>
              </a:ext>
            </a:extLst>
          </p:cNvPr>
          <p:cNvSpPr>
            <a:spLocks noGrp="1"/>
          </p:cNvSpPr>
          <p:nvPr>
            <p:ph type="subTitle" idx="1"/>
          </p:nvPr>
        </p:nvSpPr>
        <p:spPr>
          <a:xfrm>
            <a:off x="576000" y="894097"/>
            <a:ext cx="9187432" cy="472587"/>
          </a:xfrm>
          <a:prstGeom prst="rect">
            <a:avLst/>
          </a:prstGeom>
        </p:spPr>
        <p:txBody>
          <a:bodyPr/>
          <a:lstStyle>
            <a:lvl1pPr marL="0" indent="0">
              <a:buNone/>
              <a:defRPr/>
            </a:lvl1pPr>
          </a:lstStyle>
          <a:p>
            <a:r>
              <a:rPr lang="fr-FR" sz="1800" b="0" i="0" u="none" strike="noStrike">
                <a:solidFill>
                  <a:srgbClr val="5BC5F2"/>
                </a:solidFill>
                <a:effectLst/>
                <a:latin typeface="Frutiger LT Std 45 Light"/>
              </a:rPr>
              <a:t>Modifiez le style des sous-titres du masque</a:t>
            </a:r>
            <a:endParaRPr lang="en-GB" sz="1800">
              <a:latin typeface="Frutiger LT Std 45 Light"/>
            </a:endParaRPr>
          </a:p>
        </p:txBody>
      </p:sp>
      <p:sp>
        <p:nvSpPr>
          <p:cNvPr id="5" name="Espace réservé du numéro de diapositive 1">
            <a:extLst>
              <a:ext uri="{FF2B5EF4-FFF2-40B4-BE49-F238E27FC236}">
                <a16:creationId xmlns:a16="http://schemas.microsoft.com/office/drawing/2014/main" id="{B9D6E0BB-0C40-ED5F-A360-FC9F7389363E}"/>
              </a:ext>
            </a:extLst>
          </p:cNvPr>
          <p:cNvSpPr>
            <a:spLocks noGrp="1"/>
          </p:cNvSpPr>
          <p:nvPr>
            <p:ph type="sldNum" sz="quarter" idx="13"/>
          </p:nvPr>
        </p:nvSpPr>
        <p:spPr>
          <a:xfrm>
            <a:off x="8610600" y="6356350"/>
            <a:ext cx="2743200" cy="365125"/>
          </a:xfrm>
          <a:prstGeom prst="rect">
            <a:avLst/>
          </a:prstGeom>
        </p:spPr>
        <p:txBody>
          <a:bodyPr/>
          <a:lstStyle/>
          <a:p>
            <a:pPr rtl="0"/>
            <a:fld id="{7966EA62-41C5-4F9A-A915-5B0BC739C923}" type="slidenum">
              <a:rPr lang="fr-FR" noProof="0" smtClean="0">
                <a:latin typeface="Calibri  "/>
              </a:rPr>
              <a:t>‹#›</a:t>
            </a:fld>
            <a:endParaRPr lang="fr-FR" noProof="0">
              <a:latin typeface="Calibri  "/>
            </a:endParaRPr>
          </a:p>
        </p:txBody>
      </p:sp>
      <p:pic>
        <p:nvPicPr>
          <p:cNvPr id="6" name="Image 10">
            <a:extLst>
              <a:ext uri="{FF2B5EF4-FFF2-40B4-BE49-F238E27FC236}">
                <a16:creationId xmlns:a16="http://schemas.microsoft.com/office/drawing/2014/main" id="{718AD1B1-F6D6-B101-31DB-88893C896401}"/>
              </a:ext>
            </a:extLst>
          </p:cNvPr>
          <p:cNvPicPr>
            <a:picLocks noChangeAspect="1"/>
          </p:cNvPicPr>
          <p:nvPr/>
        </p:nvPicPr>
        <p:blipFill rotWithShape="1">
          <a:blip r:embed="rId2" cstate="screen">
            <a:duotone>
              <a:prstClr val="black"/>
              <a:schemeClr val="accent1">
                <a:lumMod val="75000"/>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t="-3"/>
          <a:stretch/>
        </p:blipFill>
        <p:spPr>
          <a:xfrm>
            <a:off x="6771036" y="1591057"/>
            <a:ext cx="5420964" cy="5252784"/>
          </a:xfrm>
          <a:custGeom>
            <a:avLst/>
            <a:gdLst>
              <a:gd name="connsiteX0" fmla="*/ 545 w 10242545"/>
              <a:gd name="connsiteY0" fmla="*/ -181 h 6826246"/>
              <a:gd name="connsiteX1" fmla="*/ 10243091 w 10242545"/>
              <a:gd name="connsiteY1" fmla="*/ -181 h 6826246"/>
              <a:gd name="connsiteX2" fmla="*/ 10243091 w 10242545"/>
              <a:gd name="connsiteY2" fmla="*/ 6826066 h 6826246"/>
              <a:gd name="connsiteX3" fmla="*/ 545 w 10242545"/>
              <a:gd name="connsiteY3" fmla="*/ 6826066 h 6826246"/>
            </a:gdLst>
            <a:ahLst/>
            <a:cxnLst>
              <a:cxn ang="0">
                <a:pos x="connsiteX0" y="connsiteY0"/>
              </a:cxn>
              <a:cxn ang="0">
                <a:pos x="connsiteX1" y="connsiteY1"/>
              </a:cxn>
              <a:cxn ang="0">
                <a:pos x="connsiteX2" y="connsiteY2"/>
              </a:cxn>
              <a:cxn ang="0">
                <a:pos x="connsiteX3" y="connsiteY3"/>
              </a:cxn>
            </a:cxnLst>
            <a:rect l="l" t="t" r="r" b="b"/>
            <a:pathLst>
              <a:path w="10242545" h="6826246">
                <a:moveTo>
                  <a:pt x="545" y="-181"/>
                </a:moveTo>
                <a:lnTo>
                  <a:pt x="10243091" y="-181"/>
                </a:lnTo>
                <a:lnTo>
                  <a:pt x="10243091" y="6826066"/>
                </a:lnTo>
                <a:lnTo>
                  <a:pt x="545" y="6826066"/>
                </a:lnTo>
                <a:close/>
              </a:path>
            </a:pathLst>
          </a:custGeom>
        </p:spPr>
      </p:pic>
      <p:pic>
        <p:nvPicPr>
          <p:cNvPr id="7" name="Image 11">
            <a:extLst>
              <a:ext uri="{FF2B5EF4-FFF2-40B4-BE49-F238E27FC236}">
                <a16:creationId xmlns:a16="http://schemas.microsoft.com/office/drawing/2014/main" id="{D3BD7349-7E3B-D6FA-B046-B145CFCDE0D0}"/>
              </a:ext>
            </a:extLst>
          </p:cNvPr>
          <p:cNvPicPr>
            <a:picLocks noChangeAspect="1"/>
          </p:cNvPicPr>
          <p:nvPr/>
        </p:nvPicPr>
        <p:blipFill rotWithShape="1">
          <a:blip r:embed="rId4" cstate="screen">
            <a:duotone>
              <a:prstClr val="black"/>
              <a:schemeClr val="accent2">
                <a:lumMod val="50000"/>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t="-40"/>
          <a:stretch/>
        </p:blipFill>
        <p:spPr>
          <a:xfrm rot="10800000">
            <a:off x="-1663" y="1591056"/>
            <a:ext cx="6492369" cy="5266944"/>
          </a:xfrm>
          <a:custGeom>
            <a:avLst/>
            <a:gdLst>
              <a:gd name="connsiteX0" fmla="*/ -469 w 9829808"/>
              <a:gd name="connsiteY0" fmla="*/ -241 h 6540504"/>
              <a:gd name="connsiteX1" fmla="*/ 9829340 w 9829808"/>
              <a:gd name="connsiteY1" fmla="*/ -241 h 6540504"/>
              <a:gd name="connsiteX2" fmla="*/ 9829340 w 9829808"/>
              <a:gd name="connsiteY2" fmla="*/ 6540264 h 6540504"/>
              <a:gd name="connsiteX3" fmla="*/ -469 w 9829808"/>
              <a:gd name="connsiteY3" fmla="*/ 6540264 h 6540504"/>
            </a:gdLst>
            <a:ahLst/>
            <a:cxnLst>
              <a:cxn ang="0">
                <a:pos x="connsiteX0" y="connsiteY0"/>
              </a:cxn>
              <a:cxn ang="0">
                <a:pos x="connsiteX1" y="connsiteY1"/>
              </a:cxn>
              <a:cxn ang="0">
                <a:pos x="connsiteX2" y="connsiteY2"/>
              </a:cxn>
              <a:cxn ang="0">
                <a:pos x="connsiteX3" y="connsiteY3"/>
              </a:cxn>
            </a:cxnLst>
            <a:rect l="l" t="t" r="r" b="b"/>
            <a:pathLst>
              <a:path w="9829808" h="6540504">
                <a:moveTo>
                  <a:pt x="-469" y="-241"/>
                </a:moveTo>
                <a:lnTo>
                  <a:pt x="9829340" y="-241"/>
                </a:lnTo>
                <a:lnTo>
                  <a:pt x="9829340" y="6540264"/>
                </a:lnTo>
                <a:lnTo>
                  <a:pt x="-469" y="6540264"/>
                </a:lnTo>
                <a:close/>
              </a:path>
            </a:pathLst>
          </a:custGeom>
        </p:spPr>
      </p:pic>
      <p:sp>
        <p:nvSpPr>
          <p:cNvPr id="8" name="Forme libre : forme 12">
            <a:extLst>
              <a:ext uri="{FF2B5EF4-FFF2-40B4-BE49-F238E27FC236}">
                <a16:creationId xmlns:a16="http://schemas.microsoft.com/office/drawing/2014/main" id="{593C654F-02B8-ECF8-4DB6-0DE6537B602A}"/>
              </a:ext>
            </a:extLst>
          </p:cNvPr>
          <p:cNvSpPr/>
          <p:nvPr/>
        </p:nvSpPr>
        <p:spPr>
          <a:xfrm>
            <a:off x="-8593" y="2743682"/>
            <a:ext cx="6000747" cy="2739667"/>
          </a:xfrm>
          <a:custGeom>
            <a:avLst/>
            <a:gdLst>
              <a:gd name="connsiteX0" fmla="*/ 0 w 6000747"/>
              <a:gd name="connsiteY0" fmla="*/ 0 h 3683000"/>
              <a:gd name="connsiteX1" fmla="*/ 6000748 w 6000747"/>
              <a:gd name="connsiteY1" fmla="*/ 0 h 3683000"/>
              <a:gd name="connsiteX2" fmla="*/ 6000748 w 6000747"/>
              <a:gd name="connsiteY2" fmla="*/ 3683000 h 3683000"/>
              <a:gd name="connsiteX3" fmla="*/ 0 w 6000747"/>
              <a:gd name="connsiteY3" fmla="*/ 3683000 h 3683000"/>
            </a:gdLst>
            <a:ahLst/>
            <a:cxnLst>
              <a:cxn ang="0">
                <a:pos x="connsiteX0" y="connsiteY0"/>
              </a:cxn>
              <a:cxn ang="0">
                <a:pos x="connsiteX1" y="connsiteY1"/>
              </a:cxn>
              <a:cxn ang="0">
                <a:pos x="connsiteX2" y="connsiteY2"/>
              </a:cxn>
              <a:cxn ang="0">
                <a:pos x="connsiteX3" y="connsiteY3"/>
              </a:cxn>
            </a:cxnLst>
            <a:rect l="l" t="t" r="r" b="b"/>
            <a:pathLst>
              <a:path w="6000747" h="3683000">
                <a:moveTo>
                  <a:pt x="0" y="0"/>
                </a:moveTo>
                <a:lnTo>
                  <a:pt x="6000748" y="0"/>
                </a:lnTo>
                <a:lnTo>
                  <a:pt x="6000748" y="3683000"/>
                </a:lnTo>
                <a:lnTo>
                  <a:pt x="0" y="3683000"/>
                </a:lnTo>
                <a:close/>
              </a:path>
            </a:pathLst>
          </a:custGeom>
          <a:solidFill>
            <a:schemeClr val="tx1"/>
          </a:solidFill>
          <a:ln w="8467" cap="flat">
            <a:noFill/>
            <a:prstDash val="solid"/>
            <a:miter/>
          </a:ln>
        </p:spPr>
        <p:txBody>
          <a:bodyPr rtlCol="0" anchor="ctr"/>
          <a:lstStyle/>
          <a:p>
            <a:endParaRPr lang="en-GB">
              <a:latin typeface="Calibri  "/>
            </a:endParaRPr>
          </a:p>
        </p:txBody>
      </p:sp>
      <p:sp>
        <p:nvSpPr>
          <p:cNvPr id="9" name="Titre 608">
            <a:extLst>
              <a:ext uri="{FF2B5EF4-FFF2-40B4-BE49-F238E27FC236}">
                <a16:creationId xmlns:a16="http://schemas.microsoft.com/office/drawing/2014/main" id="{1E7A5FC4-6B6F-E2F2-C6F1-B21EF4017249}"/>
              </a:ext>
            </a:extLst>
          </p:cNvPr>
          <p:cNvSpPr txBox="1">
            <a:spLocks/>
          </p:cNvSpPr>
          <p:nvPr/>
        </p:nvSpPr>
        <p:spPr>
          <a:xfrm>
            <a:off x="264492" y="2777042"/>
            <a:ext cx="2048889" cy="596265"/>
          </a:xfrm>
          <a:prstGeom prst="rect">
            <a:avLst/>
          </a:prstGeom>
          <a:solidFill>
            <a:schemeClr val="tx1"/>
          </a:solidFill>
        </p:spPr>
        <p:txBody>
          <a:bodyPr anchor="ct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GB" sz="2400">
                <a:solidFill>
                  <a:srgbClr val="F9FCFF"/>
                </a:solidFill>
                <a:latin typeface="Calibri  "/>
              </a:rPr>
              <a:t>COMMERCIAL</a:t>
            </a:r>
            <a:endParaRPr lang="en-GB" sz="2400">
              <a:latin typeface="Calibri  "/>
            </a:endParaRPr>
          </a:p>
        </p:txBody>
      </p:sp>
      <p:sp>
        <p:nvSpPr>
          <p:cNvPr id="10" name="Titre 608">
            <a:extLst>
              <a:ext uri="{FF2B5EF4-FFF2-40B4-BE49-F238E27FC236}">
                <a16:creationId xmlns:a16="http://schemas.microsoft.com/office/drawing/2014/main" id="{AD0F33BF-48F1-AD84-BB1E-E72E4B896938}"/>
              </a:ext>
            </a:extLst>
          </p:cNvPr>
          <p:cNvSpPr txBox="1">
            <a:spLocks/>
          </p:cNvSpPr>
          <p:nvPr/>
        </p:nvSpPr>
        <p:spPr>
          <a:xfrm>
            <a:off x="271737" y="3198058"/>
            <a:ext cx="6000747" cy="2068886"/>
          </a:xfrm>
          <a:prstGeom prst="rect">
            <a:avLst/>
          </a:prstGeom>
          <a:noFill/>
        </p:spPr>
        <p:txBody>
          <a:bodyPr anchor="t"/>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171450" indent="-171450">
              <a:lnSpc>
                <a:spcPct val="150000"/>
              </a:lnSpc>
              <a:buFont typeface="Arial" panose="020B0604020202020204" pitchFamily="34" charset="0"/>
              <a:buChar char="•"/>
            </a:pPr>
            <a:r>
              <a:rPr lang="en-GB" sz="1400" b="0" i="0" u="none" strike="noStrike">
                <a:solidFill>
                  <a:srgbClr val="F9FCFF"/>
                </a:solidFill>
                <a:effectLst/>
                <a:latin typeface="Calibri  "/>
              </a:rPr>
              <a:t>&gt;10,000 batch releases</a:t>
            </a:r>
            <a:endParaRPr lang="en-GB" sz="1400">
              <a:latin typeface="Calibri  "/>
            </a:endParaRPr>
          </a:p>
          <a:p>
            <a:pPr marL="171450" indent="-171450">
              <a:lnSpc>
                <a:spcPct val="150000"/>
              </a:lnSpc>
              <a:buFont typeface="Arial" panose="020B0604020202020204" pitchFamily="34" charset="0"/>
              <a:buChar char="•"/>
            </a:pPr>
            <a:r>
              <a:rPr lang="en-GB" sz="1400" b="0" i="0" u="none" strike="noStrike">
                <a:solidFill>
                  <a:srgbClr val="F9FCFF"/>
                </a:solidFill>
                <a:effectLst/>
                <a:latin typeface="Calibri  "/>
              </a:rPr>
              <a:t>Capable to produce 8 billion tablets per annum</a:t>
            </a:r>
            <a:endParaRPr lang="en-GB" sz="1400">
              <a:latin typeface="Calibri  "/>
            </a:endParaRPr>
          </a:p>
          <a:p>
            <a:pPr marL="171450" indent="-171450">
              <a:lnSpc>
                <a:spcPct val="150000"/>
              </a:lnSpc>
              <a:buFont typeface="Arial" panose="020B0604020202020204" pitchFamily="34" charset="0"/>
              <a:buChar char="•"/>
            </a:pPr>
            <a:r>
              <a:rPr lang="en-GB" sz="1400" b="0" i="0" u="none" strike="noStrike">
                <a:solidFill>
                  <a:srgbClr val="F9FCFF"/>
                </a:solidFill>
                <a:effectLst/>
                <a:latin typeface="Calibri  "/>
              </a:rPr>
              <a:t>Diversified dosages forms with Solid, Liquid, </a:t>
            </a:r>
            <a:r>
              <a:rPr lang="en-GB" sz="1400">
                <a:solidFill>
                  <a:srgbClr val="F9FCFF"/>
                </a:solidFill>
                <a:latin typeface="Calibri  "/>
              </a:rPr>
              <a:t>S</a:t>
            </a:r>
            <a:r>
              <a:rPr lang="en-GB" sz="1400" b="0" i="0" u="none" strike="noStrike">
                <a:solidFill>
                  <a:srgbClr val="F9FCFF"/>
                </a:solidFill>
                <a:effectLst/>
                <a:latin typeface="Calibri  "/>
              </a:rPr>
              <a:t>emi </a:t>
            </a:r>
            <a:r>
              <a:rPr lang="en-GB" sz="1400">
                <a:solidFill>
                  <a:srgbClr val="F9FCFF"/>
                </a:solidFill>
                <a:latin typeface="Calibri  "/>
              </a:rPr>
              <a:t>S</a:t>
            </a:r>
            <a:r>
              <a:rPr lang="en-GB" sz="1400" b="0" i="0" u="none" strike="noStrike">
                <a:solidFill>
                  <a:srgbClr val="F9FCFF"/>
                </a:solidFill>
                <a:effectLst/>
                <a:latin typeface="Calibri  "/>
              </a:rPr>
              <a:t>olid and Sterile</a:t>
            </a:r>
            <a:endParaRPr lang="en-GB" sz="1400">
              <a:latin typeface="Calibri  "/>
            </a:endParaRPr>
          </a:p>
          <a:p>
            <a:pPr marL="171450" indent="-171450">
              <a:lnSpc>
                <a:spcPct val="150000"/>
              </a:lnSpc>
              <a:buFont typeface="Arial" panose="020B0604020202020204" pitchFamily="34" charset="0"/>
              <a:buChar char="•"/>
            </a:pPr>
            <a:r>
              <a:rPr lang="en-GB" sz="1400" b="0" i="0" u="none" strike="noStrike">
                <a:solidFill>
                  <a:srgbClr val="F9FCFF"/>
                </a:solidFill>
                <a:effectLst/>
                <a:latin typeface="Calibri  "/>
              </a:rPr>
              <a:t>Secondary packaging for full service </a:t>
            </a:r>
            <a:endParaRPr lang="en-GB" sz="1400">
              <a:latin typeface="Calibri  "/>
            </a:endParaRPr>
          </a:p>
          <a:p>
            <a:pPr marL="171450" indent="-171450">
              <a:lnSpc>
                <a:spcPct val="150000"/>
              </a:lnSpc>
              <a:buFont typeface="Arial" panose="020B0604020202020204" pitchFamily="34" charset="0"/>
              <a:buChar char="•"/>
            </a:pPr>
            <a:r>
              <a:rPr lang="en-GB" sz="1400" b="0" i="0" u="none" strike="noStrike">
                <a:solidFill>
                  <a:srgbClr val="F9FCFF"/>
                </a:solidFill>
                <a:effectLst/>
                <a:latin typeface="Calibri  "/>
              </a:rPr>
              <a:t>Specialised capabilities as Antibiotics, Hormones, High </a:t>
            </a:r>
            <a:r>
              <a:rPr lang="en-GB" sz="1400" err="1">
                <a:solidFill>
                  <a:srgbClr val="F9FCFF"/>
                </a:solidFill>
                <a:latin typeface="Calibri  "/>
              </a:rPr>
              <a:t>P</a:t>
            </a:r>
            <a:r>
              <a:rPr lang="en-GB" sz="1400" b="0" i="0" u="none" strike="noStrike" err="1">
                <a:solidFill>
                  <a:srgbClr val="F9FCFF"/>
                </a:solidFill>
                <a:effectLst/>
                <a:latin typeface="Calibri  "/>
              </a:rPr>
              <a:t>otents</a:t>
            </a:r>
            <a:r>
              <a:rPr lang="en-GB" sz="1400" b="0" i="0" u="none" strike="noStrike">
                <a:solidFill>
                  <a:srgbClr val="F9FCFF"/>
                </a:solidFill>
                <a:effectLst/>
                <a:latin typeface="Calibri  "/>
              </a:rPr>
              <a:t>, </a:t>
            </a:r>
            <a:r>
              <a:rPr lang="en-GB" sz="1400" err="1">
                <a:solidFill>
                  <a:srgbClr val="F9FCFF"/>
                </a:solidFill>
                <a:latin typeface="Calibri  "/>
              </a:rPr>
              <a:t>O</a:t>
            </a:r>
            <a:r>
              <a:rPr lang="en-GB" sz="1400" b="0" i="0" u="none" strike="noStrike" err="1">
                <a:solidFill>
                  <a:srgbClr val="F9FCFF"/>
                </a:solidFill>
                <a:effectLst/>
                <a:latin typeface="Calibri  "/>
              </a:rPr>
              <a:t>phthalmics</a:t>
            </a:r>
            <a:endParaRPr lang="en-GB" sz="1400">
              <a:latin typeface="Calibri  "/>
            </a:endParaRPr>
          </a:p>
          <a:p>
            <a:pPr marL="171450" indent="-171450">
              <a:lnSpc>
                <a:spcPct val="150000"/>
              </a:lnSpc>
              <a:buFont typeface="Arial" panose="020B0604020202020204" pitchFamily="34" charset="0"/>
              <a:buChar char="•"/>
            </a:pPr>
            <a:r>
              <a:rPr lang="en-GB" sz="1400" b="0" i="0" u="none" strike="noStrike">
                <a:solidFill>
                  <a:srgbClr val="F9FCFF"/>
                </a:solidFill>
                <a:effectLst/>
                <a:latin typeface="Calibri  "/>
              </a:rPr>
              <a:t>World wide supply</a:t>
            </a:r>
            <a:endParaRPr lang="en-GB" sz="1400">
              <a:latin typeface="Calibri  "/>
            </a:endParaRPr>
          </a:p>
        </p:txBody>
      </p:sp>
      <p:sp>
        <p:nvSpPr>
          <p:cNvPr id="11" name="Forme libre : forme 261">
            <a:extLst>
              <a:ext uri="{FF2B5EF4-FFF2-40B4-BE49-F238E27FC236}">
                <a16:creationId xmlns:a16="http://schemas.microsoft.com/office/drawing/2014/main" id="{B304A888-4DB8-E194-E5AD-461487C72823}"/>
              </a:ext>
            </a:extLst>
          </p:cNvPr>
          <p:cNvSpPr/>
          <p:nvPr/>
        </p:nvSpPr>
        <p:spPr>
          <a:xfrm>
            <a:off x="7693580" y="2819763"/>
            <a:ext cx="4508593" cy="2663586"/>
          </a:xfrm>
          <a:custGeom>
            <a:avLst/>
            <a:gdLst>
              <a:gd name="connsiteX0" fmla="*/ 0 w 3860799"/>
              <a:gd name="connsiteY0" fmla="*/ 0 h 2705100"/>
              <a:gd name="connsiteX1" fmla="*/ 3860800 w 3860799"/>
              <a:gd name="connsiteY1" fmla="*/ 0 h 2705100"/>
              <a:gd name="connsiteX2" fmla="*/ 3860800 w 3860799"/>
              <a:gd name="connsiteY2" fmla="*/ 2705100 h 2705100"/>
              <a:gd name="connsiteX3" fmla="*/ 0 w 3860799"/>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860799" h="2705100">
                <a:moveTo>
                  <a:pt x="0" y="0"/>
                </a:moveTo>
                <a:lnTo>
                  <a:pt x="3860800" y="0"/>
                </a:lnTo>
                <a:lnTo>
                  <a:pt x="3860800" y="2705100"/>
                </a:lnTo>
                <a:lnTo>
                  <a:pt x="0" y="2705100"/>
                </a:lnTo>
                <a:close/>
              </a:path>
            </a:pathLst>
          </a:custGeom>
          <a:solidFill>
            <a:schemeClr val="tx1"/>
          </a:solidFill>
          <a:ln w="8467" cap="flat">
            <a:noFill/>
            <a:prstDash val="solid"/>
            <a:miter/>
          </a:ln>
        </p:spPr>
        <p:txBody>
          <a:bodyPr rtlCol="0" anchor="ctr"/>
          <a:lstStyle/>
          <a:p>
            <a:endParaRPr lang="en-GB">
              <a:latin typeface="Calibri  "/>
            </a:endParaRPr>
          </a:p>
        </p:txBody>
      </p:sp>
      <p:sp>
        <p:nvSpPr>
          <p:cNvPr id="12" name="Titre 608">
            <a:extLst>
              <a:ext uri="{FF2B5EF4-FFF2-40B4-BE49-F238E27FC236}">
                <a16:creationId xmlns:a16="http://schemas.microsoft.com/office/drawing/2014/main" id="{99A8D23E-77DB-98E1-8E63-28B602FC9A97}"/>
              </a:ext>
            </a:extLst>
          </p:cNvPr>
          <p:cNvSpPr txBox="1">
            <a:spLocks/>
          </p:cNvSpPr>
          <p:nvPr/>
        </p:nvSpPr>
        <p:spPr>
          <a:xfrm>
            <a:off x="8174521" y="2819762"/>
            <a:ext cx="2333664" cy="596265"/>
          </a:xfrm>
          <a:prstGeom prst="rect">
            <a:avLst/>
          </a:prstGeom>
          <a:solidFill>
            <a:schemeClr val="tx1"/>
          </a:solidFill>
        </p:spPr>
        <p:txBody>
          <a:bodyPr anchor="ct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GB" sz="2400">
                <a:solidFill>
                  <a:srgbClr val="F9FCFF"/>
                </a:solidFill>
                <a:latin typeface="Calibri  "/>
              </a:rPr>
              <a:t>DEVELOPMENT</a:t>
            </a:r>
            <a:endParaRPr lang="en-GB" sz="2400">
              <a:latin typeface="Calibri  "/>
            </a:endParaRPr>
          </a:p>
        </p:txBody>
      </p:sp>
      <p:sp>
        <p:nvSpPr>
          <p:cNvPr id="13" name="Titre 608">
            <a:extLst>
              <a:ext uri="{FF2B5EF4-FFF2-40B4-BE49-F238E27FC236}">
                <a16:creationId xmlns:a16="http://schemas.microsoft.com/office/drawing/2014/main" id="{1D9BF663-ACD0-5BE4-3EC0-86EF9579CB9F}"/>
              </a:ext>
            </a:extLst>
          </p:cNvPr>
          <p:cNvSpPr txBox="1">
            <a:spLocks/>
          </p:cNvSpPr>
          <p:nvPr/>
        </p:nvSpPr>
        <p:spPr>
          <a:xfrm>
            <a:off x="8086585" y="3341841"/>
            <a:ext cx="4109037" cy="2533884"/>
          </a:xfrm>
          <a:prstGeom prst="rect">
            <a:avLst/>
          </a:prstGeom>
          <a:noFill/>
        </p:spPr>
        <p:txBody>
          <a:bodyPr anchor="t"/>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342900" indent="-342900">
              <a:lnSpc>
                <a:spcPct val="150000"/>
              </a:lnSpc>
              <a:buFont typeface="Arial" panose="020B0604020202020204" pitchFamily="34" charset="0"/>
              <a:buChar char="•"/>
            </a:pPr>
            <a:r>
              <a:rPr lang="en-GB" sz="1400">
                <a:solidFill>
                  <a:srgbClr val="F9FCFF"/>
                </a:solidFill>
                <a:latin typeface="Calibri  "/>
              </a:rPr>
              <a:t>Clinical trial services (</a:t>
            </a:r>
            <a:r>
              <a:rPr lang="en-GB" sz="1400" err="1">
                <a:solidFill>
                  <a:srgbClr val="F9FCFF"/>
                </a:solidFill>
                <a:latin typeface="Calibri  "/>
              </a:rPr>
              <a:t>Goettingen</a:t>
            </a:r>
            <a:r>
              <a:rPr lang="en-GB" sz="1400">
                <a:solidFill>
                  <a:srgbClr val="F9FCFF"/>
                </a:solidFill>
                <a:latin typeface="Calibri  "/>
              </a:rPr>
              <a:t>) </a:t>
            </a:r>
          </a:p>
          <a:p>
            <a:pPr marL="342900" indent="-342900">
              <a:lnSpc>
                <a:spcPct val="150000"/>
              </a:lnSpc>
              <a:buFont typeface="Arial" panose="020B0604020202020204" pitchFamily="34" charset="0"/>
              <a:buChar char="•"/>
            </a:pPr>
            <a:r>
              <a:rPr lang="en-GB" sz="1400">
                <a:solidFill>
                  <a:srgbClr val="F9FCFF"/>
                </a:solidFill>
                <a:latin typeface="Calibri  "/>
              </a:rPr>
              <a:t>Analytical services (Bielefeld) </a:t>
            </a:r>
          </a:p>
          <a:p>
            <a:pPr marL="342900" indent="-342900">
              <a:lnSpc>
                <a:spcPct val="150000"/>
              </a:lnSpc>
              <a:buFont typeface="Arial" panose="020B0604020202020204" pitchFamily="34" charset="0"/>
              <a:buChar char="•"/>
            </a:pPr>
            <a:r>
              <a:rPr lang="en-GB" sz="1400">
                <a:solidFill>
                  <a:srgbClr val="F9FCFF"/>
                </a:solidFill>
                <a:latin typeface="Calibri  "/>
              </a:rPr>
              <a:t>Strong development capabilities</a:t>
            </a:r>
          </a:p>
          <a:p>
            <a:pPr marL="342900" indent="-342900">
              <a:lnSpc>
                <a:spcPct val="150000"/>
              </a:lnSpc>
              <a:buFont typeface="Arial" panose="020B0604020202020204" pitchFamily="34" charset="0"/>
              <a:buChar char="•"/>
            </a:pPr>
            <a:r>
              <a:rPr lang="en-GB" sz="1400">
                <a:solidFill>
                  <a:srgbClr val="F9FCFF"/>
                </a:solidFill>
                <a:latin typeface="Calibri  "/>
              </a:rPr>
              <a:t>More than 120 people</a:t>
            </a:r>
          </a:p>
          <a:p>
            <a:pPr marL="342900" indent="-342900">
              <a:lnSpc>
                <a:spcPct val="150000"/>
              </a:lnSpc>
              <a:buFont typeface="Arial" panose="020B0604020202020204" pitchFamily="34" charset="0"/>
              <a:buChar char="•"/>
            </a:pPr>
            <a:r>
              <a:rPr lang="en-GB" sz="1400">
                <a:solidFill>
                  <a:srgbClr val="F9FCFF"/>
                </a:solidFill>
                <a:latin typeface="Calibri  "/>
              </a:rPr>
              <a:t>20% having Ph.D. </a:t>
            </a:r>
          </a:p>
          <a:p>
            <a:pPr marL="342900" indent="-342900">
              <a:lnSpc>
                <a:spcPct val="150000"/>
              </a:lnSpc>
              <a:buFont typeface="Arial" panose="020B0604020202020204" pitchFamily="34" charset="0"/>
              <a:buChar char="•"/>
            </a:pPr>
            <a:r>
              <a:rPr lang="en-GB" sz="1400">
                <a:solidFill>
                  <a:srgbClr val="F9FCFF"/>
                </a:solidFill>
                <a:latin typeface="Calibri  "/>
              </a:rPr>
              <a:t>More than 80 projects running</a:t>
            </a:r>
          </a:p>
        </p:txBody>
      </p:sp>
      <p:sp>
        <p:nvSpPr>
          <p:cNvPr id="14" name="object 5">
            <a:extLst>
              <a:ext uri="{FF2B5EF4-FFF2-40B4-BE49-F238E27FC236}">
                <a16:creationId xmlns:a16="http://schemas.microsoft.com/office/drawing/2014/main" id="{E34CA969-56E3-A88F-6D71-73351CDD5E4A}"/>
              </a:ext>
            </a:extLst>
          </p:cNvPr>
          <p:cNvSpPr/>
          <p:nvPr/>
        </p:nvSpPr>
        <p:spPr>
          <a:xfrm flipV="1">
            <a:off x="4886325" y="2626793"/>
            <a:ext cx="1103826" cy="150249"/>
          </a:xfrm>
          <a:custGeom>
            <a:avLst/>
            <a:gdLst/>
            <a:ahLst/>
            <a:cxnLst/>
            <a:rect l="l" t="t" r="r" b="b"/>
            <a:pathLst>
              <a:path w="2753359">
                <a:moveTo>
                  <a:pt x="0" y="0"/>
                </a:moveTo>
                <a:lnTo>
                  <a:pt x="2752850" y="0"/>
                </a:lnTo>
              </a:path>
            </a:pathLst>
          </a:custGeom>
          <a:ln w="76199">
            <a:solidFill>
              <a:srgbClr val="FAB900"/>
            </a:solidFill>
          </a:ln>
        </p:spPr>
        <p:txBody>
          <a:bodyPr wrap="square" lIns="0" tIns="0" rIns="0" bIns="0" rtlCol="0"/>
          <a:lstStyle/>
          <a:p>
            <a:endParaRPr sz="1200">
              <a:latin typeface="Calibri  "/>
            </a:endParaRPr>
          </a:p>
        </p:txBody>
      </p:sp>
      <p:sp>
        <p:nvSpPr>
          <p:cNvPr id="15" name="object 5">
            <a:extLst>
              <a:ext uri="{FF2B5EF4-FFF2-40B4-BE49-F238E27FC236}">
                <a16:creationId xmlns:a16="http://schemas.microsoft.com/office/drawing/2014/main" id="{ED47F94A-12A5-9893-E706-7AFD9D8894DE}"/>
              </a:ext>
            </a:extLst>
          </p:cNvPr>
          <p:cNvSpPr/>
          <p:nvPr/>
        </p:nvSpPr>
        <p:spPr>
          <a:xfrm flipV="1">
            <a:off x="7676162" y="5297473"/>
            <a:ext cx="1103826" cy="150249"/>
          </a:xfrm>
          <a:custGeom>
            <a:avLst/>
            <a:gdLst/>
            <a:ahLst/>
            <a:cxnLst/>
            <a:rect l="l" t="t" r="r" b="b"/>
            <a:pathLst>
              <a:path w="2753359">
                <a:moveTo>
                  <a:pt x="0" y="0"/>
                </a:moveTo>
                <a:lnTo>
                  <a:pt x="2752850" y="0"/>
                </a:lnTo>
              </a:path>
            </a:pathLst>
          </a:custGeom>
          <a:ln w="76199">
            <a:solidFill>
              <a:srgbClr val="FAB900"/>
            </a:solidFill>
          </a:ln>
        </p:spPr>
        <p:txBody>
          <a:bodyPr wrap="square" lIns="0" tIns="0" rIns="0" bIns="0" rtlCol="0"/>
          <a:lstStyle/>
          <a:p>
            <a:endParaRPr sz="1200">
              <a:latin typeface="Calibri  "/>
            </a:endParaRPr>
          </a:p>
        </p:txBody>
      </p:sp>
      <p:pic>
        <p:nvPicPr>
          <p:cNvPr id="16" name="Image 5" descr="Une image contenant Police, Graphique, logo, graphisme&#10;&#10;Description générée automatiquement">
            <a:extLst>
              <a:ext uri="{FF2B5EF4-FFF2-40B4-BE49-F238E27FC236}">
                <a16:creationId xmlns:a16="http://schemas.microsoft.com/office/drawing/2014/main" id="{7042A157-1CDE-6A91-F6F4-AE791CBD26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49843" y="502231"/>
            <a:ext cx="1528020" cy="305604"/>
          </a:xfrm>
          <a:prstGeom prst="rect">
            <a:avLst/>
          </a:prstGeom>
        </p:spPr>
      </p:pic>
    </p:spTree>
    <p:extLst>
      <p:ext uri="{BB962C8B-B14F-4D97-AF65-F5344CB8AC3E}">
        <p14:creationId xmlns:p14="http://schemas.microsoft.com/office/powerpoint/2010/main" val="2287004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P Light, empty">
    <p:spTree>
      <p:nvGrpSpPr>
        <p:cNvPr id="1" name=""/>
        <p:cNvGrpSpPr/>
        <p:nvPr/>
      </p:nvGrpSpPr>
      <p:grpSpPr>
        <a:xfrm>
          <a:off x="0" y="0"/>
          <a:ext cx="0" cy="0"/>
          <a:chOff x="0" y="0"/>
          <a:chExt cx="0" cy="0"/>
        </a:xfrm>
      </p:grpSpPr>
      <p:pic>
        <p:nvPicPr>
          <p:cNvPr id="7" name="Picture 6" descr="Table&#10;&#10;Description automatically generated" hidden="1">
            <a:extLst>
              <a:ext uri="{FF2B5EF4-FFF2-40B4-BE49-F238E27FC236}">
                <a16:creationId xmlns:a16="http://schemas.microsoft.com/office/drawing/2014/main" id="{CD8319A9-D09E-C44C-AE84-E1A94E8DB940}"/>
              </a:ext>
            </a:extLst>
          </p:cNvPr>
          <p:cNvPicPr>
            <a:picLocks noChangeAspect="1"/>
          </p:cNvPicPr>
          <p:nvPr userDrawn="1"/>
        </p:nvPicPr>
        <p:blipFill>
          <a:blip r:embed="rId2">
            <a:alphaModFix/>
          </a:blip>
          <a:stretch>
            <a:fillRect/>
          </a:stretch>
        </p:blipFill>
        <p:spPr>
          <a:xfrm>
            <a:off x="0" y="0"/>
            <a:ext cx="12208110" cy="6858000"/>
          </a:xfrm>
          <a:prstGeom prst="rect">
            <a:avLst/>
          </a:prstGeom>
        </p:spPr>
      </p:pic>
      <p:sp>
        <p:nvSpPr>
          <p:cNvPr id="2" name="Title 1">
            <a:extLst>
              <a:ext uri="{FF2B5EF4-FFF2-40B4-BE49-F238E27FC236}">
                <a16:creationId xmlns:a16="http://schemas.microsoft.com/office/drawing/2014/main" id="{FE868412-514C-9C48-A4B6-3505687C9F34}"/>
              </a:ext>
            </a:extLst>
          </p:cNvPr>
          <p:cNvSpPr>
            <a:spLocks noGrp="1"/>
          </p:cNvSpPr>
          <p:nvPr>
            <p:ph type="ctrTitle"/>
          </p:nvPr>
        </p:nvSpPr>
        <p:spPr>
          <a:xfrm>
            <a:off x="576000" y="288000"/>
            <a:ext cx="9187432" cy="596265"/>
          </a:xfrm>
          <a:prstGeom prst="rect">
            <a:avLst/>
          </a:prstGeom>
        </p:spPr>
        <p:txBody>
          <a:bodyPr anchor="t"/>
          <a:lstStyle>
            <a:lvl1pPr algn="l">
              <a:defRPr sz="3600">
                <a:solidFill>
                  <a:schemeClr val="tx2"/>
                </a:solidFill>
                <a:latin typeface="+mj-lt"/>
              </a:defRPr>
            </a:lvl1pPr>
          </a:lstStyle>
          <a:p>
            <a:r>
              <a:rPr lang="fr-FR"/>
              <a:t>Modifiez le style du titre</a:t>
            </a:r>
            <a:endParaRPr lang="en-DE"/>
          </a:p>
        </p:txBody>
      </p:sp>
      <p:sp>
        <p:nvSpPr>
          <p:cNvPr id="3" name="Subtitle 2">
            <a:extLst>
              <a:ext uri="{FF2B5EF4-FFF2-40B4-BE49-F238E27FC236}">
                <a16:creationId xmlns:a16="http://schemas.microsoft.com/office/drawing/2014/main" id="{785C7E90-C310-3D4D-BD1D-F87D19FA5753}"/>
              </a:ext>
            </a:extLst>
          </p:cNvPr>
          <p:cNvSpPr>
            <a:spLocks noGrp="1"/>
          </p:cNvSpPr>
          <p:nvPr>
            <p:ph type="subTitle" idx="1"/>
          </p:nvPr>
        </p:nvSpPr>
        <p:spPr>
          <a:xfrm>
            <a:off x="576000" y="894097"/>
            <a:ext cx="9187432" cy="472587"/>
          </a:xfrm>
          <a:prstGeom prst="rect">
            <a:avLst/>
          </a:prstGeom>
        </p:spPr>
        <p:txBody>
          <a:bodyPr anchor="ctr"/>
          <a:lstStyle>
            <a:lvl1pPr marL="0" indent="0" algn="l">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DE"/>
          </a:p>
        </p:txBody>
      </p:sp>
      <p:sp>
        <p:nvSpPr>
          <p:cNvPr id="12" name="Slide Number Placeholder 11">
            <a:extLst>
              <a:ext uri="{FF2B5EF4-FFF2-40B4-BE49-F238E27FC236}">
                <a16:creationId xmlns:a16="http://schemas.microsoft.com/office/drawing/2014/main" id="{31B924D0-5961-4B37-BFBE-E741B21B96B0}"/>
              </a:ext>
            </a:extLst>
          </p:cNvPr>
          <p:cNvSpPr>
            <a:spLocks noGrp="1"/>
          </p:cNvSpPr>
          <p:nvPr>
            <p:ph type="sldNum" sz="quarter" idx="13"/>
          </p:nvPr>
        </p:nvSpPr>
        <p:spPr/>
        <p:txBody>
          <a:bodyPr/>
          <a:lstStyle/>
          <a:p>
            <a:fld id="{1523E28F-E470-44D9-ABE4-A920D2969FB0}" type="slidenum">
              <a:rPr lang="en-US" smtClean="0"/>
              <a:t>‹#›</a:t>
            </a:fld>
            <a:endParaRPr lang="en-US"/>
          </a:p>
        </p:txBody>
      </p:sp>
    </p:spTree>
    <p:extLst>
      <p:ext uri="{BB962C8B-B14F-4D97-AF65-F5344CB8AC3E}">
        <p14:creationId xmlns:p14="http://schemas.microsoft.com/office/powerpoint/2010/main" val="2245032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NP Dark 2023, Co2 commit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C3ED27-5E95-ACD8-644A-E38D3BC25797}"/>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
            </a:endParaRPr>
          </a:p>
        </p:txBody>
      </p:sp>
      <p:pic>
        <p:nvPicPr>
          <p:cNvPr id="3" name="Image 34">
            <a:extLst>
              <a:ext uri="{FF2B5EF4-FFF2-40B4-BE49-F238E27FC236}">
                <a16:creationId xmlns:a16="http://schemas.microsoft.com/office/drawing/2014/main" id="{EC842778-8207-CF2B-3672-C0EFB2B240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3436" y="943757"/>
            <a:ext cx="10705128" cy="5914243"/>
          </a:xfrm>
          <a:prstGeom prst="rect">
            <a:avLst/>
          </a:prstGeom>
        </p:spPr>
      </p:pic>
      <p:pic>
        <p:nvPicPr>
          <p:cNvPr id="9" name="Image 2" descr="Une image contenant Police, Graphique, logo, graphisme&#10;&#10;Description générée automatiquement">
            <a:extLst>
              <a:ext uri="{FF2B5EF4-FFF2-40B4-BE49-F238E27FC236}">
                <a16:creationId xmlns:a16="http://schemas.microsoft.com/office/drawing/2014/main" id="{FAEAE38D-0C89-CB0E-D064-475D56CCBC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9843" y="502231"/>
            <a:ext cx="1528020" cy="305604"/>
          </a:xfrm>
          <a:prstGeom prst="rect">
            <a:avLst/>
          </a:prstGeom>
        </p:spPr>
      </p:pic>
      <p:sp>
        <p:nvSpPr>
          <p:cNvPr id="10" name="Titre 56">
            <a:extLst>
              <a:ext uri="{FF2B5EF4-FFF2-40B4-BE49-F238E27FC236}">
                <a16:creationId xmlns:a16="http://schemas.microsoft.com/office/drawing/2014/main" id="{219E3048-18A4-CB4D-C6F1-B7A04044D058}"/>
              </a:ext>
            </a:extLst>
          </p:cNvPr>
          <p:cNvSpPr>
            <a:spLocks noGrp="1"/>
          </p:cNvSpPr>
          <p:nvPr>
            <p:ph type="ctrTitle"/>
          </p:nvPr>
        </p:nvSpPr>
        <p:spPr>
          <a:xfrm>
            <a:off x="576000" y="288000"/>
            <a:ext cx="9187432" cy="596265"/>
          </a:xfrm>
          <a:prstGeom prst="rect">
            <a:avLst/>
          </a:prstGeom>
        </p:spPr>
        <p:txBody>
          <a:bodyPr/>
          <a:lstStyle/>
          <a:p>
            <a:r>
              <a:rPr lang="fr-FR" sz="3200">
                <a:solidFill>
                  <a:schemeClr val="bg1"/>
                </a:solidFill>
              </a:rPr>
              <a:t>Modifiez le style du titre</a:t>
            </a:r>
            <a:endParaRPr lang="en-GB" sz="3200">
              <a:solidFill>
                <a:schemeClr val="bg1"/>
              </a:solidFill>
            </a:endParaRPr>
          </a:p>
        </p:txBody>
      </p:sp>
      <p:sp>
        <p:nvSpPr>
          <p:cNvPr id="11" name="Sous-titre 79">
            <a:extLst>
              <a:ext uri="{FF2B5EF4-FFF2-40B4-BE49-F238E27FC236}">
                <a16:creationId xmlns:a16="http://schemas.microsoft.com/office/drawing/2014/main" id="{F2D0E1BE-D1A1-4FEC-1F96-B4A517862BA2}"/>
              </a:ext>
            </a:extLst>
          </p:cNvPr>
          <p:cNvSpPr>
            <a:spLocks noGrp="1"/>
          </p:cNvSpPr>
          <p:nvPr>
            <p:ph type="subTitle" idx="1"/>
          </p:nvPr>
        </p:nvSpPr>
        <p:spPr>
          <a:xfrm>
            <a:off x="576000" y="894097"/>
            <a:ext cx="9187432" cy="472587"/>
          </a:xfrm>
          <a:prstGeom prst="rect">
            <a:avLst/>
          </a:prstGeom>
        </p:spPr>
        <p:txBody>
          <a:bodyPr/>
          <a:lstStyle>
            <a:lvl1pPr marL="0" indent="0">
              <a:buNone/>
              <a:defRPr sz="2400">
                <a:solidFill>
                  <a:schemeClr val="accent2"/>
                </a:solidFill>
              </a:defRPr>
            </a:lvl1pPr>
          </a:lstStyle>
          <a:p>
            <a:r>
              <a:rPr lang="fr-FR">
                <a:latin typeface="Calibri  "/>
              </a:rPr>
              <a:t>Modifiez le style des sous-titres du masque</a:t>
            </a:r>
            <a:endParaRPr lang="en-GB">
              <a:latin typeface="Calibri  "/>
            </a:endParaRPr>
          </a:p>
        </p:txBody>
      </p:sp>
      <p:sp>
        <p:nvSpPr>
          <p:cNvPr id="12" name="TextBox 16">
            <a:extLst>
              <a:ext uri="{FF2B5EF4-FFF2-40B4-BE49-F238E27FC236}">
                <a16:creationId xmlns:a16="http://schemas.microsoft.com/office/drawing/2014/main" id="{0D7FD308-9306-1C3D-E67F-19BE094C6570}"/>
              </a:ext>
            </a:extLst>
          </p:cNvPr>
          <p:cNvSpPr txBox="1"/>
          <p:nvPr/>
        </p:nvSpPr>
        <p:spPr>
          <a:xfrm>
            <a:off x="644979" y="1376516"/>
            <a:ext cx="10705128" cy="615168"/>
          </a:xfrm>
          <a:prstGeom prst="rect">
            <a:avLst/>
          </a:prstGeom>
        </p:spPr>
        <p:txBody>
          <a:bodyPr wrap="square" lIns="0" tIns="0" rIns="0" bIns="0" rtlCol="0" anchor="t">
            <a:spAutoFit/>
          </a:bodyPr>
          <a:lstStyle/>
          <a:p>
            <a:pPr algn="just">
              <a:lnSpc>
                <a:spcPts val="2547"/>
              </a:lnSpc>
              <a:spcBef>
                <a:spcPct val="0"/>
              </a:spcBef>
            </a:pPr>
            <a:r>
              <a:rPr lang="en-US" sz="1600" spc="36">
                <a:solidFill>
                  <a:srgbClr val="FFFFFF"/>
                </a:solidFill>
                <a:latin typeface="Calibri "/>
              </a:rPr>
              <a:t>NextPharma is committed to the global fight against climate change and to ensuring that the company achieves carbon neutrality by 2025. We are also committed to setting a science-based target as part of the Science Based Targets initiative. </a:t>
            </a:r>
          </a:p>
        </p:txBody>
      </p:sp>
    </p:spTree>
    <p:extLst>
      <p:ext uri="{BB962C8B-B14F-4D97-AF65-F5344CB8AC3E}">
        <p14:creationId xmlns:p14="http://schemas.microsoft.com/office/powerpoint/2010/main" val="1292820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P Dark 2023, Si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2F3D6A-CD4E-F3F0-0053-89258DB772B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latin typeface="Calibri  "/>
            </a:endParaRPr>
          </a:p>
        </p:txBody>
      </p:sp>
      <p:sp>
        <p:nvSpPr>
          <p:cNvPr id="3" name="object 5">
            <a:extLst>
              <a:ext uri="{FF2B5EF4-FFF2-40B4-BE49-F238E27FC236}">
                <a16:creationId xmlns:a16="http://schemas.microsoft.com/office/drawing/2014/main" id="{9D8444B9-B6F6-8B88-01BD-7BC9F7891530}"/>
              </a:ext>
            </a:extLst>
          </p:cNvPr>
          <p:cNvSpPr/>
          <p:nvPr/>
        </p:nvSpPr>
        <p:spPr>
          <a:xfrm flipV="1">
            <a:off x="0" y="6432900"/>
            <a:ext cx="7846593" cy="393569"/>
          </a:xfrm>
          <a:custGeom>
            <a:avLst/>
            <a:gdLst/>
            <a:ahLst/>
            <a:cxnLst/>
            <a:rect l="l" t="t" r="r" b="b"/>
            <a:pathLst>
              <a:path w="2753359">
                <a:moveTo>
                  <a:pt x="0" y="0"/>
                </a:moveTo>
                <a:lnTo>
                  <a:pt x="2752850" y="0"/>
                </a:lnTo>
              </a:path>
            </a:pathLst>
          </a:custGeom>
          <a:ln w="76199">
            <a:solidFill>
              <a:srgbClr val="FAB900"/>
            </a:solidFill>
          </a:ln>
        </p:spPr>
        <p:txBody>
          <a:bodyPr wrap="square" lIns="0" tIns="0" rIns="0" bIns="0" rtlCol="0"/>
          <a:lstStyle/>
          <a:p>
            <a:endParaRPr sz="1200">
              <a:latin typeface="Calibri  "/>
            </a:endParaRPr>
          </a:p>
        </p:txBody>
      </p:sp>
      <p:pic>
        <p:nvPicPr>
          <p:cNvPr id="80" name="Picture 51">
            <a:extLst>
              <a:ext uri="{FF2B5EF4-FFF2-40B4-BE49-F238E27FC236}">
                <a16:creationId xmlns:a16="http://schemas.microsoft.com/office/drawing/2014/main" id="{916A1196-1BB6-63D7-9FC7-590D8E2525F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p:blipFill>
        <p:spPr>
          <a:xfrm>
            <a:off x="339898" y="3887046"/>
            <a:ext cx="240664" cy="240664"/>
          </a:xfrm>
          <a:prstGeom prst="rect">
            <a:avLst/>
          </a:prstGeom>
        </p:spPr>
      </p:pic>
      <p:pic>
        <p:nvPicPr>
          <p:cNvPr id="81" name="Picture 53">
            <a:extLst>
              <a:ext uri="{FF2B5EF4-FFF2-40B4-BE49-F238E27FC236}">
                <a16:creationId xmlns:a16="http://schemas.microsoft.com/office/drawing/2014/main" id="{0932FD5C-1D6F-6030-115B-689583951268}"/>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4278950" y="3887046"/>
            <a:ext cx="240664" cy="240664"/>
          </a:xfrm>
          <a:prstGeom prst="rect">
            <a:avLst/>
          </a:prstGeom>
        </p:spPr>
      </p:pic>
      <p:pic>
        <p:nvPicPr>
          <p:cNvPr id="82" name="Picture 54">
            <a:extLst>
              <a:ext uri="{FF2B5EF4-FFF2-40B4-BE49-F238E27FC236}">
                <a16:creationId xmlns:a16="http://schemas.microsoft.com/office/drawing/2014/main" id="{CCF8BE56-D501-BD39-62EB-C043904FF1A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2307698" y="3913058"/>
            <a:ext cx="261017" cy="261017"/>
          </a:xfrm>
          <a:prstGeom prst="rect">
            <a:avLst/>
          </a:prstGeom>
        </p:spPr>
      </p:pic>
      <p:pic>
        <p:nvPicPr>
          <p:cNvPr id="83" name="Picture 55">
            <a:extLst>
              <a:ext uri="{FF2B5EF4-FFF2-40B4-BE49-F238E27FC236}">
                <a16:creationId xmlns:a16="http://schemas.microsoft.com/office/drawing/2014/main" id="{D8DFDE69-8E97-F691-AFAB-CB62F83960F6}"/>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6350534" y="3913057"/>
            <a:ext cx="240664" cy="240664"/>
          </a:xfrm>
          <a:prstGeom prst="rect">
            <a:avLst/>
          </a:prstGeom>
        </p:spPr>
      </p:pic>
      <p:grpSp>
        <p:nvGrpSpPr>
          <p:cNvPr id="84" name="Groupe 81">
            <a:extLst>
              <a:ext uri="{FF2B5EF4-FFF2-40B4-BE49-F238E27FC236}">
                <a16:creationId xmlns:a16="http://schemas.microsoft.com/office/drawing/2014/main" id="{6F950E94-AC2F-79BD-850F-3A6F62D9D2EB}"/>
              </a:ext>
            </a:extLst>
          </p:cNvPr>
          <p:cNvGrpSpPr/>
          <p:nvPr/>
        </p:nvGrpSpPr>
        <p:grpSpPr>
          <a:xfrm>
            <a:off x="2285684" y="1553202"/>
            <a:ext cx="1554905" cy="1941566"/>
            <a:chOff x="2291385" y="1553202"/>
            <a:chExt cx="1554905" cy="1941566"/>
          </a:xfrm>
        </p:grpSpPr>
        <p:pic>
          <p:nvPicPr>
            <p:cNvPr id="85" name="Picture 46">
              <a:extLst>
                <a:ext uri="{FF2B5EF4-FFF2-40B4-BE49-F238E27FC236}">
                  <a16:creationId xmlns:a16="http://schemas.microsoft.com/office/drawing/2014/main" id="{B6815C98-5816-B459-FFB0-9D77C9B2FCEA}"/>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2291385" y="1573485"/>
              <a:ext cx="240664" cy="240664"/>
            </a:xfrm>
            <a:prstGeom prst="rect">
              <a:avLst/>
            </a:prstGeom>
          </p:spPr>
        </p:pic>
        <p:grpSp>
          <p:nvGrpSpPr>
            <p:cNvPr id="86" name="Group 5">
              <a:extLst>
                <a:ext uri="{FF2B5EF4-FFF2-40B4-BE49-F238E27FC236}">
                  <a16:creationId xmlns:a16="http://schemas.microsoft.com/office/drawing/2014/main" id="{C30869B3-03DC-22DA-4FF1-CCA2FC20160A}"/>
                </a:ext>
              </a:extLst>
            </p:cNvPr>
            <p:cNvGrpSpPr/>
            <p:nvPr/>
          </p:nvGrpSpPr>
          <p:grpSpPr>
            <a:xfrm>
              <a:off x="2302787" y="1964992"/>
              <a:ext cx="1543503" cy="1087726"/>
              <a:chOff x="0" y="0"/>
              <a:chExt cx="3087006" cy="2175452"/>
            </a:xfrm>
          </p:grpSpPr>
          <p:pic>
            <p:nvPicPr>
              <p:cNvPr id="90" name="Picture 6">
                <a:extLst>
                  <a:ext uri="{FF2B5EF4-FFF2-40B4-BE49-F238E27FC236}">
                    <a16:creationId xmlns:a16="http://schemas.microsoft.com/office/drawing/2014/main" id="{03A2031B-0A08-FF82-3136-D0BDB9C0A8A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0" y="0"/>
                <a:ext cx="3087006" cy="2175452"/>
              </a:xfrm>
              <a:prstGeom prst="rect">
                <a:avLst/>
              </a:prstGeom>
            </p:spPr>
          </p:pic>
        </p:grpSp>
        <p:pic>
          <p:nvPicPr>
            <p:cNvPr id="87" name="Picture 7">
              <a:extLst>
                <a:ext uri="{FF2B5EF4-FFF2-40B4-BE49-F238E27FC236}">
                  <a16:creationId xmlns:a16="http://schemas.microsoft.com/office/drawing/2014/main" id="{BC79A869-D49C-A460-274F-750D587830C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302786" y="1964991"/>
              <a:ext cx="347900" cy="208740"/>
            </a:xfrm>
            <a:prstGeom prst="rect">
              <a:avLst/>
            </a:prstGeom>
          </p:spPr>
        </p:pic>
        <p:sp>
          <p:nvSpPr>
            <p:cNvPr id="88" name="TextBox 58">
              <a:extLst>
                <a:ext uri="{FF2B5EF4-FFF2-40B4-BE49-F238E27FC236}">
                  <a16:creationId xmlns:a16="http://schemas.microsoft.com/office/drawing/2014/main" id="{ABF79EA6-35B2-9578-576F-6C144A039DCF}"/>
                </a:ext>
              </a:extLst>
            </p:cNvPr>
            <p:cNvSpPr txBox="1"/>
            <p:nvPr/>
          </p:nvSpPr>
          <p:spPr>
            <a:xfrm>
              <a:off x="2650686" y="1553202"/>
              <a:ext cx="671937" cy="284630"/>
            </a:xfrm>
            <a:prstGeom prst="rect">
              <a:avLst/>
            </a:prstGeom>
          </p:spPr>
          <p:txBody>
            <a:bodyPr lIns="0" tIns="0" rIns="0" bIns="0" rtlCol="0" anchor="t">
              <a:spAutoFit/>
            </a:bodyPr>
            <a:lstStyle/>
            <a:p>
              <a:pPr>
                <a:lnSpc>
                  <a:spcPts val="2384"/>
                </a:lnSpc>
                <a:spcBef>
                  <a:spcPct val="0"/>
                </a:spcBef>
              </a:pPr>
              <a:r>
                <a:rPr lang="en-US" sz="1589" spc="15">
                  <a:solidFill>
                    <a:srgbClr val="FFFFFF"/>
                  </a:solidFill>
                  <a:latin typeface="Calibri  "/>
                </a:rPr>
                <a:t>Berlin</a:t>
              </a:r>
            </a:p>
          </p:txBody>
        </p:sp>
        <p:sp>
          <p:nvSpPr>
            <p:cNvPr id="89" name="TextBox 59">
              <a:extLst>
                <a:ext uri="{FF2B5EF4-FFF2-40B4-BE49-F238E27FC236}">
                  <a16:creationId xmlns:a16="http://schemas.microsoft.com/office/drawing/2014/main" id="{3C41C2F2-3676-FC6F-9723-584654AB42E0}"/>
                </a:ext>
              </a:extLst>
            </p:cNvPr>
            <p:cNvSpPr txBox="1"/>
            <p:nvPr/>
          </p:nvSpPr>
          <p:spPr>
            <a:xfrm>
              <a:off x="2302787" y="3095043"/>
              <a:ext cx="1543503" cy="399725"/>
            </a:xfrm>
            <a:prstGeom prst="rect">
              <a:avLst/>
            </a:prstGeom>
          </p:spPr>
          <p:txBody>
            <a:bodyPr lIns="0" tIns="0" rIns="0" bIns="0" rtlCol="0" anchor="t">
              <a:spAutoFit/>
            </a:bodyPr>
            <a:lstStyle/>
            <a:p>
              <a:pPr algn="ctr">
                <a:lnSpc>
                  <a:spcPts val="1630"/>
                </a:lnSpc>
                <a:spcBef>
                  <a:spcPct val="0"/>
                </a:spcBef>
              </a:pPr>
              <a:r>
                <a:rPr lang="en-US" sz="1200" spc="11">
                  <a:solidFill>
                    <a:srgbClr val="FFFFFF"/>
                  </a:solidFill>
                  <a:latin typeface="Calibri  "/>
                </a:rPr>
                <a:t>Penicillin</a:t>
              </a:r>
            </a:p>
            <a:p>
              <a:pPr algn="ctr">
                <a:lnSpc>
                  <a:spcPts val="1630"/>
                </a:lnSpc>
                <a:spcBef>
                  <a:spcPct val="0"/>
                </a:spcBef>
              </a:pPr>
              <a:r>
                <a:rPr lang="en-US" sz="1200" spc="11">
                  <a:solidFill>
                    <a:srgbClr val="FFFFFF"/>
                  </a:solidFill>
                  <a:latin typeface="Calibri  "/>
                </a:rPr>
                <a:t>1, 700 m2</a:t>
              </a:r>
            </a:p>
          </p:txBody>
        </p:sp>
      </p:grpSp>
      <p:grpSp>
        <p:nvGrpSpPr>
          <p:cNvPr id="91" name="Groupe 82">
            <a:extLst>
              <a:ext uri="{FF2B5EF4-FFF2-40B4-BE49-F238E27FC236}">
                <a16:creationId xmlns:a16="http://schemas.microsoft.com/office/drawing/2014/main" id="{08D5AAC2-59DF-1E8F-00CF-C83F8F55B411}"/>
              </a:ext>
            </a:extLst>
          </p:cNvPr>
          <p:cNvGrpSpPr/>
          <p:nvPr/>
        </p:nvGrpSpPr>
        <p:grpSpPr>
          <a:xfrm>
            <a:off x="4190693" y="1553202"/>
            <a:ext cx="1554469" cy="1941566"/>
            <a:chOff x="4163424" y="1553202"/>
            <a:chExt cx="1554469" cy="1941566"/>
          </a:xfrm>
        </p:grpSpPr>
        <p:pic>
          <p:nvPicPr>
            <p:cNvPr id="92" name="Picture 47">
              <a:extLst>
                <a:ext uri="{FF2B5EF4-FFF2-40B4-BE49-F238E27FC236}">
                  <a16:creationId xmlns:a16="http://schemas.microsoft.com/office/drawing/2014/main" id="{A0B68DDA-D3F1-5680-876D-2D3F4DDF46EF}"/>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4163424" y="1573485"/>
              <a:ext cx="240664" cy="240664"/>
            </a:xfrm>
            <a:prstGeom prst="rect">
              <a:avLst/>
            </a:prstGeom>
          </p:spPr>
        </p:pic>
        <p:grpSp>
          <p:nvGrpSpPr>
            <p:cNvPr id="93" name="Group 8">
              <a:extLst>
                <a:ext uri="{FF2B5EF4-FFF2-40B4-BE49-F238E27FC236}">
                  <a16:creationId xmlns:a16="http://schemas.microsoft.com/office/drawing/2014/main" id="{DD1D03A7-A95E-737D-8FA4-86716F994D7C}"/>
                </a:ext>
              </a:extLst>
            </p:cNvPr>
            <p:cNvGrpSpPr/>
            <p:nvPr/>
          </p:nvGrpSpPr>
          <p:grpSpPr>
            <a:xfrm>
              <a:off x="4174390" y="1964992"/>
              <a:ext cx="1543503" cy="1087726"/>
              <a:chOff x="0" y="0"/>
              <a:chExt cx="3087006" cy="2175452"/>
            </a:xfrm>
          </p:grpSpPr>
          <p:pic>
            <p:nvPicPr>
              <p:cNvPr id="97" name="Picture 9">
                <a:extLst>
                  <a:ext uri="{FF2B5EF4-FFF2-40B4-BE49-F238E27FC236}">
                    <a16:creationId xmlns:a16="http://schemas.microsoft.com/office/drawing/2014/main" id="{83C6DA59-F902-48F9-8D7B-EB0B7954C880}"/>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0" y="0"/>
                <a:ext cx="3087006" cy="2175452"/>
              </a:xfrm>
              <a:prstGeom prst="rect">
                <a:avLst/>
              </a:prstGeom>
            </p:spPr>
          </p:pic>
        </p:grpSp>
        <p:pic>
          <p:nvPicPr>
            <p:cNvPr id="94" name="Picture 10">
              <a:extLst>
                <a:ext uri="{FF2B5EF4-FFF2-40B4-BE49-F238E27FC236}">
                  <a16:creationId xmlns:a16="http://schemas.microsoft.com/office/drawing/2014/main" id="{1D7EC5F2-01BB-0883-95D7-9DFDD90BFFA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174389" y="1964991"/>
              <a:ext cx="347900" cy="208740"/>
            </a:xfrm>
            <a:prstGeom prst="rect">
              <a:avLst/>
            </a:prstGeom>
          </p:spPr>
        </p:pic>
        <p:sp>
          <p:nvSpPr>
            <p:cNvPr id="95" name="TextBox 60">
              <a:extLst>
                <a:ext uri="{FF2B5EF4-FFF2-40B4-BE49-F238E27FC236}">
                  <a16:creationId xmlns:a16="http://schemas.microsoft.com/office/drawing/2014/main" id="{54745063-3504-3E60-6D7C-EDEDE32D6FDC}"/>
                </a:ext>
              </a:extLst>
            </p:cNvPr>
            <p:cNvSpPr txBox="1"/>
            <p:nvPr/>
          </p:nvSpPr>
          <p:spPr>
            <a:xfrm>
              <a:off x="4480285" y="1553202"/>
              <a:ext cx="967527" cy="284630"/>
            </a:xfrm>
            <a:prstGeom prst="rect">
              <a:avLst/>
            </a:prstGeom>
          </p:spPr>
          <p:txBody>
            <a:bodyPr lIns="0" tIns="0" rIns="0" bIns="0" rtlCol="0" anchor="t">
              <a:spAutoFit/>
            </a:bodyPr>
            <a:lstStyle/>
            <a:p>
              <a:pPr>
                <a:lnSpc>
                  <a:spcPts val="2384"/>
                </a:lnSpc>
                <a:spcBef>
                  <a:spcPct val="0"/>
                </a:spcBef>
              </a:pPr>
              <a:r>
                <a:rPr lang="en-US" sz="1600" spc="15">
                  <a:solidFill>
                    <a:srgbClr val="FFFFFF"/>
                  </a:solidFill>
                  <a:latin typeface="Calibri  "/>
                </a:rPr>
                <a:t>Bielefeld</a:t>
              </a:r>
              <a:endParaRPr lang="en-US" sz="1589" spc="15">
                <a:solidFill>
                  <a:srgbClr val="FFFFFF"/>
                </a:solidFill>
                <a:latin typeface="Calibri  "/>
              </a:endParaRPr>
            </a:p>
          </p:txBody>
        </p:sp>
        <p:sp>
          <p:nvSpPr>
            <p:cNvPr id="96" name="TextBox 61">
              <a:extLst>
                <a:ext uri="{FF2B5EF4-FFF2-40B4-BE49-F238E27FC236}">
                  <a16:creationId xmlns:a16="http://schemas.microsoft.com/office/drawing/2014/main" id="{783C8873-BC7A-C926-9335-038E2A0B6E6C}"/>
                </a:ext>
              </a:extLst>
            </p:cNvPr>
            <p:cNvSpPr txBox="1"/>
            <p:nvPr/>
          </p:nvSpPr>
          <p:spPr>
            <a:xfrm>
              <a:off x="4174390" y="3095043"/>
              <a:ext cx="1543503" cy="399725"/>
            </a:xfrm>
            <a:prstGeom prst="rect">
              <a:avLst/>
            </a:prstGeom>
          </p:spPr>
          <p:txBody>
            <a:bodyPr lIns="0" tIns="0" rIns="0" bIns="0" rtlCol="0" anchor="t">
              <a:spAutoFit/>
            </a:bodyPr>
            <a:lstStyle/>
            <a:p>
              <a:pPr algn="ctr">
                <a:lnSpc>
                  <a:spcPts val="1630"/>
                </a:lnSpc>
              </a:pPr>
              <a:r>
                <a:rPr lang="en-US" sz="1200" spc="11">
                  <a:solidFill>
                    <a:srgbClr val="FFFFFF"/>
                  </a:solidFill>
                  <a:latin typeface="Calibri  "/>
                </a:rPr>
                <a:t>Pellet dosages</a:t>
              </a:r>
            </a:p>
            <a:p>
              <a:pPr algn="ctr">
                <a:lnSpc>
                  <a:spcPts val="1630"/>
                </a:lnSpc>
                <a:spcBef>
                  <a:spcPct val="0"/>
                </a:spcBef>
              </a:pPr>
              <a:r>
                <a:rPr lang="en-US" sz="1200" spc="11">
                  <a:solidFill>
                    <a:srgbClr val="FFFFFF"/>
                  </a:solidFill>
                  <a:latin typeface="Calibri  "/>
                </a:rPr>
                <a:t>3, 400 m2</a:t>
              </a:r>
            </a:p>
          </p:txBody>
        </p:sp>
      </p:grpSp>
      <p:grpSp>
        <p:nvGrpSpPr>
          <p:cNvPr id="98" name="Groupe 38">
            <a:extLst>
              <a:ext uri="{FF2B5EF4-FFF2-40B4-BE49-F238E27FC236}">
                <a16:creationId xmlns:a16="http://schemas.microsoft.com/office/drawing/2014/main" id="{47F30BE2-EBC0-74BC-B457-48FAC0FA61A2}"/>
              </a:ext>
            </a:extLst>
          </p:cNvPr>
          <p:cNvGrpSpPr/>
          <p:nvPr/>
        </p:nvGrpSpPr>
        <p:grpSpPr>
          <a:xfrm>
            <a:off x="6160973" y="3874945"/>
            <a:ext cx="1766114" cy="1915218"/>
            <a:chOff x="4164193" y="1540547"/>
            <a:chExt cx="1766114" cy="1915218"/>
          </a:xfrm>
        </p:grpSpPr>
        <p:grpSp>
          <p:nvGrpSpPr>
            <p:cNvPr id="99" name="Group 11">
              <a:extLst>
                <a:ext uri="{FF2B5EF4-FFF2-40B4-BE49-F238E27FC236}">
                  <a16:creationId xmlns:a16="http://schemas.microsoft.com/office/drawing/2014/main" id="{DCE763DB-3846-6394-D0D4-72C98F3563F9}"/>
                </a:ext>
              </a:extLst>
            </p:cNvPr>
            <p:cNvGrpSpPr/>
            <p:nvPr/>
          </p:nvGrpSpPr>
          <p:grpSpPr>
            <a:xfrm>
              <a:off x="4275499" y="1927616"/>
              <a:ext cx="1543503" cy="1087726"/>
              <a:chOff x="0" y="0"/>
              <a:chExt cx="3087006" cy="2175452"/>
            </a:xfrm>
          </p:grpSpPr>
          <p:pic>
            <p:nvPicPr>
              <p:cNvPr id="103" name="Picture 12">
                <a:extLst>
                  <a:ext uri="{FF2B5EF4-FFF2-40B4-BE49-F238E27FC236}">
                    <a16:creationId xmlns:a16="http://schemas.microsoft.com/office/drawing/2014/main" id="{F6A9EA14-1EBE-BD59-81F1-160598F75D40}"/>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0" y="0"/>
                <a:ext cx="3087006" cy="2175452"/>
              </a:xfrm>
              <a:prstGeom prst="rect">
                <a:avLst/>
              </a:prstGeom>
            </p:spPr>
          </p:pic>
        </p:grpSp>
        <p:pic>
          <p:nvPicPr>
            <p:cNvPr id="100" name="Picture 13">
              <a:extLst>
                <a:ext uri="{FF2B5EF4-FFF2-40B4-BE49-F238E27FC236}">
                  <a16:creationId xmlns:a16="http://schemas.microsoft.com/office/drawing/2014/main" id="{0CA3BE3B-D7D6-A348-365E-B98C7C846E7F}"/>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275499" y="1927615"/>
              <a:ext cx="347900" cy="208740"/>
            </a:xfrm>
            <a:prstGeom prst="rect">
              <a:avLst/>
            </a:prstGeom>
          </p:spPr>
        </p:pic>
        <p:sp>
          <p:nvSpPr>
            <p:cNvPr id="101" name="TextBox 62">
              <a:extLst>
                <a:ext uri="{FF2B5EF4-FFF2-40B4-BE49-F238E27FC236}">
                  <a16:creationId xmlns:a16="http://schemas.microsoft.com/office/drawing/2014/main" id="{6B406229-AF05-1D1D-B79E-BC89BA04D38D}"/>
                </a:ext>
              </a:extLst>
            </p:cNvPr>
            <p:cNvSpPr txBox="1"/>
            <p:nvPr/>
          </p:nvSpPr>
          <p:spPr>
            <a:xfrm>
              <a:off x="4668463" y="1540547"/>
              <a:ext cx="994168" cy="284630"/>
            </a:xfrm>
            <a:prstGeom prst="rect">
              <a:avLst/>
            </a:prstGeom>
          </p:spPr>
          <p:txBody>
            <a:bodyPr lIns="0" tIns="0" rIns="0" bIns="0" rtlCol="0" anchor="t">
              <a:spAutoFit/>
            </a:bodyPr>
            <a:lstStyle/>
            <a:p>
              <a:pPr>
                <a:lnSpc>
                  <a:spcPts val="2384"/>
                </a:lnSpc>
                <a:spcBef>
                  <a:spcPct val="0"/>
                </a:spcBef>
              </a:pPr>
              <a:r>
                <a:rPr lang="en-US" sz="1600" spc="15" err="1">
                  <a:solidFill>
                    <a:srgbClr val="FFFFFF"/>
                  </a:solidFill>
                  <a:latin typeface="Calibri  "/>
                </a:rPr>
                <a:t>Waltrop</a:t>
              </a:r>
              <a:endParaRPr lang="en-US" sz="1589" spc="15">
                <a:solidFill>
                  <a:srgbClr val="FFFFFF"/>
                </a:solidFill>
                <a:latin typeface="Calibri  "/>
              </a:endParaRPr>
            </a:p>
          </p:txBody>
        </p:sp>
        <p:sp>
          <p:nvSpPr>
            <p:cNvPr id="102" name="TextBox 63">
              <a:extLst>
                <a:ext uri="{FF2B5EF4-FFF2-40B4-BE49-F238E27FC236}">
                  <a16:creationId xmlns:a16="http://schemas.microsoft.com/office/drawing/2014/main" id="{953EF211-2B47-C184-8036-A36A987A9BAF}"/>
                </a:ext>
              </a:extLst>
            </p:cNvPr>
            <p:cNvSpPr txBox="1"/>
            <p:nvPr/>
          </p:nvSpPr>
          <p:spPr>
            <a:xfrm>
              <a:off x="4164193" y="3056040"/>
              <a:ext cx="1766114" cy="399725"/>
            </a:xfrm>
            <a:prstGeom prst="rect">
              <a:avLst/>
            </a:prstGeom>
          </p:spPr>
          <p:txBody>
            <a:bodyPr wrap="square" lIns="0" tIns="0" rIns="0" bIns="0" rtlCol="0" anchor="t">
              <a:spAutoFit/>
            </a:bodyPr>
            <a:lstStyle/>
            <a:p>
              <a:pPr algn="ctr">
                <a:lnSpc>
                  <a:spcPts val="1630"/>
                </a:lnSpc>
              </a:pPr>
              <a:r>
                <a:rPr lang="en-US" sz="1200" spc="11">
                  <a:solidFill>
                    <a:srgbClr val="FFFFFF"/>
                  </a:solidFill>
                  <a:latin typeface="Calibri  "/>
                </a:rPr>
                <a:t>Hormones </a:t>
              </a:r>
              <a:r>
                <a:rPr lang="en-GB" sz="1200" spc="11">
                  <a:solidFill>
                    <a:srgbClr val="FFFFFF"/>
                  </a:solidFill>
                  <a:latin typeface="Calibri  "/>
                </a:rPr>
                <a:t>&amp; Semi-Solids</a:t>
              </a:r>
              <a:endParaRPr lang="en-US" sz="1200" spc="11">
                <a:solidFill>
                  <a:srgbClr val="FFFFFF"/>
                </a:solidFill>
                <a:latin typeface="Calibri  "/>
              </a:endParaRPr>
            </a:p>
            <a:p>
              <a:pPr algn="ctr">
                <a:lnSpc>
                  <a:spcPts val="1630"/>
                </a:lnSpc>
                <a:spcBef>
                  <a:spcPct val="0"/>
                </a:spcBef>
              </a:pPr>
              <a:r>
                <a:rPr lang="en-US" sz="1200" spc="11">
                  <a:solidFill>
                    <a:srgbClr val="FFFFFF"/>
                  </a:solidFill>
                  <a:latin typeface="Calibri  "/>
                </a:rPr>
                <a:t>4, 300 m2</a:t>
              </a:r>
            </a:p>
          </p:txBody>
        </p:sp>
      </p:grpSp>
      <p:grpSp>
        <p:nvGrpSpPr>
          <p:cNvPr id="104" name="Groupe 85">
            <a:extLst>
              <a:ext uri="{FF2B5EF4-FFF2-40B4-BE49-F238E27FC236}">
                <a16:creationId xmlns:a16="http://schemas.microsoft.com/office/drawing/2014/main" id="{8C64C26E-FFB7-75A9-468A-8902C5A5D43B}"/>
              </a:ext>
            </a:extLst>
          </p:cNvPr>
          <p:cNvGrpSpPr/>
          <p:nvPr/>
        </p:nvGrpSpPr>
        <p:grpSpPr>
          <a:xfrm>
            <a:off x="8416738" y="1553202"/>
            <a:ext cx="1558016" cy="1941566"/>
            <a:chOff x="8434613" y="1553202"/>
            <a:chExt cx="1558016" cy="1941566"/>
          </a:xfrm>
        </p:grpSpPr>
        <p:pic>
          <p:nvPicPr>
            <p:cNvPr id="105" name="Picture 49">
              <a:extLst>
                <a:ext uri="{FF2B5EF4-FFF2-40B4-BE49-F238E27FC236}">
                  <a16:creationId xmlns:a16="http://schemas.microsoft.com/office/drawing/2014/main" id="{CDAD7FCC-D00B-2665-CAAD-419438EE041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8434613" y="1573485"/>
              <a:ext cx="240664" cy="240664"/>
            </a:xfrm>
            <a:prstGeom prst="rect">
              <a:avLst/>
            </a:prstGeom>
          </p:spPr>
        </p:pic>
        <p:grpSp>
          <p:nvGrpSpPr>
            <p:cNvPr id="106" name="Group 14">
              <a:extLst>
                <a:ext uri="{FF2B5EF4-FFF2-40B4-BE49-F238E27FC236}">
                  <a16:creationId xmlns:a16="http://schemas.microsoft.com/office/drawing/2014/main" id="{055BDD59-1C3A-B3FD-88B7-D0B1C34934C3}"/>
                </a:ext>
              </a:extLst>
            </p:cNvPr>
            <p:cNvGrpSpPr/>
            <p:nvPr/>
          </p:nvGrpSpPr>
          <p:grpSpPr>
            <a:xfrm>
              <a:off x="8449126" y="1964992"/>
              <a:ext cx="1543503" cy="1087726"/>
              <a:chOff x="0" y="0"/>
              <a:chExt cx="3087006" cy="2175452"/>
            </a:xfrm>
          </p:grpSpPr>
          <p:pic>
            <p:nvPicPr>
              <p:cNvPr id="110" name="Picture 15">
                <a:extLst>
                  <a:ext uri="{FF2B5EF4-FFF2-40B4-BE49-F238E27FC236}">
                    <a16:creationId xmlns:a16="http://schemas.microsoft.com/office/drawing/2014/main" id="{56487D8E-7617-B663-7274-D96CCD3EC054}"/>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0" y="0"/>
                <a:ext cx="3087006" cy="2175452"/>
              </a:xfrm>
              <a:prstGeom prst="rect">
                <a:avLst/>
              </a:prstGeom>
            </p:spPr>
          </p:pic>
        </p:grpSp>
        <p:pic>
          <p:nvPicPr>
            <p:cNvPr id="107" name="Picture 16">
              <a:extLst>
                <a:ext uri="{FF2B5EF4-FFF2-40B4-BE49-F238E27FC236}">
                  <a16:creationId xmlns:a16="http://schemas.microsoft.com/office/drawing/2014/main" id="{283A215B-3785-1FFF-A1D9-379DEA0E48AC}"/>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449126" y="1964991"/>
              <a:ext cx="347900" cy="208740"/>
            </a:xfrm>
            <a:prstGeom prst="rect">
              <a:avLst/>
            </a:prstGeom>
          </p:spPr>
        </p:pic>
        <p:sp>
          <p:nvSpPr>
            <p:cNvPr id="108" name="TextBox 64">
              <a:extLst>
                <a:ext uri="{FF2B5EF4-FFF2-40B4-BE49-F238E27FC236}">
                  <a16:creationId xmlns:a16="http://schemas.microsoft.com/office/drawing/2014/main" id="{9A7412A3-DCA1-2502-55DF-B5ABC6381571}"/>
                </a:ext>
              </a:extLst>
            </p:cNvPr>
            <p:cNvSpPr txBox="1"/>
            <p:nvPr/>
          </p:nvSpPr>
          <p:spPr>
            <a:xfrm>
              <a:off x="8754779" y="1553202"/>
              <a:ext cx="1237850" cy="284630"/>
            </a:xfrm>
            <a:prstGeom prst="rect">
              <a:avLst/>
            </a:prstGeom>
          </p:spPr>
          <p:txBody>
            <a:bodyPr wrap="square" lIns="0" tIns="0" rIns="0" bIns="0" rtlCol="0" anchor="t">
              <a:spAutoFit/>
            </a:bodyPr>
            <a:lstStyle/>
            <a:p>
              <a:pPr>
                <a:lnSpc>
                  <a:spcPts val="2384"/>
                </a:lnSpc>
                <a:spcBef>
                  <a:spcPct val="0"/>
                </a:spcBef>
              </a:pPr>
              <a:r>
                <a:rPr lang="en-US" sz="1600" spc="15">
                  <a:solidFill>
                    <a:srgbClr val="FFFFFF"/>
                  </a:solidFill>
                  <a:latin typeface="Calibri  "/>
                </a:rPr>
                <a:t>Göttingen</a:t>
              </a:r>
              <a:r>
                <a:rPr lang="en-US" sz="1589" spc="15">
                  <a:solidFill>
                    <a:srgbClr val="FFFFFF"/>
                  </a:solidFill>
                  <a:latin typeface="Calibri  "/>
                </a:rPr>
                <a:t> 1</a:t>
              </a:r>
            </a:p>
          </p:txBody>
        </p:sp>
        <p:sp>
          <p:nvSpPr>
            <p:cNvPr id="109" name="TextBox 65">
              <a:extLst>
                <a:ext uri="{FF2B5EF4-FFF2-40B4-BE49-F238E27FC236}">
                  <a16:creationId xmlns:a16="http://schemas.microsoft.com/office/drawing/2014/main" id="{A2EE72CE-E823-5133-7EF2-84F318A05036}"/>
                </a:ext>
              </a:extLst>
            </p:cNvPr>
            <p:cNvSpPr txBox="1"/>
            <p:nvPr/>
          </p:nvSpPr>
          <p:spPr>
            <a:xfrm>
              <a:off x="8449126" y="3095043"/>
              <a:ext cx="1543503" cy="399725"/>
            </a:xfrm>
            <a:prstGeom prst="rect">
              <a:avLst/>
            </a:prstGeom>
          </p:spPr>
          <p:txBody>
            <a:bodyPr lIns="0" tIns="0" rIns="0" bIns="0" rtlCol="0" anchor="t">
              <a:spAutoFit/>
            </a:bodyPr>
            <a:lstStyle/>
            <a:p>
              <a:pPr algn="ctr">
                <a:lnSpc>
                  <a:spcPts val="1630"/>
                </a:lnSpc>
              </a:pPr>
              <a:r>
                <a:rPr lang="en-US" sz="1200" spc="11">
                  <a:solidFill>
                    <a:srgbClr val="FFFFFF"/>
                  </a:solidFill>
                  <a:latin typeface="Calibri  "/>
                </a:rPr>
                <a:t>Oral Solids</a:t>
              </a:r>
            </a:p>
            <a:p>
              <a:pPr algn="ctr">
                <a:lnSpc>
                  <a:spcPts val="1630"/>
                </a:lnSpc>
                <a:spcBef>
                  <a:spcPct val="0"/>
                </a:spcBef>
              </a:pPr>
              <a:r>
                <a:rPr lang="en-US" sz="1200" spc="11">
                  <a:solidFill>
                    <a:srgbClr val="FFFFFF"/>
                  </a:solidFill>
                  <a:latin typeface="Calibri  "/>
                </a:rPr>
                <a:t>5, 600 m2</a:t>
              </a:r>
            </a:p>
          </p:txBody>
        </p:sp>
      </p:grpSp>
      <p:grpSp>
        <p:nvGrpSpPr>
          <p:cNvPr id="111" name="Groupe 86">
            <a:extLst>
              <a:ext uri="{FF2B5EF4-FFF2-40B4-BE49-F238E27FC236}">
                <a16:creationId xmlns:a16="http://schemas.microsoft.com/office/drawing/2014/main" id="{62E71853-9348-3776-36F8-2114DE095AED}"/>
              </a:ext>
            </a:extLst>
          </p:cNvPr>
          <p:cNvGrpSpPr/>
          <p:nvPr/>
        </p:nvGrpSpPr>
        <p:grpSpPr>
          <a:xfrm>
            <a:off x="10309944" y="1553202"/>
            <a:ext cx="1554289" cy="1941566"/>
            <a:chOff x="10309944" y="1553202"/>
            <a:chExt cx="1554289" cy="1941566"/>
          </a:xfrm>
        </p:grpSpPr>
        <p:pic>
          <p:nvPicPr>
            <p:cNvPr id="112" name="Picture 50">
              <a:extLst>
                <a:ext uri="{FF2B5EF4-FFF2-40B4-BE49-F238E27FC236}">
                  <a16:creationId xmlns:a16="http://schemas.microsoft.com/office/drawing/2014/main" id="{9FBC32D9-17DD-C320-A162-6A0A3CD51F16}"/>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10309944" y="1573485"/>
              <a:ext cx="240664" cy="240664"/>
            </a:xfrm>
            <a:prstGeom prst="rect">
              <a:avLst/>
            </a:prstGeom>
          </p:spPr>
        </p:pic>
        <p:grpSp>
          <p:nvGrpSpPr>
            <p:cNvPr id="113" name="Group 17">
              <a:extLst>
                <a:ext uri="{FF2B5EF4-FFF2-40B4-BE49-F238E27FC236}">
                  <a16:creationId xmlns:a16="http://schemas.microsoft.com/office/drawing/2014/main" id="{D9BCF6A4-C5DF-D139-A948-634B206246D4}"/>
                </a:ext>
              </a:extLst>
            </p:cNvPr>
            <p:cNvGrpSpPr/>
            <p:nvPr/>
          </p:nvGrpSpPr>
          <p:grpSpPr>
            <a:xfrm>
              <a:off x="10320730" y="1964992"/>
              <a:ext cx="1543503" cy="1087726"/>
              <a:chOff x="0" y="0"/>
              <a:chExt cx="3087006" cy="2175452"/>
            </a:xfrm>
          </p:grpSpPr>
          <p:pic>
            <p:nvPicPr>
              <p:cNvPr id="117" name="Picture 18">
                <a:extLst>
                  <a:ext uri="{FF2B5EF4-FFF2-40B4-BE49-F238E27FC236}">
                    <a16:creationId xmlns:a16="http://schemas.microsoft.com/office/drawing/2014/main" id="{BC903B55-4BAD-CC9F-6456-12F5C262F4BB}"/>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0" y="0"/>
                <a:ext cx="3087006" cy="2175452"/>
              </a:xfrm>
              <a:prstGeom prst="rect">
                <a:avLst/>
              </a:prstGeom>
            </p:spPr>
          </p:pic>
        </p:grpSp>
        <p:pic>
          <p:nvPicPr>
            <p:cNvPr id="114" name="Picture 19">
              <a:extLst>
                <a:ext uri="{FF2B5EF4-FFF2-40B4-BE49-F238E27FC236}">
                  <a16:creationId xmlns:a16="http://schemas.microsoft.com/office/drawing/2014/main" id="{9D6248B9-1F17-D38C-3900-6A4225E2533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320730" y="1964991"/>
              <a:ext cx="347900" cy="208740"/>
            </a:xfrm>
            <a:prstGeom prst="rect">
              <a:avLst/>
            </a:prstGeom>
          </p:spPr>
        </p:pic>
        <p:sp>
          <p:nvSpPr>
            <p:cNvPr id="115" name="TextBox 66">
              <a:extLst>
                <a:ext uri="{FF2B5EF4-FFF2-40B4-BE49-F238E27FC236}">
                  <a16:creationId xmlns:a16="http://schemas.microsoft.com/office/drawing/2014/main" id="{B9D875EB-AD91-A56B-879B-D6C2A490C4C9}"/>
                </a:ext>
              </a:extLst>
            </p:cNvPr>
            <p:cNvSpPr txBox="1"/>
            <p:nvPr/>
          </p:nvSpPr>
          <p:spPr>
            <a:xfrm>
              <a:off x="10629581" y="1553202"/>
              <a:ext cx="1226579" cy="284630"/>
            </a:xfrm>
            <a:prstGeom prst="rect">
              <a:avLst/>
            </a:prstGeom>
          </p:spPr>
          <p:txBody>
            <a:bodyPr lIns="0" tIns="0" rIns="0" bIns="0" rtlCol="0" anchor="t">
              <a:spAutoFit/>
            </a:bodyPr>
            <a:lstStyle/>
            <a:p>
              <a:pPr>
                <a:lnSpc>
                  <a:spcPts val="2384"/>
                </a:lnSpc>
                <a:spcBef>
                  <a:spcPct val="0"/>
                </a:spcBef>
              </a:pPr>
              <a:r>
                <a:rPr lang="en-US" sz="1600" spc="15">
                  <a:solidFill>
                    <a:srgbClr val="FFFFFF"/>
                  </a:solidFill>
                  <a:latin typeface="Calibri  "/>
                </a:rPr>
                <a:t>Göttingen</a:t>
              </a:r>
              <a:r>
                <a:rPr lang="en-US" sz="1589" spc="15">
                  <a:solidFill>
                    <a:srgbClr val="FFFFFF"/>
                  </a:solidFill>
                  <a:latin typeface="Calibri  "/>
                </a:rPr>
                <a:t> 2</a:t>
              </a:r>
            </a:p>
          </p:txBody>
        </p:sp>
        <p:sp>
          <p:nvSpPr>
            <p:cNvPr id="116" name="TextBox 67">
              <a:extLst>
                <a:ext uri="{FF2B5EF4-FFF2-40B4-BE49-F238E27FC236}">
                  <a16:creationId xmlns:a16="http://schemas.microsoft.com/office/drawing/2014/main" id="{13C4710D-EC53-9797-D874-B56410D5B923}"/>
                </a:ext>
              </a:extLst>
            </p:cNvPr>
            <p:cNvSpPr txBox="1"/>
            <p:nvPr/>
          </p:nvSpPr>
          <p:spPr>
            <a:xfrm>
              <a:off x="10320730" y="3095043"/>
              <a:ext cx="1543503" cy="399725"/>
            </a:xfrm>
            <a:prstGeom prst="rect">
              <a:avLst/>
            </a:prstGeom>
          </p:spPr>
          <p:txBody>
            <a:bodyPr lIns="0" tIns="0" rIns="0" bIns="0" rtlCol="0" anchor="t">
              <a:spAutoFit/>
            </a:bodyPr>
            <a:lstStyle/>
            <a:p>
              <a:pPr algn="ctr">
                <a:lnSpc>
                  <a:spcPts val="1630"/>
                </a:lnSpc>
              </a:pPr>
              <a:r>
                <a:rPr lang="en-US" sz="1200" spc="11">
                  <a:solidFill>
                    <a:srgbClr val="FFFFFF"/>
                  </a:solidFill>
                  <a:latin typeface="Calibri  "/>
                </a:rPr>
                <a:t>Cephalosporins</a:t>
              </a:r>
            </a:p>
            <a:p>
              <a:pPr algn="ctr">
                <a:lnSpc>
                  <a:spcPts val="1630"/>
                </a:lnSpc>
                <a:spcBef>
                  <a:spcPct val="0"/>
                </a:spcBef>
              </a:pPr>
              <a:r>
                <a:rPr lang="en-US" sz="1200" spc="11">
                  <a:solidFill>
                    <a:srgbClr val="FFFFFF"/>
                  </a:solidFill>
                  <a:latin typeface="Calibri  "/>
                </a:rPr>
                <a:t>900 m2</a:t>
              </a:r>
            </a:p>
          </p:txBody>
        </p:sp>
      </p:grpSp>
      <p:grpSp>
        <p:nvGrpSpPr>
          <p:cNvPr id="118" name="Groupe 78">
            <a:extLst>
              <a:ext uri="{FF2B5EF4-FFF2-40B4-BE49-F238E27FC236}">
                <a16:creationId xmlns:a16="http://schemas.microsoft.com/office/drawing/2014/main" id="{665890BE-0E57-1377-DBB2-8AFAB2B36EBC}"/>
              </a:ext>
            </a:extLst>
          </p:cNvPr>
          <p:cNvGrpSpPr/>
          <p:nvPr/>
        </p:nvGrpSpPr>
        <p:grpSpPr>
          <a:xfrm>
            <a:off x="144780" y="3845958"/>
            <a:ext cx="1964051" cy="1916844"/>
            <a:chOff x="10141298" y="1540547"/>
            <a:chExt cx="1964051" cy="1916844"/>
          </a:xfrm>
        </p:grpSpPr>
        <p:grpSp>
          <p:nvGrpSpPr>
            <p:cNvPr id="119" name="Group 26">
              <a:extLst>
                <a:ext uri="{FF2B5EF4-FFF2-40B4-BE49-F238E27FC236}">
                  <a16:creationId xmlns:a16="http://schemas.microsoft.com/office/drawing/2014/main" id="{515DDB1E-F677-C73D-6638-F190412BDD47}"/>
                </a:ext>
              </a:extLst>
            </p:cNvPr>
            <p:cNvGrpSpPr/>
            <p:nvPr/>
          </p:nvGrpSpPr>
          <p:grpSpPr>
            <a:xfrm>
              <a:off x="10308272" y="1930371"/>
              <a:ext cx="1535731" cy="1084971"/>
              <a:chOff x="0" y="0"/>
              <a:chExt cx="3071461" cy="2169942"/>
            </a:xfrm>
          </p:grpSpPr>
          <p:pic>
            <p:nvPicPr>
              <p:cNvPr id="123" name="Picture 27">
                <a:extLst>
                  <a:ext uri="{FF2B5EF4-FFF2-40B4-BE49-F238E27FC236}">
                    <a16:creationId xmlns:a16="http://schemas.microsoft.com/office/drawing/2014/main" id="{0514A7C7-BFD4-06B6-33E3-A1E487192F37}"/>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0" y="0"/>
                <a:ext cx="3071461" cy="2169942"/>
              </a:xfrm>
              <a:prstGeom prst="rect">
                <a:avLst/>
              </a:prstGeom>
            </p:spPr>
          </p:pic>
        </p:grpSp>
        <p:pic>
          <p:nvPicPr>
            <p:cNvPr id="120" name="Picture 30">
              <a:extLst>
                <a:ext uri="{FF2B5EF4-FFF2-40B4-BE49-F238E27FC236}">
                  <a16:creationId xmlns:a16="http://schemas.microsoft.com/office/drawing/2014/main" id="{9EEA53A5-F692-FF7E-26DA-4522DE064108}"/>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a:off x="10300499" y="1927616"/>
              <a:ext cx="376787" cy="224702"/>
            </a:xfrm>
            <a:prstGeom prst="rect">
              <a:avLst/>
            </a:prstGeom>
          </p:spPr>
        </p:pic>
        <p:sp>
          <p:nvSpPr>
            <p:cNvPr id="121" name="TextBox 68">
              <a:extLst>
                <a:ext uri="{FF2B5EF4-FFF2-40B4-BE49-F238E27FC236}">
                  <a16:creationId xmlns:a16="http://schemas.microsoft.com/office/drawing/2014/main" id="{4372C709-246F-C9AA-2C53-B9FFDA2347CE}"/>
                </a:ext>
              </a:extLst>
            </p:cNvPr>
            <p:cNvSpPr txBox="1"/>
            <p:nvPr/>
          </p:nvSpPr>
          <p:spPr>
            <a:xfrm>
              <a:off x="10698664" y="1540547"/>
              <a:ext cx="671937" cy="284630"/>
            </a:xfrm>
            <a:prstGeom prst="rect">
              <a:avLst/>
            </a:prstGeom>
          </p:spPr>
          <p:txBody>
            <a:bodyPr lIns="0" tIns="0" rIns="0" bIns="0" rtlCol="0" anchor="t">
              <a:spAutoFit/>
            </a:bodyPr>
            <a:lstStyle/>
            <a:p>
              <a:pPr>
                <a:lnSpc>
                  <a:spcPts val="2384"/>
                </a:lnSpc>
                <a:spcBef>
                  <a:spcPct val="0"/>
                </a:spcBef>
              </a:pPr>
              <a:r>
                <a:rPr lang="en-US" sz="1600" spc="15" err="1">
                  <a:solidFill>
                    <a:srgbClr val="FFFFFF"/>
                  </a:solidFill>
                  <a:latin typeface="Calibri  "/>
                </a:rPr>
                <a:t>Limay</a:t>
              </a:r>
              <a:endParaRPr lang="en-US" sz="1589" spc="15">
                <a:solidFill>
                  <a:srgbClr val="FFFFFF"/>
                </a:solidFill>
                <a:latin typeface="Calibri  "/>
              </a:endParaRPr>
            </a:p>
          </p:txBody>
        </p:sp>
        <p:sp>
          <p:nvSpPr>
            <p:cNvPr id="122" name="TextBox 69">
              <a:extLst>
                <a:ext uri="{FF2B5EF4-FFF2-40B4-BE49-F238E27FC236}">
                  <a16:creationId xmlns:a16="http://schemas.microsoft.com/office/drawing/2014/main" id="{7D02FDA1-A67D-FB9C-1A21-70B3BC1EB4CD}"/>
                </a:ext>
              </a:extLst>
            </p:cNvPr>
            <p:cNvSpPr txBox="1"/>
            <p:nvPr/>
          </p:nvSpPr>
          <p:spPr>
            <a:xfrm>
              <a:off x="10141298" y="3057666"/>
              <a:ext cx="1964051" cy="399725"/>
            </a:xfrm>
            <a:prstGeom prst="rect">
              <a:avLst/>
            </a:prstGeom>
          </p:spPr>
          <p:txBody>
            <a:bodyPr wrap="square" lIns="0" tIns="0" rIns="0" bIns="0" rtlCol="0" anchor="t">
              <a:spAutoFit/>
            </a:bodyPr>
            <a:lstStyle/>
            <a:p>
              <a:pPr algn="ctr">
                <a:lnSpc>
                  <a:spcPts val="1630"/>
                </a:lnSpc>
              </a:pPr>
              <a:r>
                <a:rPr lang="en-US" sz="1200" spc="11">
                  <a:solidFill>
                    <a:srgbClr val="FFFFFF"/>
                  </a:solidFill>
                  <a:latin typeface="Calibri  "/>
                </a:rPr>
                <a:t>Oral Liquids &amp; Suppositories</a:t>
              </a:r>
            </a:p>
            <a:p>
              <a:pPr algn="ctr">
                <a:lnSpc>
                  <a:spcPts val="1630"/>
                </a:lnSpc>
                <a:spcBef>
                  <a:spcPct val="0"/>
                </a:spcBef>
              </a:pPr>
              <a:r>
                <a:rPr lang="en-US" sz="1200" spc="11">
                  <a:solidFill>
                    <a:srgbClr val="FFFFFF"/>
                  </a:solidFill>
                  <a:latin typeface="Calibri  "/>
                </a:rPr>
                <a:t>3, 600 m2</a:t>
              </a:r>
            </a:p>
          </p:txBody>
        </p:sp>
      </p:grpSp>
      <p:grpSp>
        <p:nvGrpSpPr>
          <p:cNvPr id="124" name="Groupe 41">
            <a:extLst>
              <a:ext uri="{FF2B5EF4-FFF2-40B4-BE49-F238E27FC236}">
                <a16:creationId xmlns:a16="http://schemas.microsoft.com/office/drawing/2014/main" id="{6E8A9F87-37E7-65A2-09B7-6E8A35ECC4C5}"/>
              </a:ext>
            </a:extLst>
          </p:cNvPr>
          <p:cNvGrpSpPr/>
          <p:nvPr/>
        </p:nvGrpSpPr>
        <p:grpSpPr>
          <a:xfrm>
            <a:off x="4196175" y="3847307"/>
            <a:ext cx="1543504" cy="1942856"/>
            <a:chOff x="339898" y="3836247"/>
            <a:chExt cx="1543504" cy="1942856"/>
          </a:xfrm>
        </p:grpSpPr>
        <p:grpSp>
          <p:nvGrpSpPr>
            <p:cNvPr id="125" name="Group 24">
              <a:extLst>
                <a:ext uri="{FF2B5EF4-FFF2-40B4-BE49-F238E27FC236}">
                  <a16:creationId xmlns:a16="http://schemas.microsoft.com/office/drawing/2014/main" id="{157A0099-717D-49D7-8E20-D8DA97A3CB44}"/>
                </a:ext>
              </a:extLst>
            </p:cNvPr>
            <p:cNvGrpSpPr/>
            <p:nvPr/>
          </p:nvGrpSpPr>
          <p:grpSpPr>
            <a:xfrm>
              <a:off x="339899" y="4249326"/>
              <a:ext cx="1543503" cy="1087726"/>
              <a:chOff x="0" y="0"/>
              <a:chExt cx="3087006" cy="2175452"/>
            </a:xfrm>
          </p:grpSpPr>
          <p:pic>
            <p:nvPicPr>
              <p:cNvPr id="129" name="Picture 25">
                <a:extLst>
                  <a:ext uri="{FF2B5EF4-FFF2-40B4-BE49-F238E27FC236}">
                    <a16:creationId xmlns:a16="http://schemas.microsoft.com/office/drawing/2014/main" id="{E6006C30-C2F2-2835-D93F-87F09B7E0FFF}"/>
                  </a:ext>
                </a:extLst>
              </p:cNvPr>
              <p:cNvPicPr>
                <a:picLocks noChangeAspect="1"/>
              </p:cNvPicPr>
              <p:nvPr/>
            </p:nvPicPr>
            <p:blipFill>
              <a:blip r:embed="rId18" cstate="screen">
                <a:extLst>
                  <a:ext uri="{28A0092B-C50C-407E-A947-70E740481C1C}">
                    <a14:useLocalDpi xmlns:a14="http://schemas.microsoft.com/office/drawing/2010/main"/>
                  </a:ext>
                </a:extLst>
              </a:blip>
              <a:srcRect l="2311" r="2311"/>
              <a:stretch>
                <a:fillRect/>
              </a:stretch>
            </p:blipFill>
            <p:spPr>
              <a:xfrm>
                <a:off x="0" y="0"/>
                <a:ext cx="3087006" cy="2175452"/>
              </a:xfrm>
              <a:prstGeom prst="rect">
                <a:avLst/>
              </a:prstGeom>
            </p:spPr>
          </p:pic>
        </p:grpSp>
        <p:pic>
          <p:nvPicPr>
            <p:cNvPr id="126" name="Picture 28">
              <a:extLst>
                <a:ext uri="{FF2B5EF4-FFF2-40B4-BE49-F238E27FC236}">
                  <a16:creationId xmlns:a16="http://schemas.microsoft.com/office/drawing/2014/main" id="{4B0D8897-AF0B-4B40-38BC-7D55CF7FE26E}"/>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a:off x="339898" y="4248971"/>
              <a:ext cx="341497" cy="208740"/>
            </a:xfrm>
            <a:prstGeom prst="rect">
              <a:avLst/>
            </a:prstGeom>
          </p:spPr>
        </p:pic>
        <p:sp>
          <p:nvSpPr>
            <p:cNvPr id="127" name="TextBox 70">
              <a:extLst>
                <a:ext uri="{FF2B5EF4-FFF2-40B4-BE49-F238E27FC236}">
                  <a16:creationId xmlns:a16="http://schemas.microsoft.com/office/drawing/2014/main" id="{1AF6CD91-5D73-CAF9-EFA9-4C62CC832F0D}"/>
                </a:ext>
              </a:extLst>
            </p:cNvPr>
            <p:cNvSpPr txBox="1"/>
            <p:nvPr/>
          </p:nvSpPr>
          <p:spPr>
            <a:xfrm>
              <a:off x="736109" y="3836247"/>
              <a:ext cx="967527" cy="284630"/>
            </a:xfrm>
            <a:prstGeom prst="rect">
              <a:avLst/>
            </a:prstGeom>
          </p:spPr>
          <p:txBody>
            <a:bodyPr lIns="0" tIns="0" rIns="0" bIns="0" rtlCol="0" anchor="t">
              <a:spAutoFit/>
            </a:bodyPr>
            <a:lstStyle/>
            <a:p>
              <a:pPr>
                <a:lnSpc>
                  <a:spcPts val="2384"/>
                </a:lnSpc>
                <a:spcBef>
                  <a:spcPct val="0"/>
                </a:spcBef>
              </a:pPr>
              <a:r>
                <a:rPr lang="en-US" sz="1600" spc="15">
                  <a:solidFill>
                    <a:srgbClr val="FFFFFF"/>
                  </a:solidFill>
                  <a:latin typeface="Calibri  "/>
                </a:rPr>
                <a:t>Tampere</a:t>
              </a:r>
              <a:endParaRPr lang="en-US" sz="1589" spc="15">
                <a:solidFill>
                  <a:srgbClr val="FFFFFF"/>
                </a:solidFill>
                <a:latin typeface="Calibri  "/>
              </a:endParaRPr>
            </a:p>
          </p:txBody>
        </p:sp>
        <p:sp>
          <p:nvSpPr>
            <p:cNvPr id="128" name="TextBox 71">
              <a:extLst>
                <a:ext uri="{FF2B5EF4-FFF2-40B4-BE49-F238E27FC236}">
                  <a16:creationId xmlns:a16="http://schemas.microsoft.com/office/drawing/2014/main" id="{9A75378C-BE4B-60D1-0D48-B687F71B0343}"/>
                </a:ext>
              </a:extLst>
            </p:cNvPr>
            <p:cNvSpPr txBox="1"/>
            <p:nvPr/>
          </p:nvSpPr>
          <p:spPr>
            <a:xfrm>
              <a:off x="339899" y="5379378"/>
              <a:ext cx="1543503" cy="399725"/>
            </a:xfrm>
            <a:prstGeom prst="rect">
              <a:avLst/>
            </a:prstGeom>
          </p:spPr>
          <p:txBody>
            <a:bodyPr lIns="0" tIns="0" rIns="0" bIns="0" rtlCol="0" anchor="t">
              <a:spAutoFit/>
            </a:bodyPr>
            <a:lstStyle/>
            <a:p>
              <a:pPr algn="ctr">
                <a:lnSpc>
                  <a:spcPts val="1630"/>
                </a:lnSpc>
              </a:pPr>
              <a:r>
                <a:rPr lang="en-US" sz="1200" spc="11">
                  <a:solidFill>
                    <a:srgbClr val="FFFFFF"/>
                  </a:solidFill>
                  <a:latin typeface="Calibri  "/>
                </a:rPr>
                <a:t>Sterile </a:t>
              </a:r>
              <a:r>
                <a:rPr lang="en-US" sz="1200" spc="11" err="1">
                  <a:solidFill>
                    <a:srgbClr val="FFFFFF"/>
                  </a:solidFill>
                  <a:latin typeface="Calibri  "/>
                </a:rPr>
                <a:t>Ophthalmics</a:t>
              </a:r>
              <a:r>
                <a:rPr lang="en-US" sz="1200" spc="11">
                  <a:solidFill>
                    <a:srgbClr val="FFFFFF"/>
                  </a:solidFill>
                  <a:latin typeface="Calibri  "/>
                </a:rPr>
                <a:t> </a:t>
              </a:r>
            </a:p>
            <a:p>
              <a:pPr algn="ctr">
                <a:lnSpc>
                  <a:spcPts val="1630"/>
                </a:lnSpc>
                <a:spcBef>
                  <a:spcPct val="0"/>
                </a:spcBef>
              </a:pPr>
              <a:r>
                <a:rPr lang="en-US" sz="1200" spc="11">
                  <a:solidFill>
                    <a:srgbClr val="FFFFFF"/>
                  </a:solidFill>
                  <a:latin typeface="Calibri  "/>
                </a:rPr>
                <a:t>4, 000 m2</a:t>
              </a:r>
            </a:p>
          </p:txBody>
        </p:sp>
      </p:grpSp>
      <p:grpSp>
        <p:nvGrpSpPr>
          <p:cNvPr id="130" name="Groupe 42">
            <a:extLst>
              <a:ext uri="{FF2B5EF4-FFF2-40B4-BE49-F238E27FC236}">
                <a16:creationId xmlns:a16="http://schemas.microsoft.com/office/drawing/2014/main" id="{915B74A4-3079-4DC6-D07F-ED522EFB58FE}"/>
              </a:ext>
            </a:extLst>
          </p:cNvPr>
          <p:cNvGrpSpPr/>
          <p:nvPr/>
        </p:nvGrpSpPr>
        <p:grpSpPr>
          <a:xfrm>
            <a:off x="2195723" y="3884254"/>
            <a:ext cx="1734827" cy="2111243"/>
            <a:chOff x="2212036" y="3881308"/>
            <a:chExt cx="1734827" cy="2111243"/>
          </a:xfrm>
        </p:grpSpPr>
        <p:grpSp>
          <p:nvGrpSpPr>
            <p:cNvPr id="131" name="Group 20">
              <a:extLst>
                <a:ext uri="{FF2B5EF4-FFF2-40B4-BE49-F238E27FC236}">
                  <a16:creationId xmlns:a16="http://schemas.microsoft.com/office/drawing/2014/main" id="{0D115BAB-673C-BAEE-857A-F1BC49847051}"/>
                </a:ext>
              </a:extLst>
            </p:cNvPr>
            <p:cNvGrpSpPr/>
            <p:nvPr/>
          </p:nvGrpSpPr>
          <p:grpSpPr>
            <a:xfrm>
              <a:off x="2307698" y="4252082"/>
              <a:ext cx="1543623" cy="1084971"/>
              <a:chOff x="0" y="0"/>
              <a:chExt cx="3087246" cy="2169942"/>
            </a:xfrm>
          </p:grpSpPr>
          <p:pic>
            <p:nvPicPr>
              <p:cNvPr id="135" name="Picture 21">
                <a:extLst>
                  <a:ext uri="{FF2B5EF4-FFF2-40B4-BE49-F238E27FC236}">
                    <a16:creationId xmlns:a16="http://schemas.microsoft.com/office/drawing/2014/main" id="{05B86540-5F92-98C0-2719-9C2D87001623}"/>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0" y="0"/>
                <a:ext cx="3087246" cy="2169942"/>
              </a:xfrm>
              <a:prstGeom prst="rect">
                <a:avLst/>
              </a:prstGeom>
            </p:spPr>
          </p:pic>
        </p:grpSp>
        <p:pic>
          <p:nvPicPr>
            <p:cNvPr id="132" name="Picture 33">
              <a:extLst>
                <a:ext uri="{FF2B5EF4-FFF2-40B4-BE49-F238E27FC236}">
                  <a16:creationId xmlns:a16="http://schemas.microsoft.com/office/drawing/2014/main" id="{A6B8B011-0FA7-4DCB-5CEB-11D281D03BE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a:off x="2307698" y="4248972"/>
              <a:ext cx="376787" cy="224702"/>
            </a:xfrm>
            <a:prstGeom prst="rect">
              <a:avLst/>
            </a:prstGeom>
          </p:spPr>
        </p:pic>
        <p:sp>
          <p:nvSpPr>
            <p:cNvPr id="133" name="TextBox 72">
              <a:extLst>
                <a:ext uri="{FF2B5EF4-FFF2-40B4-BE49-F238E27FC236}">
                  <a16:creationId xmlns:a16="http://schemas.microsoft.com/office/drawing/2014/main" id="{2829D485-AD1F-9C62-3535-66BC9538EC8B}"/>
                </a:ext>
              </a:extLst>
            </p:cNvPr>
            <p:cNvSpPr txBox="1"/>
            <p:nvPr/>
          </p:nvSpPr>
          <p:spPr>
            <a:xfrm>
              <a:off x="2666433" y="3881308"/>
              <a:ext cx="994168" cy="284630"/>
            </a:xfrm>
            <a:prstGeom prst="rect">
              <a:avLst/>
            </a:prstGeom>
          </p:spPr>
          <p:txBody>
            <a:bodyPr lIns="0" tIns="0" rIns="0" bIns="0" rtlCol="0" anchor="t">
              <a:spAutoFit/>
            </a:bodyPr>
            <a:lstStyle/>
            <a:p>
              <a:pPr>
                <a:lnSpc>
                  <a:spcPts val="2384"/>
                </a:lnSpc>
                <a:spcBef>
                  <a:spcPct val="0"/>
                </a:spcBef>
              </a:pPr>
              <a:r>
                <a:rPr lang="en-US" sz="1600" spc="15" err="1">
                  <a:solidFill>
                    <a:srgbClr val="FFFFFF"/>
                  </a:solidFill>
                  <a:latin typeface="Calibri  "/>
                </a:rPr>
                <a:t>Ploërmel</a:t>
              </a:r>
              <a:endParaRPr lang="en-US" sz="1589" spc="15">
                <a:solidFill>
                  <a:srgbClr val="FFFFFF"/>
                </a:solidFill>
                <a:latin typeface="Calibri  "/>
              </a:endParaRPr>
            </a:p>
          </p:txBody>
        </p:sp>
        <p:sp>
          <p:nvSpPr>
            <p:cNvPr id="134" name="TextBox 73">
              <a:extLst>
                <a:ext uri="{FF2B5EF4-FFF2-40B4-BE49-F238E27FC236}">
                  <a16:creationId xmlns:a16="http://schemas.microsoft.com/office/drawing/2014/main" id="{C5BDFC8A-E3DC-BCF0-BBDC-FECEA29D19BA}"/>
                </a:ext>
              </a:extLst>
            </p:cNvPr>
            <p:cNvSpPr txBox="1"/>
            <p:nvPr/>
          </p:nvSpPr>
          <p:spPr>
            <a:xfrm>
              <a:off x="2212036" y="5387642"/>
              <a:ext cx="1734827" cy="604909"/>
            </a:xfrm>
            <a:prstGeom prst="rect">
              <a:avLst/>
            </a:prstGeom>
          </p:spPr>
          <p:txBody>
            <a:bodyPr wrap="square" lIns="0" tIns="0" rIns="0" bIns="0" rtlCol="0" anchor="t">
              <a:spAutoFit/>
            </a:bodyPr>
            <a:lstStyle/>
            <a:p>
              <a:pPr algn="ctr">
                <a:lnSpc>
                  <a:spcPts val="1630"/>
                </a:lnSpc>
              </a:pPr>
              <a:r>
                <a:rPr lang="en-US" sz="1200" spc="11" err="1">
                  <a:solidFill>
                    <a:srgbClr val="FFFFFF"/>
                  </a:solidFill>
                  <a:latin typeface="Calibri  "/>
                </a:rPr>
                <a:t>Softgel</a:t>
              </a:r>
              <a:r>
                <a:rPr lang="en-US" sz="1200" spc="11">
                  <a:solidFill>
                    <a:srgbClr val="FFFFFF"/>
                  </a:solidFill>
                  <a:latin typeface="Calibri  "/>
                </a:rPr>
                <a:t> Capsules &amp; </a:t>
              </a:r>
              <a:r>
                <a:rPr lang="en-US" sz="1200" spc="11" err="1">
                  <a:solidFill>
                    <a:srgbClr val="FFFFFF"/>
                  </a:solidFill>
                  <a:latin typeface="Calibri  "/>
                </a:rPr>
                <a:t>Microdosing</a:t>
              </a:r>
              <a:endParaRPr lang="en-US" sz="1200" spc="11">
                <a:solidFill>
                  <a:srgbClr val="FFFFFF"/>
                </a:solidFill>
                <a:latin typeface="Calibri  "/>
              </a:endParaRPr>
            </a:p>
            <a:p>
              <a:pPr algn="ctr">
                <a:lnSpc>
                  <a:spcPts val="1630"/>
                </a:lnSpc>
                <a:spcBef>
                  <a:spcPct val="0"/>
                </a:spcBef>
              </a:pPr>
              <a:r>
                <a:rPr lang="en-US" sz="1200" spc="11">
                  <a:solidFill>
                    <a:srgbClr val="FFFFFF"/>
                  </a:solidFill>
                  <a:latin typeface="Calibri  "/>
                </a:rPr>
                <a:t>5, 500 m2</a:t>
              </a:r>
            </a:p>
          </p:txBody>
        </p:sp>
      </p:grpSp>
      <p:grpSp>
        <p:nvGrpSpPr>
          <p:cNvPr id="136" name="Groupe 84">
            <a:extLst>
              <a:ext uri="{FF2B5EF4-FFF2-40B4-BE49-F238E27FC236}">
                <a16:creationId xmlns:a16="http://schemas.microsoft.com/office/drawing/2014/main" id="{89B56AA4-4EDB-1D92-784D-6276787392C9}"/>
              </a:ext>
            </a:extLst>
          </p:cNvPr>
          <p:cNvGrpSpPr/>
          <p:nvPr/>
        </p:nvGrpSpPr>
        <p:grpSpPr>
          <a:xfrm>
            <a:off x="6006513" y="1553202"/>
            <a:ext cx="2075035" cy="1971594"/>
            <a:chOff x="6045992" y="1553202"/>
            <a:chExt cx="2075035" cy="1971594"/>
          </a:xfrm>
        </p:grpSpPr>
        <p:grpSp>
          <p:nvGrpSpPr>
            <p:cNvPr id="137" name="Groupe 83">
              <a:extLst>
                <a:ext uri="{FF2B5EF4-FFF2-40B4-BE49-F238E27FC236}">
                  <a16:creationId xmlns:a16="http://schemas.microsoft.com/office/drawing/2014/main" id="{D1CD0BB1-EDE0-CBED-70B1-6D635AF2D699}"/>
                </a:ext>
              </a:extLst>
            </p:cNvPr>
            <p:cNvGrpSpPr/>
            <p:nvPr/>
          </p:nvGrpSpPr>
          <p:grpSpPr>
            <a:xfrm>
              <a:off x="6243299" y="1553202"/>
              <a:ext cx="1612813" cy="1483508"/>
              <a:chOff x="6243299" y="1553202"/>
              <a:chExt cx="1612813" cy="1483508"/>
            </a:xfrm>
          </p:grpSpPr>
          <p:pic>
            <p:nvPicPr>
              <p:cNvPr id="139" name="Picture 48">
                <a:extLst>
                  <a:ext uri="{FF2B5EF4-FFF2-40B4-BE49-F238E27FC236}">
                    <a16:creationId xmlns:a16="http://schemas.microsoft.com/office/drawing/2014/main" id="{25C35A1E-03F5-218B-29AD-C22F1DF4556C}"/>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p:blipFill>
            <p:spPr>
              <a:xfrm>
                <a:off x="6243299" y="1573485"/>
                <a:ext cx="240664" cy="240664"/>
              </a:xfrm>
              <a:prstGeom prst="rect">
                <a:avLst/>
              </a:prstGeom>
            </p:spPr>
          </p:pic>
          <p:grpSp>
            <p:nvGrpSpPr>
              <p:cNvPr id="140" name="Group 22">
                <a:extLst>
                  <a:ext uri="{FF2B5EF4-FFF2-40B4-BE49-F238E27FC236}">
                    <a16:creationId xmlns:a16="http://schemas.microsoft.com/office/drawing/2014/main" id="{184D0DA0-9C47-D034-AC59-BE73BB84188E}"/>
                  </a:ext>
                </a:extLst>
              </p:cNvPr>
              <p:cNvGrpSpPr/>
              <p:nvPr/>
            </p:nvGrpSpPr>
            <p:grpSpPr>
              <a:xfrm>
                <a:off x="6313732" y="1960974"/>
                <a:ext cx="1541530" cy="1075736"/>
                <a:chOff x="0" y="0"/>
                <a:chExt cx="3083060" cy="2151472"/>
              </a:xfrm>
            </p:grpSpPr>
            <p:pic>
              <p:nvPicPr>
                <p:cNvPr id="143" name="Picture 23">
                  <a:extLst>
                    <a:ext uri="{FF2B5EF4-FFF2-40B4-BE49-F238E27FC236}">
                      <a16:creationId xmlns:a16="http://schemas.microsoft.com/office/drawing/2014/main" id="{61897FF5-78F4-7F1E-A381-EAB778AD3DDC}"/>
                    </a:ext>
                  </a:extLst>
                </p:cNvPr>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a:xfrm flipH="1">
                  <a:off x="0" y="0"/>
                  <a:ext cx="3083060" cy="2151472"/>
                </a:xfrm>
                <a:prstGeom prst="rect">
                  <a:avLst/>
                </a:prstGeom>
              </p:spPr>
            </p:pic>
          </p:grpSp>
          <p:pic>
            <p:nvPicPr>
              <p:cNvPr id="141" name="Picture 29">
                <a:extLst>
                  <a:ext uri="{FF2B5EF4-FFF2-40B4-BE49-F238E27FC236}">
                    <a16:creationId xmlns:a16="http://schemas.microsoft.com/office/drawing/2014/main" id="{9F08CFCF-0AF0-DF80-9EDE-EBC5F0718DF9}"/>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a:xfrm>
                <a:off x="6313731" y="1960619"/>
                <a:ext cx="345927" cy="207556"/>
              </a:xfrm>
              <a:prstGeom prst="rect">
                <a:avLst/>
              </a:prstGeom>
            </p:spPr>
          </p:pic>
          <p:sp>
            <p:nvSpPr>
              <p:cNvPr id="142" name="TextBox 74">
                <a:extLst>
                  <a:ext uri="{FF2B5EF4-FFF2-40B4-BE49-F238E27FC236}">
                    <a16:creationId xmlns:a16="http://schemas.microsoft.com/office/drawing/2014/main" id="{D2932E1B-DF4B-E0B3-AB60-06245EE3C07F}"/>
                  </a:ext>
                </a:extLst>
              </p:cNvPr>
              <p:cNvSpPr txBox="1"/>
              <p:nvPr/>
            </p:nvSpPr>
            <p:spPr>
              <a:xfrm>
                <a:off x="6560160" y="1553202"/>
                <a:ext cx="1295952" cy="284630"/>
              </a:xfrm>
              <a:prstGeom prst="rect">
                <a:avLst/>
              </a:prstGeom>
            </p:spPr>
            <p:txBody>
              <a:bodyPr lIns="0" tIns="0" rIns="0" bIns="0" rtlCol="0" anchor="t">
                <a:spAutoFit/>
              </a:bodyPr>
              <a:lstStyle/>
              <a:p>
                <a:pPr>
                  <a:lnSpc>
                    <a:spcPts val="2384"/>
                  </a:lnSpc>
                  <a:spcBef>
                    <a:spcPct val="0"/>
                  </a:spcBef>
                </a:pPr>
                <a:r>
                  <a:rPr lang="en-US" sz="1600" spc="15">
                    <a:solidFill>
                      <a:srgbClr val="FFFFFF"/>
                    </a:solidFill>
                    <a:latin typeface="Calibri  "/>
                  </a:rPr>
                  <a:t>Edinburgh</a:t>
                </a:r>
                <a:endParaRPr lang="en-US" sz="1589" spc="15">
                  <a:solidFill>
                    <a:srgbClr val="FFFFFF"/>
                  </a:solidFill>
                  <a:latin typeface="Calibri  "/>
                </a:endParaRPr>
              </a:p>
            </p:txBody>
          </p:sp>
        </p:grpSp>
        <p:sp>
          <p:nvSpPr>
            <p:cNvPr id="138" name="TextBox 75">
              <a:extLst>
                <a:ext uri="{FF2B5EF4-FFF2-40B4-BE49-F238E27FC236}">
                  <a16:creationId xmlns:a16="http://schemas.microsoft.com/office/drawing/2014/main" id="{6ECE8C92-C5E2-1B75-DE7C-1AB521A8256D}"/>
                </a:ext>
              </a:extLst>
            </p:cNvPr>
            <p:cNvSpPr txBox="1"/>
            <p:nvPr/>
          </p:nvSpPr>
          <p:spPr>
            <a:xfrm>
              <a:off x="6045992" y="3125071"/>
              <a:ext cx="2075035" cy="399725"/>
            </a:xfrm>
            <a:prstGeom prst="rect">
              <a:avLst/>
            </a:prstGeom>
          </p:spPr>
          <p:txBody>
            <a:bodyPr wrap="square" lIns="0" tIns="0" rIns="0" bIns="0" rtlCol="0" anchor="t">
              <a:spAutoFit/>
            </a:bodyPr>
            <a:lstStyle/>
            <a:p>
              <a:pPr algn="ctr">
                <a:lnSpc>
                  <a:spcPts val="1630"/>
                </a:lnSpc>
              </a:pPr>
              <a:r>
                <a:rPr lang="en-US" sz="1200" spc="11">
                  <a:solidFill>
                    <a:srgbClr val="FFFFFF"/>
                  </a:solidFill>
                  <a:latin typeface="Calibri  "/>
                </a:rPr>
                <a:t>Liquid filled Hard Capsules</a:t>
              </a:r>
            </a:p>
            <a:p>
              <a:pPr algn="ctr">
                <a:lnSpc>
                  <a:spcPts val="1630"/>
                </a:lnSpc>
                <a:spcBef>
                  <a:spcPct val="0"/>
                </a:spcBef>
              </a:pPr>
              <a:r>
                <a:rPr lang="en-US" sz="1200" spc="11">
                  <a:solidFill>
                    <a:srgbClr val="FFFFFF"/>
                  </a:solidFill>
                  <a:latin typeface="Calibri  "/>
                </a:rPr>
                <a:t>900 m2</a:t>
              </a:r>
            </a:p>
          </p:txBody>
        </p:sp>
      </p:grpSp>
      <p:grpSp>
        <p:nvGrpSpPr>
          <p:cNvPr id="144" name="Groupe 80">
            <a:extLst>
              <a:ext uri="{FF2B5EF4-FFF2-40B4-BE49-F238E27FC236}">
                <a16:creationId xmlns:a16="http://schemas.microsoft.com/office/drawing/2014/main" id="{258EE9FD-7088-59F6-F2C9-3755B805449F}"/>
              </a:ext>
            </a:extLst>
          </p:cNvPr>
          <p:cNvGrpSpPr/>
          <p:nvPr/>
        </p:nvGrpSpPr>
        <p:grpSpPr>
          <a:xfrm>
            <a:off x="350970" y="1553202"/>
            <a:ext cx="1551671" cy="1969233"/>
            <a:chOff x="339898" y="1553202"/>
            <a:chExt cx="1551671" cy="1969233"/>
          </a:xfrm>
        </p:grpSpPr>
        <p:pic>
          <p:nvPicPr>
            <p:cNvPr id="145" name="Picture 45">
              <a:extLst>
                <a:ext uri="{FF2B5EF4-FFF2-40B4-BE49-F238E27FC236}">
                  <a16:creationId xmlns:a16="http://schemas.microsoft.com/office/drawing/2014/main" id="{D281E744-231D-F6E4-4A9F-6A5504C1A2AD}"/>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a:fillRect/>
            </a:stretch>
          </p:blipFill>
          <p:spPr>
            <a:xfrm>
              <a:off x="339898" y="1573485"/>
              <a:ext cx="240664" cy="240664"/>
            </a:xfrm>
            <a:prstGeom prst="rect">
              <a:avLst/>
            </a:prstGeom>
          </p:spPr>
        </p:pic>
        <p:grpSp>
          <p:nvGrpSpPr>
            <p:cNvPr id="146" name="Group 31">
              <a:extLst>
                <a:ext uri="{FF2B5EF4-FFF2-40B4-BE49-F238E27FC236}">
                  <a16:creationId xmlns:a16="http://schemas.microsoft.com/office/drawing/2014/main" id="{E3FC269E-07AF-A9E1-41A3-068ECC1DFB4E}"/>
                </a:ext>
              </a:extLst>
            </p:cNvPr>
            <p:cNvGrpSpPr/>
            <p:nvPr/>
          </p:nvGrpSpPr>
          <p:grpSpPr>
            <a:xfrm>
              <a:off x="348066" y="1947968"/>
              <a:ext cx="1543503" cy="1087726"/>
              <a:chOff x="0" y="0"/>
              <a:chExt cx="3087006" cy="2175452"/>
            </a:xfrm>
          </p:grpSpPr>
          <p:pic>
            <p:nvPicPr>
              <p:cNvPr id="150" name="Picture 32">
                <a:extLst>
                  <a:ext uri="{FF2B5EF4-FFF2-40B4-BE49-F238E27FC236}">
                    <a16:creationId xmlns:a16="http://schemas.microsoft.com/office/drawing/2014/main" id="{455D5A6D-5DDC-44BD-0D73-440143479132}"/>
                  </a:ext>
                </a:extLst>
              </p:cNvPr>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a:xfrm>
                <a:off x="0" y="0"/>
                <a:ext cx="3087006" cy="2175452"/>
              </a:xfrm>
              <a:prstGeom prst="rect">
                <a:avLst/>
              </a:prstGeom>
            </p:spPr>
          </p:pic>
        </p:grpSp>
        <p:sp>
          <p:nvSpPr>
            <p:cNvPr id="147" name="TextBox 76">
              <a:extLst>
                <a:ext uri="{FF2B5EF4-FFF2-40B4-BE49-F238E27FC236}">
                  <a16:creationId xmlns:a16="http://schemas.microsoft.com/office/drawing/2014/main" id="{3754F0C3-6ACA-A13C-DF41-E42A8D344AD7}"/>
                </a:ext>
              </a:extLst>
            </p:cNvPr>
            <p:cNvSpPr txBox="1"/>
            <p:nvPr/>
          </p:nvSpPr>
          <p:spPr>
            <a:xfrm>
              <a:off x="656427" y="1553202"/>
              <a:ext cx="1226579" cy="284630"/>
            </a:xfrm>
            <a:prstGeom prst="rect">
              <a:avLst/>
            </a:prstGeom>
          </p:spPr>
          <p:txBody>
            <a:bodyPr lIns="0" tIns="0" rIns="0" bIns="0" rtlCol="0" anchor="t">
              <a:spAutoFit/>
            </a:bodyPr>
            <a:lstStyle/>
            <a:p>
              <a:pPr>
                <a:lnSpc>
                  <a:spcPts val="2384"/>
                </a:lnSpc>
                <a:spcBef>
                  <a:spcPct val="0"/>
                </a:spcBef>
              </a:pPr>
              <a:r>
                <a:rPr lang="en-US" sz="1600" spc="15">
                  <a:solidFill>
                    <a:srgbClr val="FFFFFF"/>
                  </a:solidFill>
                  <a:latin typeface="Calibri  "/>
                </a:rPr>
                <a:t>Asker</a:t>
              </a:r>
              <a:endParaRPr lang="en-US" sz="1400" spc="15">
                <a:solidFill>
                  <a:srgbClr val="FFFFFF"/>
                </a:solidFill>
                <a:latin typeface="Calibri  "/>
              </a:endParaRPr>
            </a:p>
          </p:txBody>
        </p:sp>
        <p:sp>
          <p:nvSpPr>
            <p:cNvPr id="148" name="TextBox 77">
              <a:extLst>
                <a:ext uri="{FF2B5EF4-FFF2-40B4-BE49-F238E27FC236}">
                  <a16:creationId xmlns:a16="http://schemas.microsoft.com/office/drawing/2014/main" id="{D0ADC913-3230-591C-D690-B53706D86716}"/>
                </a:ext>
              </a:extLst>
            </p:cNvPr>
            <p:cNvSpPr txBox="1"/>
            <p:nvPr/>
          </p:nvSpPr>
          <p:spPr>
            <a:xfrm>
              <a:off x="348066" y="3112066"/>
              <a:ext cx="1543503" cy="410369"/>
            </a:xfrm>
            <a:prstGeom prst="rect">
              <a:avLst/>
            </a:prstGeom>
          </p:spPr>
          <p:txBody>
            <a:bodyPr lIns="0" tIns="0" rIns="0" bIns="0" rtlCol="0" anchor="t">
              <a:spAutoFit/>
            </a:bodyPr>
            <a:lstStyle/>
            <a:p>
              <a:pPr algn="ctr">
                <a:lnSpc>
                  <a:spcPts val="1630"/>
                </a:lnSpc>
              </a:pPr>
              <a:r>
                <a:rPr lang="en-US" sz="1200" spc="11" dirty="0">
                  <a:solidFill>
                    <a:srgbClr val="FFFFFF"/>
                  </a:solidFill>
                  <a:latin typeface="Calibri  "/>
                </a:rPr>
                <a:t>Tablets &amp; </a:t>
              </a:r>
              <a:r>
                <a:rPr lang="en-US" sz="1200" spc="11" dirty="0" err="1">
                  <a:solidFill>
                    <a:srgbClr val="FFFFFF"/>
                  </a:solidFill>
                  <a:latin typeface="Calibri  "/>
                </a:rPr>
                <a:t>Chewables</a:t>
              </a:r>
              <a:endParaRPr lang="en-US" sz="1200" spc="11" dirty="0">
                <a:solidFill>
                  <a:srgbClr val="FFFFFF"/>
                </a:solidFill>
                <a:latin typeface="Calibri  "/>
              </a:endParaRPr>
            </a:p>
            <a:p>
              <a:pPr algn="ctr">
                <a:lnSpc>
                  <a:spcPts val="1630"/>
                </a:lnSpc>
                <a:spcBef>
                  <a:spcPct val="0"/>
                </a:spcBef>
              </a:pPr>
              <a:r>
                <a:rPr lang="en-US" sz="1200" spc="11" dirty="0">
                  <a:solidFill>
                    <a:srgbClr val="FFFFFF"/>
                  </a:solidFill>
                  <a:latin typeface="Calibri  "/>
                </a:rPr>
                <a:t>8, 000 m2</a:t>
              </a:r>
            </a:p>
          </p:txBody>
        </p:sp>
        <p:pic>
          <p:nvPicPr>
            <p:cNvPr id="149" name="Picture 2" descr="Drapeau de la Norvège — Wikipédia">
              <a:extLst>
                <a:ext uri="{FF2B5EF4-FFF2-40B4-BE49-F238E27FC236}">
                  <a16:creationId xmlns:a16="http://schemas.microsoft.com/office/drawing/2014/main" id="{4A9346AD-3F75-C798-264C-16BB17009D22}"/>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42349" y="1947613"/>
              <a:ext cx="348725" cy="254182"/>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Image 2" descr="Une image contenant Police, Graphique, logo, graphisme&#10;&#10;Description générée automatiquement">
            <a:extLst>
              <a:ext uri="{FF2B5EF4-FFF2-40B4-BE49-F238E27FC236}">
                <a16:creationId xmlns:a16="http://schemas.microsoft.com/office/drawing/2014/main" id="{610BCDDD-1107-01F2-0BE1-2DC28F6B8675}"/>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049843" y="502231"/>
            <a:ext cx="1528020" cy="305604"/>
          </a:xfrm>
          <a:prstGeom prst="rect">
            <a:avLst/>
          </a:prstGeom>
        </p:spPr>
      </p:pic>
      <p:sp>
        <p:nvSpPr>
          <p:cNvPr id="152" name="Titre 56">
            <a:extLst>
              <a:ext uri="{FF2B5EF4-FFF2-40B4-BE49-F238E27FC236}">
                <a16:creationId xmlns:a16="http://schemas.microsoft.com/office/drawing/2014/main" id="{62FB9BBA-EB70-EE8A-8070-7FB5FEDB54CC}"/>
              </a:ext>
            </a:extLst>
          </p:cNvPr>
          <p:cNvSpPr>
            <a:spLocks noGrp="1"/>
          </p:cNvSpPr>
          <p:nvPr>
            <p:ph type="ctrTitle"/>
          </p:nvPr>
        </p:nvSpPr>
        <p:spPr>
          <a:xfrm>
            <a:off x="576000" y="288000"/>
            <a:ext cx="9187432" cy="596265"/>
          </a:xfrm>
          <a:prstGeom prst="rect">
            <a:avLst/>
          </a:prstGeom>
        </p:spPr>
        <p:txBody>
          <a:bodyPr/>
          <a:lstStyle/>
          <a:p>
            <a:r>
              <a:rPr lang="fr-FR" sz="3200">
                <a:solidFill>
                  <a:schemeClr val="bg1"/>
                </a:solidFill>
              </a:rPr>
              <a:t>Modifiez le style du titre</a:t>
            </a:r>
            <a:endParaRPr lang="en-GB" sz="3200">
              <a:solidFill>
                <a:schemeClr val="bg1"/>
              </a:solidFill>
            </a:endParaRPr>
          </a:p>
        </p:txBody>
      </p:sp>
      <p:sp>
        <p:nvSpPr>
          <p:cNvPr id="153" name="Sous-titre 79">
            <a:extLst>
              <a:ext uri="{FF2B5EF4-FFF2-40B4-BE49-F238E27FC236}">
                <a16:creationId xmlns:a16="http://schemas.microsoft.com/office/drawing/2014/main" id="{5AAFE0BB-EBCE-0D1A-1A4A-CBE42D897EEA}"/>
              </a:ext>
            </a:extLst>
          </p:cNvPr>
          <p:cNvSpPr>
            <a:spLocks noGrp="1"/>
          </p:cNvSpPr>
          <p:nvPr>
            <p:ph type="subTitle" idx="1"/>
          </p:nvPr>
        </p:nvSpPr>
        <p:spPr>
          <a:xfrm>
            <a:off x="576000" y="894097"/>
            <a:ext cx="9187432" cy="472587"/>
          </a:xfrm>
          <a:prstGeom prst="rect">
            <a:avLst/>
          </a:prstGeom>
        </p:spPr>
        <p:txBody>
          <a:bodyPr/>
          <a:lstStyle>
            <a:lvl1pPr marL="0" indent="0">
              <a:buNone/>
              <a:defRPr>
                <a:solidFill>
                  <a:schemeClr val="accent2"/>
                </a:solidFill>
              </a:defRPr>
            </a:lvl1pPr>
          </a:lstStyle>
          <a:p>
            <a:r>
              <a:rPr lang="fr-FR">
                <a:latin typeface="Calibri  "/>
              </a:rPr>
              <a:t>Modifiez le style des sous-titres du masque</a:t>
            </a:r>
            <a:endParaRPr lang="en-GB">
              <a:latin typeface="Calibri  "/>
            </a:endParaRPr>
          </a:p>
        </p:txBody>
      </p:sp>
      <p:pic>
        <p:nvPicPr>
          <p:cNvPr id="154" name="Image 39" descr="Une image contenant carte&#10;&#10;Description générée automatiquement">
            <a:extLst>
              <a:ext uri="{FF2B5EF4-FFF2-40B4-BE49-F238E27FC236}">
                <a16:creationId xmlns:a16="http://schemas.microsoft.com/office/drawing/2014/main" id="{874FBD0E-E435-FB75-B347-9C2F32BFAFBD}"/>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122630" y="3611004"/>
            <a:ext cx="3076668" cy="3263792"/>
          </a:xfrm>
          <a:prstGeom prst="rect">
            <a:avLst/>
          </a:prstGeom>
        </p:spPr>
      </p:pic>
    </p:spTree>
    <p:extLst>
      <p:ext uri="{BB962C8B-B14F-4D97-AF65-F5344CB8AC3E}">
        <p14:creationId xmlns:p14="http://schemas.microsoft.com/office/powerpoint/2010/main" val="439794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P Dark 2023, Serv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93914-BE41-8AA7-A626-FCC32BFF63A8}"/>
              </a:ext>
            </a:extLst>
          </p:cNvPr>
          <p:cNvSpPr/>
          <p:nvPr/>
        </p:nvSpPr>
        <p:spPr>
          <a:xfrm>
            <a:off x="-23040" y="59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4">
            <a:extLst>
              <a:ext uri="{FF2B5EF4-FFF2-40B4-BE49-F238E27FC236}">
                <a16:creationId xmlns:a16="http://schemas.microsoft.com/office/drawing/2014/main" id="{4DEB878C-DE73-DC3A-B308-B8FE1C1C9010}"/>
              </a:ext>
            </a:extLst>
          </p:cNvPr>
          <p:cNvSpPr txBox="1"/>
          <p:nvPr/>
        </p:nvSpPr>
        <p:spPr>
          <a:xfrm>
            <a:off x="-93133" y="-776469"/>
            <a:ext cx="2057400" cy="2732484"/>
          </a:xfrm>
          <a:prstGeom prst="rect">
            <a:avLst/>
          </a:prstGeom>
        </p:spPr>
        <p:txBody>
          <a:bodyPr lIns="33867" tIns="33867" rIns="33867" bIns="33867" rtlCol="0" anchor="ctr"/>
          <a:lstStyle/>
          <a:p>
            <a:pPr algn="ctr">
              <a:lnSpc>
                <a:spcPts val="3317"/>
              </a:lnSpc>
            </a:pPr>
            <a:endParaRPr sz="1200">
              <a:latin typeface="Calibri  "/>
            </a:endParaRPr>
          </a:p>
        </p:txBody>
      </p:sp>
      <p:sp>
        <p:nvSpPr>
          <p:cNvPr id="29" name="TextBox 33">
            <a:extLst>
              <a:ext uri="{FF2B5EF4-FFF2-40B4-BE49-F238E27FC236}">
                <a16:creationId xmlns:a16="http://schemas.microsoft.com/office/drawing/2014/main" id="{AAD0F832-5B96-2E1E-F204-0038E1B2CDC8}"/>
              </a:ext>
            </a:extLst>
          </p:cNvPr>
          <p:cNvSpPr txBox="1"/>
          <p:nvPr/>
        </p:nvSpPr>
        <p:spPr>
          <a:xfrm>
            <a:off x="5678704" y="241037"/>
            <a:ext cx="1447664" cy="2736990"/>
          </a:xfrm>
          <a:prstGeom prst="rect">
            <a:avLst/>
          </a:prstGeom>
        </p:spPr>
        <p:txBody>
          <a:bodyPr lIns="33867" tIns="33867" rIns="33867" bIns="33867" rtlCol="0" anchor="ctr"/>
          <a:lstStyle/>
          <a:p>
            <a:pPr algn="ctr">
              <a:lnSpc>
                <a:spcPts val="8814"/>
              </a:lnSpc>
            </a:pPr>
            <a:endParaRPr sz="1200">
              <a:latin typeface="Calibri  "/>
            </a:endParaRPr>
          </a:p>
        </p:txBody>
      </p:sp>
      <p:sp>
        <p:nvSpPr>
          <p:cNvPr id="33" name="AutoShape 5">
            <a:extLst>
              <a:ext uri="{FF2B5EF4-FFF2-40B4-BE49-F238E27FC236}">
                <a16:creationId xmlns:a16="http://schemas.microsoft.com/office/drawing/2014/main" id="{8327BF92-5129-A0DC-57A8-802A0A7CC6BF}"/>
              </a:ext>
            </a:extLst>
          </p:cNvPr>
          <p:cNvSpPr/>
          <p:nvPr/>
        </p:nvSpPr>
        <p:spPr>
          <a:xfrm>
            <a:off x="1633753" y="1995193"/>
            <a:ext cx="8336677" cy="67235"/>
          </a:xfrm>
          <a:prstGeom prst="rect">
            <a:avLst/>
          </a:prstGeom>
          <a:solidFill>
            <a:srgbClr val="FFFFFF"/>
          </a:solidFill>
        </p:spPr>
        <p:txBody>
          <a:bodyPr/>
          <a:lstStyle/>
          <a:p>
            <a:endParaRPr lang="de-DE"/>
          </a:p>
        </p:txBody>
      </p:sp>
      <p:grpSp>
        <p:nvGrpSpPr>
          <p:cNvPr id="34" name="Group 7">
            <a:extLst>
              <a:ext uri="{FF2B5EF4-FFF2-40B4-BE49-F238E27FC236}">
                <a16:creationId xmlns:a16="http://schemas.microsoft.com/office/drawing/2014/main" id="{1F094173-E33B-D659-F116-62CAE955AEB8}"/>
              </a:ext>
            </a:extLst>
          </p:cNvPr>
          <p:cNvGrpSpPr/>
          <p:nvPr/>
        </p:nvGrpSpPr>
        <p:grpSpPr>
          <a:xfrm>
            <a:off x="527186" y="2537100"/>
            <a:ext cx="2874163" cy="3783975"/>
            <a:chOff x="0" y="0"/>
            <a:chExt cx="5748326" cy="7567951"/>
          </a:xfrm>
        </p:grpSpPr>
        <p:grpSp>
          <p:nvGrpSpPr>
            <p:cNvPr id="35" name="Group 8">
              <a:extLst>
                <a:ext uri="{FF2B5EF4-FFF2-40B4-BE49-F238E27FC236}">
                  <a16:creationId xmlns:a16="http://schemas.microsoft.com/office/drawing/2014/main" id="{0217EC5A-F21C-9DEC-D7CA-7CA7E6F8C344}"/>
                </a:ext>
              </a:extLst>
            </p:cNvPr>
            <p:cNvGrpSpPr/>
            <p:nvPr/>
          </p:nvGrpSpPr>
          <p:grpSpPr>
            <a:xfrm>
              <a:off x="0" y="0"/>
              <a:ext cx="5748326" cy="7567951"/>
              <a:chOff x="0" y="0"/>
              <a:chExt cx="1135472" cy="1494904"/>
            </a:xfrm>
          </p:grpSpPr>
          <p:sp>
            <p:nvSpPr>
              <p:cNvPr id="38" name="Freeform 9">
                <a:extLst>
                  <a:ext uri="{FF2B5EF4-FFF2-40B4-BE49-F238E27FC236}">
                    <a16:creationId xmlns:a16="http://schemas.microsoft.com/office/drawing/2014/main" id="{FFC1563A-D2AC-0C1C-11DE-CA992C981DFB}"/>
                  </a:ext>
                </a:extLst>
              </p:cNvPr>
              <p:cNvSpPr/>
              <p:nvPr/>
            </p:nvSpPr>
            <p:spPr>
              <a:xfrm>
                <a:off x="0" y="0"/>
                <a:ext cx="1135472" cy="1494904"/>
              </a:xfrm>
              <a:custGeom>
                <a:avLst/>
                <a:gdLst/>
                <a:ahLst/>
                <a:cxnLst/>
                <a:rect l="l" t="t" r="r" b="b"/>
                <a:pathLst>
                  <a:path w="1135472" h="1494904">
                    <a:moveTo>
                      <a:pt x="91583" y="0"/>
                    </a:moveTo>
                    <a:lnTo>
                      <a:pt x="1043889" y="0"/>
                    </a:lnTo>
                    <a:cubicBezTo>
                      <a:pt x="1094469" y="0"/>
                      <a:pt x="1135472" y="41003"/>
                      <a:pt x="1135472" y="91583"/>
                    </a:cubicBezTo>
                    <a:lnTo>
                      <a:pt x="1135472" y="1403321"/>
                    </a:lnTo>
                    <a:cubicBezTo>
                      <a:pt x="1135472" y="1427610"/>
                      <a:pt x="1125823" y="1450904"/>
                      <a:pt x="1108648" y="1468080"/>
                    </a:cubicBezTo>
                    <a:cubicBezTo>
                      <a:pt x="1091473" y="1485255"/>
                      <a:pt x="1068178" y="1494904"/>
                      <a:pt x="1043889" y="1494904"/>
                    </a:cubicBezTo>
                    <a:lnTo>
                      <a:pt x="91583" y="1494904"/>
                    </a:lnTo>
                    <a:cubicBezTo>
                      <a:pt x="41003" y="1494904"/>
                      <a:pt x="0" y="1453901"/>
                      <a:pt x="0" y="1403321"/>
                    </a:cubicBezTo>
                    <a:lnTo>
                      <a:pt x="0" y="91583"/>
                    </a:lnTo>
                    <a:cubicBezTo>
                      <a:pt x="0" y="41003"/>
                      <a:pt x="41003" y="0"/>
                      <a:pt x="91583" y="0"/>
                    </a:cubicBezTo>
                    <a:close/>
                  </a:path>
                </a:pathLst>
              </a:custGeom>
              <a:solidFill>
                <a:schemeClr val="tx1"/>
              </a:solidFill>
            </p:spPr>
            <p:txBody>
              <a:bodyPr/>
              <a:lstStyle/>
              <a:p>
                <a:endParaRPr lang="de-DE"/>
              </a:p>
            </p:txBody>
          </p:sp>
          <p:sp>
            <p:nvSpPr>
              <p:cNvPr id="39" name="TextBox 10">
                <a:extLst>
                  <a:ext uri="{FF2B5EF4-FFF2-40B4-BE49-F238E27FC236}">
                    <a16:creationId xmlns:a16="http://schemas.microsoft.com/office/drawing/2014/main" id="{64EC26C8-13DD-4314-1EDE-F8D8C0B16A87}"/>
                  </a:ext>
                </a:extLst>
              </p:cNvPr>
              <p:cNvSpPr txBox="1"/>
              <p:nvPr/>
            </p:nvSpPr>
            <p:spPr>
              <a:xfrm>
                <a:off x="0" y="-266700"/>
                <a:ext cx="812800" cy="1079500"/>
              </a:xfrm>
              <a:prstGeom prst="rect">
                <a:avLst/>
              </a:prstGeom>
            </p:spPr>
            <p:txBody>
              <a:bodyPr lIns="33867" tIns="33867" rIns="33867" bIns="33867" rtlCol="0" anchor="ctr"/>
              <a:lstStyle/>
              <a:p>
                <a:pPr algn="ctr">
                  <a:lnSpc>
                    <a:spcPts val="3317"/>
                  </a:lnSpc>
                </a:pPr>
                <a:endParaRPr sz="1200">
                  <a:latin typeface="Calibri  "/>
                </a:endParaRPr>
              </a:p>
            </p:txBody>
          </p:sp>
        </p:grpSp>
        <p:sp>
          <p:nvSpPr>
            <p:cNvPr id="36" name="TextBox 11">
              <a:extLst>
                <a:ext uri="{FF2B5EF4-FFF2-40B4-BE49-F238E27FC236}">
                  <a16:creationId xmlns:a16="http://schemas.microsoft.com/office/drawing/2014/main" id="{B7FF1784-A65D-8A05-E538-DA12A3AF2F17}"/>
                </a:ext>
              </a:extLst>
            </p:cNvPr>
            <p:cNvSpPr txBox="1"/>
            <p:nvPr/>
          </p:nvSpPr>
          <p:spPr>
            <a:xfrm>
              <a:off x="865916" y="478160"/>
              <a:ext cx="4016500" cy="1077218"/>
            </a:xfrm>
            <a:prstGeom prst="rect">
              <a:avLst/>
            </a:prstGeom>
          </p:spPr>
          <p:txBody>
            <a:bodyPr lIns="0" tIns="0" rIns="0" bIns="0" rtlCol="0" anchor="t">
              <a:spAutoFit/>
            </a:bodyPr>
            <a:lstStyle/>
            <a:p>
              <a:pPr algn="ctr">
                <a:lnSpc>
                  <a:spcPts val="2110"/>
                </a:lnSpc>
              </a:pPr>
              <a:r>
                <a:rPr lang="en-US" sz="1600" b="1" spc="151">
                  <a:solidFill>
                    <a:schemeClr val="accent2"/>
                  </a:solidFill>
                  <a:latin typeface="Calibri  "/>
                </a:rPr>
                <a:t>PHARMACEUTICAL </a:t>
              </a:r>
            </a:p>
            <a:p>
              <a:pPr algn="ctr">
                <a:lnSpc>
                  <a:spcPts val="2110"/>
                </a:lnSpc>
              </a:pPr>
              <a:r>
                <a:rPr lang="en-US" sz="1600" b="1" spc="151">
                  <a:solidFill>
                    <a:schemeClr val="accent2"/>
                  </a:solidFill>
                  <a:latin typeface="Calibri  "/>
                </a:rPr>
                <a:t>DEVELOPMENT</a:t>
              </a:r>
            </a:p>
          </p:txBody>
        </p:sp>
        <p:sp>
          <p:nvSpPr>
            <p:cNvPr id="37" name="TextBox 12">
              <a:extLst>
                <a:ext uri="{FF2B5EF4-FFF2-40B4-BE49-F238E27FC236}">
                  <a16:creationId xmlns:a16="http://schemas.microsoft.com/office/drawing/2014/main" id="{1B9EF12A-8CAF-2FE3-C02A-47AC509EE732}"/>
                </a:ext>
              </a:extLst>
            </p:cNvPr>
            <p:cNvSpPr txBox="1"/>
            <p:nvPr/>
          </p:nvSpPr>
          <p:spPr>
            <a:xfrm>
              <a:off x="296198" y="2002298"/>
              <a:ext cx="5155928" cy="4225003"/>
            </a:xfrm>
            <a:prstGeom prst="rect">
              <a:avLst/>
            </a:prstGeom>
          </p:spPr>
          <p:txBody>
            <a:bodyPr wrap="square" lIns="0" tIns="0" rIns="0" bIns="0" rtlCol="0" anchor="t">
              <a:spAutoFit/>
            </a:bodyPr>
            <a:lstStyle/>
            <a:p>
              <a:pPr algn="ctr">
                <a:lnSpc>
                  <a:spcPts val="2815"/>
                </a:lnSpc>
              </a:pPr>
              <a:r>
                <a:rPr lang="en-US" sz="1400" spc="14">
                  <a:solidFill>
                    <a:srgbClr val="FFFFFF"/>
                  </a:solidFill>
                  <a:latin typeface="Calibri  "/>
                </a:rPr>
                <a:t>Formulation and process development</a:t>
              </a:r>
            </a:p>
            <a:p>
              <a:pPr algn="ctr">
                <a:lnSpc>
                  <a:spcPts val="2815"/>
                </a:lnSpc>
              </a:pPr>
              <a:endParaRPr lang="en-US" sz="1400" spc="14">
                <a:solidFill>
                  <a:srgbClr val="FFFFFF"/>
                </a:solidFill>
                <a:latin typeface="Calibri  "/>
              </a:endParaRPr>
            </a:p>
            <a:p>
              <a:pPr algn="ctr">
                <a:lnSpc>
                  <a:spcPts val="2815"/>
                </a:lnSpc>
              </a:pPr>
              <a:r>
                <a:rPr lang="en-US" sz="1400" spc="14">
                  <a:solidFill>
                    <a:srgbClr val="FFFFFF"/>
                  </a:solidFill>
                  <a:latin typeface="Calibri  "/>
                </a:rPr>
                <a:t>Analytical method development</a:t>
              </a:r>
            </a:p>
            <a:p>
              <a:pPr algn="ctr">
                <a:lnSpc>
                  <a:spcPts val="2815"/>
                </a:lnSpc>
              </a:pPr>
              <a:endParaRPr lang="en-US" sz="1400" spc="14">
                <a:solidFill>
                  <a:srgbClr val="FFFFFF"/>
                </a:solidFill>
                <a:latin typeface="Calibri  "/>
              </a:endParaRPr>
            </a:p>
            <a:p>
              <a:pPr algn="ctr">
                <a:lnSpc>
                  <a:spcPts val="2815"/>
                </a:lnSpc>
              </a:pPr>
              <a:r>
                <a:rPr lang="en-US" sz="1400" spc="14">
                  <a:solidFill>
                    <a:srgbClr val="FFFFFF"/>
                  </a:solidFill>
                  <a:latin typeface="Calibri  "/>
                </a:rPr>
                <a:t>Stability testing</a:t>
              </a:r>
            </a:p>
          </p:txBody>
        </p:sp>
      </p:grpSp>
      <p:grpSp>
        <p:nvGrpSpPr>
          <p:cNvPr id="40" name="Group 13">
            <a:extLst>
              <a:ext uri="{FF2B5EF4-FFF2-40B4-BE49-F238E27FC236}">
                <a16:creationId xmlns:a16="http://schemas.microsoft.com/office/drawing/2014/main" id="{BFD4187B-2756-092F-CCDA-3939FD8BE7FE}"/>
              </a:ext>
            </a:extLst>
          </p:cNvPr>
          <p:cNvGrpSpPr/>
          <p:nvPr/>
        </p:nvGrpSpPr>
        <p:grpSpPr>
          <a:xfrm>
            <a:off x="4658919" y="2537100"/>
            <a:ext cx="2874163" cy="3783975"/>
            <a:chOff x="0" y="0"/>
            <a:chExt cx="5748326" cy="7567951"/>
          </a:xfrm>
        </p:grpSpPr>
        <p:grpSp>
          <p:nvGrpSpPr>
            <p:cNvPr id="41" name="Group 14">
              <a:extLst>
                <a:ext uri="{FF2B5EF4-FFF2-40B4-BE49-F238E27FC236}">
                  <a16:creationId xmlns:a16="http://schemas.microsoft.com/office/drawing/2014/main" id="{7FA1521D-F2B5-59F0-8D3D-DEAFFF9F057B}"/>
                </a:ext>
              </a:extLst>
            </p:cNvPr>
            <p:cNvGrpSpPr/>
            <p:nvPr/>
          </p:nvGrpSpPr>
          <p:grpSpPr>
            <a:xfrm>
              <a:off x="0" y="0"/>
              <a:ext cx="5748326" cy="7567951"/>
              <a:chOff x="0" y="0"/>
              <a:chExt cx="1135472" cy="1494904"/>
            </a:xfrm>
          </p:grpSpPr>
          <p:sp>
            <p:nvSpPr>
              <p:cNvPr id="44" name="Freeform 15">
                <a:extLst>
                  <a:ext uri="{FF2B5EF4-FFF2-40B4-BE49-F238E27FC236}">
                    <a16:creationId xmlns:a16="http://schemas.microsoft.com/office/drawing/2014/main" id="{5813A0CA-4BFA-554F-6711-635D247E8AFE}"/>
                  </a:ext>
                </a:extLst>
              </p:cNvPr>
              <p:cNvSpPr/>
              <p:nvPr/>
            </p:nvSpPr>
            <p:spPr>
              <a:xfrm>
                <a:off x="0" y="0"/>
                <a:ext cx="1135472" cy="1494904"/>
              </a:xfrm>
              <a:custGeom>
                <a:avLst/>
                <a:gdLst/>
                <a:ahLst/>
                <a:cxnLst/>
                <a:rect l="l" t="t" r="r" b="b"/>
                <a:pathLst>
                  <a:path w="1135472" h="1494904">
                    <a:moveTo>
                      <a:pt x="91583" y="0"/>
                    </a:moveTo>
                    <a:lnTo>
                      <a:pt x="1043889" y="0"/>
                    </a:lnTo>
                    <a:cubicBezTo>
                      <a:pt x="1094469" y="0"/>
                      <a:pt x="1135472" y="41003"/>
                      <a:pt x="1135472" y="91583"/>
                    </a:cubicBezTo>
                    <a:lnTo>
                      <a:pt x="1135472" y="1403321"/>
                    </a:lnTo>
                    <a:cubicBezTo>
                      <a:pt x="1135472" y="1427610"/>
                      <a:pt x="1125823" y="1450904"/>
                      <a:pt x="1108648" y="1468080"/>
                    </a:cubicBezTo>
                    <a:cubicBezTo>
                      <a:pt x="1091473" y="1485255"/>
                      <a:pt x="1068178" y="1494904"/>
                      <a:pt x="1043889" y="1494904"/>
                    </a:cubicBezTo>
                    <a:lnTo>
                      <a:pt x="91583" y="1494904"/>
                    </a:lnTo>
                    <a:cubicBezTo>
                      <a:pt x="41003" y="1494904"/>
                      <a:pt x="0" y="1453901"/>
                      <a:pt x="0" y="1403321"/>
                    </a:cubicBezTo>
                    <a:lnTo>
                      <a:pt x="0" y="91583"/>
                    </a:lnTo>
                    <a:cubicBezTo>
                      <a:pt x="0" y="41003"/>
                      <a:pt x="41003" y="0"/>
                      <a:pt x="91583" y="0"/>
                    </a:cubicBezTo>
                    <a:close/>
                  </a:path>
                </a:pathLst>
              </a:custGeom>
              <a:solidFill>
                <a:schemeClr val="tx1"/>
              </a:solidFill>
            </p:spPr>
            <p:txBody>
              <a:bodyPr/>
              <a:lstStyle/>
              <a:p>
                <a:endParaRPr lang="de-DE"/>
              </a:p>
            </p:txBody>
          </p:sp>
          <p:sp>
            <p:nvSpPr>
              <p:cNvPr id="45" name="TextBox 16">
                <a:extLst>
                  <a:ext uri="{FF2B5EF4-FFF2-40B4-BE49-F238E27FC236}">
                    <a16:creationId xmlns:a16="http://schemas.microsoft.com/office/drawing/2014/main" id="{31EB1266-3259-05C0-0761-2F41EDF8A80A}"/>
                  </a:ext>
                </a:extLst>
              </p:cNvPr>
              <p:cNvSpPr txBox="1"/>
              <p:nvPr/>
            </p:nvSpPr>
            <p:spPr>
              <a:xfrm>
                <a:off x="0" y="-266700"/>
                <a:ext cx="812800" cy="1079500"/>
              </a:xfrm>
              <a:prstGeom prst="rect">
                <a:avLst/>
              </a:prstGeom>
            </p:spPr>
            <p:txBody>
              <a:bodyPr lIns="33867" tIns="33867" rIns="33867" bIns="33867" rtlCol="0" anchor="ctr"/>
              <a:lstStyle/>
              <a:p>
                <a:pPr algn="ctr">
                  <a:lnSpc>
                    <a:spcPts val="3317"/>
                  </a:lnSpc>
                </a:pPr>
                <a:endParaRPr sz="1200">
                  <a:latin typeface="Calibri  "/>
                </a:endParaRPr>
              </a:p>
            </p:txBody>
          </p:sp>
        </p:grpSp>
        <p:sp>
          <p:nvSpPr>
            <p:cNvPr id="42" name="TextBox 17">
              <a:extLst>
                <a:ext uri="{FF2B5EF4-FFF2-40B4-BE49-F238E27FC236}">
                  <a16:creationId xmlns:a16="http://schemas.microsoft.com/office/drawing/2014/main" id="{80EC8FB4-8DBB-5F0D-48D7-3DCA66A029F4}"/>
                </a:ext>
              </a:extLst>
            </p:cNvPr>
            <p:cNvSpPr txBox="1"/>
            <p:nvPr/>
          </p:nvSpPr>
          <p:spPr>
            <a:xfrm>
              <a:off x="1050956" y="743444"/>
              <a:ext cx="3646414" cy="512192"/>
            </a:xfrm>
            <a:prstGeom prst="rect">
              <a:avLst/>
            </a:prstGeom>
          </p:spPr>
          <p:txBody>
            <a:bodyPr lIns="0" tIns="0" rIns="0" bIns="0" rtlCol="0" anchor="t">
              <a:spAutoFit/>
            </a:bodyPr>
            <a:lstStyle/>
            <a:p>
              <a:pPr algn="ctr">
                <a:lnSpc>
                  <a:spcPts val="2110"/>
                </a:lnSpc>
              </a:pPr>
              <a:r>
                <a:rPr lang="en-US" sz="1600" b="1" spc="151">
                  <a:solidFill>
                    <a:schemeClr val="accent2"/>
                  </a:solidFill>
                  <a:latin typeface="Calibri  "/>
                </a:rPr>
                <a:t>CLINICAL SUPPLY</a:t>
              </a:r>
            </a:p>
          </p:txBody>
        </p:sp>
        <p:sp>
          <p:nvSpPr>
            <p:cNvPr id="43" name="TextBox 18">
              <a:extLst>
                <a:ext uri="{FF2B5EF4-FFF2-40B4-BE49-F238E27FC236}">
                  <a16:creationId xmlns:a16="http://schemas.microsoft.com/office/drawing/2014/main" id="{3CB498E1-379A-C42A-178E-9EF018356047}"/>
                </a:ext>
              </a:extLst>
            </p:cNvPr>
            <p:cNvSpPr txBox="1"/>
            <p:nvPr/>
          </p:nvSpPr>
          <p:spPr>
            <a:xfrm>
              <a:off x="525480" y="2428004"/>
              <a:ext cx="4697370" cy="2787816"/>
            </a:xfrm>
            <a:prstGeom prst="rect">
              <a:avLst/>
            </a:prstGeom>
          </p:spPr>
          <p:txBody>
            <a:bodyPr lIns="0" tIns="0" rIns="0" bIns="0" rtlCol="0" anchor="t">
              <a:spAutoFit/>
            </a:bodyPr>
            <a:lstStyle/>
            <a:p>
              <a:pPr marL="0" lvl="1" algn="ctr">
                <a:lnSpc>
                  <a:spcPts val="2815"/>
                </a:lnSpc>
                <a:spcBef>
                  <a:spcPct val="0"/>
                </a:spcBef>
              </a:pPr>
              <a:r>
                <a:rPr lang="en-US" sz="1400" spc="14">
                  <a:solidFill>
                    <a:srgbClr val="FFFFFF"/>
                  </a:solidFill>
                  <a:latin typeface="Calibri  "/>
                </a:rPr>
                <a:t>Clinical batch manufacture</a:t>
              </a:r>
            </a:p>
            <a:p>
              <a:pPr marL="0" lvl="1" algn="ctr">
                <a:lnSpc>
                  <a:spcPts val="2815"/>
                </a:lnSpc>
                <a:spcBef>
                  <a:spcPct val="0"/>
                </a:spcBef>
              </a:pPr>
              <a:endParaRPr lang="en-US" sz="1400" spc="14">
                <a:solidFill>
                  <a:srgbClr val="FFFFFF"/>
                </a:solidFill>
                <a:latin typeface="Calibri  "/>
              </a:endParaRPr>
            </a:p>
            <a:p>
              <a:pPr marL="0" lvl="1" algn="ctr">
                <a:lnSpc>
                  <a:spcPts val="2815"/>
                </a:lnSpc>
                <a:spcBef>
                  <a:spcPct val="0"/>
                </a:spcBef>
              </a:pPr>
              <a:r>
                <a:rPr lang="en-US" sz="1400" spc="14">
                  <a:solidFill>
                    <a:srgbClr val="FFFFFF"/>
                  </a:solidFill>
                  <a:latin typeface="Calibri  "/>
                </a:rPr>
                <a:t>Phase I – IV clinical trials supply</a:t>
              </a:r>
            </a:p>
            <a:p>
              <a:pPr marL="0" lvl="1" algn="ctr">
                <a:lnSpc>
                  <a:spcPts val="2815"/>
                </a:lnSpc>
                <a:spcBef>
                  <a:spcPct val="0"/>
                </a:spcBef>
              </a:pPr>
              <a:endParaRPr lang="en-US" sz="1400" spc="14">
                <a:solidFill>
                  <a:srgbClr val="FFFFFF"/>
                </a:solidFill>
                <a:latin typeface="Calibri  "/>
              </a:endParaRPr>
            </a:p>
          </p:txBody>
        </p:sp>
      </p:grpSp>
      <p:grpSp>
        <p:nvGrpSpPr>
          <p:cNvPr id="46" name="Group 19">
            <a:extLst>
              <a:ext uri="{FF2B5EF4-FFF2-40B4-BE49-F238E27FC236}">
                <a16:creationId xmlns:a16="http://schemas.microsoft.com/office/drawing/2014/main" id="{E4182914-3314-EF04-62C1-B4EA29858B5C}"/>
              </a:ext>
            </a:extLst>
          </p:cNvPr>
          <p:cNvGrpSpPr/>
          <p:nvPr/>
        </p:nvGrpSpPr>
        <p:grpSpPr>
          <a:xfrm>
            <a:off x="8790653" y="2537100"/>
            <a:ext cx="2874163" cy="3783975"/>
            <a:chOff x="0" y="0"/>
            <a:chExt cx="5748326" cy="7567951"/>
          </a:xfrm>
        </p:grpSpPr>
        <p:grpSp>
          <p:nvGrpSpPr>
            <p:cNvPr id="47" name="Group 20">
              <a:extLst>
                <a:ext uri="{FF2B5EF4-FFF2-40B4-BE49-F238E27FC236}">
                  <a16:creationId xmlns:a16="http://schemas.microsoft.com/office/drawing/2014/main" id="{BDC4B18F-3F1F-48BA-57A8-A52CE8B839C0}"/>
                </a:ext>
              </a:extLst>
            </p:cNvPr>
            <p:cNvGrpSpPr/>
            <p:nvPr/>
          </p:nvGrpSpPr>
          <p:grpSpPr>
            <a:xfrm>
              <a:off x="0" y="0"/>
              <a:ext cx="5748326" cy="7567951"/>
              <a:chOff x="0" y="0"/>
              <a:chExt cx="1135472" cy="1494904"/>
            </a:xfrm>
          </p:grpSpPr>
          <p:sp>
            <p:nvSpPr>
              <p:cNvPr id="50" name="Freeform 21">
                <a:extLst>
                  <a:ext uri="{FF2B5EF4-FFF2-40B4-BE49-F238E27FC236}">
                    <a16:creationId xmlns:a16="http://schemas.microsoft.com/office/drawing/2014/main" id="{98FD0830-CC89-BAF6-9F1F-BA4962E6A5DE}"/>
                  </a:ext>
                </a:extLst>
              </p:cNvPr>
              <p:cNvSpPr/>
              <p:nvPr/>
            </p:nvSpPr>
            <p:spPr>
              <a:xfrm>
                <a:off x="0" y="0"/>
                <a:ext cx="1135472" cy="1494904"/>
              </a:xfrm>
              <a:custGeom>
                <a:avLst/>
                <a:gdLst/>
                <a:ahLst/>
                <a:cxnLst/>
                <a:rect l="l" t="t" r="r" b="b"/>
                <a:pathLst>
                  <a:path w="1135472" h="1494904">
                    <a:moveTo>
                      <a:pt x="91583" y="0"/>
                    </a:moveTo>
                    <a:lnTo>
                      <a:pt x="1043889" y="0"/>
                    </a:lnTo>
                    <a:cubicBezTo>
                      <a:pt x="1094469" y="0"/>
                      <a:pt x="1135472" y="41003"/>
                      <a:pt x="1135472" y="91583"/>
                    </a:cubicBezTo>
                    <a:lnTo>
                      <a:pt x="1135472" y="1403321"/>
                    </a:lnTo>
                    <a:cubicBezTo>
                      <a:pt x="1135472" y="1427610"/>
                      <a:pt x="1125823" y="1450904"/>
                      <a:pt x="1108648" y="1468080"/>
                    </a:cubicBezTo>
                    <a:cubicBezTo>
                      <a:pt x="1091473" y="1485255"/>
                      <a:pt x="1068178" y="1494904"/>
                      <a:pt x="1043889" y="1494904"/>
                    </a:cubicBezTo>
                    <a:lnTo>
                      <a:pt x="91583" y="1494904"/>
                    </a:lnTo>
                    <a:cubicBezTo>
                      <a:pt x="41003" y="1494904"/>
                      <a:pt x="0" y="1453901"/>
                      <a:pt x="0" y="1403321"/>
                    </a:cubicBezTo>
                    <a:lnTo>
                      <a:pt x="0" y="91583"/>
                    </a:lnTo>
                    <a:cubicBezTo>
                      <a:pt x="0" y="41003"/>
                      <a:pt x="41003" y="0"/>
                      <a:pt x="91583" y="0"/>
                    </a:cubicBezTo>
                    <a:close/>
                  </a:path>
                </a:pathLst>
              </a:custGeom>
              <a:solidFill>
                <a:schemeClr val="tx1"/>
              </a:solidFill>
            </p:spPr>
            <p:txBody>
              <a:bodyPr/>
              <a:lstStyle/>
              <a:p>
                <a:endParaRPr lang="de-DE"/>
              </a:p>
            </p:txBody>
          </p:sp>
          <p:sp>
            <p:nvSpPr>
              <p:cNvPr id="51" name="TextBox 22">
                <a:extLst>
                  <a:ext uri="{FF2B5EF4-FFF2-40B4-BE49-F238E27FC236}">
                    <a16:creationId xmlns:a16="http://schemas.microsoft.com/office/drawing/2014/main" id="{42D698D1-01DE-0605-73AE-1D81B2AB7404}"/>
                  </a:ext>
                </a:extLst>
              </p:cNvPr>
              <p:cNvSpPr txBox="1"/>
              <p:nvPr/>
            </p:nvSpPr>
            <p:spPr>
              <a:xfrm>
                <a:off x="0" y="-266700"/>
                <a:ext cx="812800" cy="1079500"/>
              </a:xfrm>
              <a:prstGeom prst="rect">
                <a:avLst/>
              </a:prstGeom>
            </p:spPr>
            <p:txBody>
              <a:bodyPr lIns="33867" tIns="33867" rIns="33867" bIns="33867" rtlCol="0" anchor="ctr"/>
              <a:lstStyle/>
              <a:p>
                <a:pPr algn="ctr">
                  <a:lnSpc>
                    <a:spcPts val="3317"/>
                  </a:lnSpc>
                </a:pPr>
                <a:endParaRPr sz="1200">
                  <a:latin typeface="Calibri  "/>
                </a:endParaRPr>
              </a:p>
            </p:txBody>
          </p:sp>
        </p:grpSp>
        <p:sp>
          <p:nvSpPr>
            <p:cNvPr id="48" name="TextBox 23">
              <a:extLst>
                <a:ext uri="{FF2B5EF4-FFF2-40B4-BE49-F238E27FC236}">
                  <a16:creationId xmlns:a16="http://schemas.microsoft.com/office/drawing/2014/main" id="{948306A6-BFA6-BD37-5FEB-1A973B9EE235}"/>
                </a:ext>
              </a:extLst>
            </p:cNvPr>
            <p:cNvSpPr txBox="1"/>
            <p:nvPr/>
          </p:nvSpPr>
          <p:spPr>
            <a:xfrm>
              <a:off x="1453890" y="743444"/>
              <a:ext cx="2840550" cy="512192"/>
            </a:xfrm>
            <a:prstGeom prst="rect">
              <a:avLst/>
            </a:prstGeom>
          </p:spPr>
          <p:txBody>
            <a:bodyPr lIns="0" tIns="0" rIns="0" bIns="0" rtlCol="0" anchor="t">
              <a:spAutoFit/>
            </a:bodyPr>
            <a:lstStyle/>
            <a:p>
              <a:pPr algn="ctr">
                <a:lnSpc>
                  <a:spcPts val="2110"/>
                </a:lnSpc>
              </a:pPr>
              <a:r>
                <a:rPr lang="en-US" sz="1600" b="1" spc="151">
                  <a:solidFill>
                    <a:schemeClr val="accent2"/>
                  </a:solidFill>
                  <a:latin typeface="Calibri  "/>
                </a:rPr>
                <a:t>COMMERCIAL</a:t>
              </a:r>
            </a:p>
          </p:txBody>
        </p:sp>
        <p:sp>
          <p:nvSpPr>
            <p:cNvPr id="49" name="TextBox 24">
              <a:extLst>
                <a:ext uri="{FF2B5EF4-FFF2-40B4-BE49-F238E27FC236}">
                  <a16:creationId xmlns:a16="http://schemas.microsoft.com/office/drawing/2014/main" id="{14DAE13F-3A90-4DA2-AB1B-C3FB65892840}"/>
                </a:ext>
              </a:extLst>
            </p:cNvPr>
            <p:cNvSpPr txBox="1"/>
            <p:nvPr/>
          </p:nvSpPr>
          <p:spPr>
            <a:xfrm>
              <a:off x="623952" y="2428004"/>
              <a:ext cx="4500422" cy="4218977"/>
            </a:xfrm>
            <a:prstGeom prst="rect">
              <a:avLst/>
            </a:prstGeom>
          </p:spPr>
          <p:txBody>
            <a:bodyPr lIns="0" tIns="0" rIns="0" bIns="0" rtlCol="0" anchor="t">
              <a:spAutoFit/>
            </a:bodyPr>
            <a:lstStyle/>
            <a:p>
              <a:pPr marL="0" lvl="1" algn="ctr">
                <a:lnSpc>
                  <a:spcPts val="2815"/>
                </a:lnSpc>
                <a:spcBef>
                  <a:spcPct val="0"/>
                </a:spcBef>
              </a:pPr>
              <a:r>
                <a:rPr lang="en-US" sz="1400" spc="14">
                  <a:solidFill>
                    <a:srgbClr val="FFFFFF"/>
                  </a:solidFill>
                  <a:latin typeface="Calibri  "/>
                </a:rPr>
                <a:t>Validation batches</a:t>
              </a:r>
            </a:p>
            <a:p>
              <a:pPr marL="0" lvl="1" algn="ctr">
                <a:lnSpc>
                  <a:spcPts val="2815"/>
                </a:lnSpc>
                <a:spcBef>
                  <a:spcPct val="0"/>
                </a:spcBef>
              </a:pPr>
              <a:endParaRPr lang="en-US" sz="1400" spc="14">
                <a:solidFill>
                  <a:srgbClr val="FFFFFF"/>
                </a:solidFill>
                <a:latin typeface="Calibri  "/>
              </a:endParaRPr>
            </a:p>
            <a:p>
              <a:pPr marL="0" lvl="1" algn="ctr">
                <a:lnSpc>
                  <a:spcPts val="2815"/>
                </a:lnSpc>
                <a:spcBef>
                  <a:spcPct val="0"/>
                </a:spcBef>
              </a:pPr>
              <a:r>
                <a:rPr lang="en-US" sz="1400" spc="14">
                  <a:solidFill>
                    <a:srgbClr val="FFFFFF"/>
                  </a:solidFill>
                  <a:latin typeface="Calibri  "/>
                </a:rPr>
                <a:t>Technology transfer</a:t>
              </a:r>
            </a:p>
            <a:p>
              <a:pPr marL="0" lvl="1" algn="ctr">
                <a:lnSpc>
                  <a:spcPts val="2815"/>
                </a:lnSpc>
                <a:spcBef>
                  <a:spcPct val="0"/>
                </a:spcBef>
              </a:pPr>
              <a:endParaRPr lang="en-US" sz="1400" spc="14">
                <a:solidFill>
                  <a:srgbClr val="FFFFFF"/>
                </a:solidFill>
                <a:latin typeface="Calibri  "/>
              </a:endParaRPr>
            </a:p>
            <a:p>
              <a:pPr marL="0" lvl="1" algn="ctr">
                <a:lnSpc>
                  <a:spcPts val="2815"/>
                </a:lnSpc>
                <a:spcBef>
                  <a:spcPct val="0"/>
                </a:spcBef>
              </a:pPr>
              <a:r>
                <a:rPr lang="en-US" sz="1400" spc="14">
                  <a:solidFill>
                    <a:srgbClr val="FFFFFF"/>
                  </a:solidFill>
                  <a:latin typeface="Calibri  "/>
                </a:rPr>
                <a:t>Launch and supply</a:t>
              </a:r>
            </a:p>
            <a:p>
              <a:pPr marL="0" lvl="1" algn="ctr">
                <a:lnSpc>
                  <a:spcPts val="2815"/>
                </a:lnSpc>
                <a:spcBef>
                  <a:spcPct val="0"/>
                </a:spcBef>
              </a:pPr>
              <a:endParaRPr lang="en-US" sz="1400" spc="14">
                <a:solidFill>
                  <a:srgbClr val="FFFFFF"/>
                </a:solidFill>
                <a:latin typeface="Calibri  "/>
              </a:endParaRPr>
            </a:p>
          </p:txBody>
        </p:sp>
      </p:grpSp>
      <p:grpSp>
        <p:nvGrpSpPr>
          <p:cNvPr id="52" name="Group 26">
            <a:extLst>
              <a:ext uri="{FF2B5EF4-FFF2-40B4-BE49-F238E27FC236}">
                <a16:creationId xmlns:a16="http://schemas.microsoft.com/office/drawing/2014/main" id="{D8FFA64B-DDED-2B91-EB0D-7575C1AB7B27}"/>
              </a:ext>
            </a:extLst>
          </p:cNvPr>
          <p:cNvGrpSpPr/>
          <p:nvPr/>
        </p:nvGrpSpPr>
        <p:grpSpPr>
          <a:xfrm>
            <a:off x="1546971" y="1517075"/>
            <a:ext cx="834592" cy="834641"/>
            <a:chOff x="0" y="0"/>
            <a:chExt cx="468587" cy="468614"/>
          </a:xfrm>
        </p:grpSpPr>
        <p:sp>
          <p:nvSpPr>
            <p:cNvPr id="53" name="Freeform 27">
              <a:extLst>
                <a:ext uri="{FF2B5EF4-FFF2-40B4-BE49-F238E27FC236}">
                  <a16:creationId xmlns:a16="http://schemas.microsoft.com/office/drawing/2014/main" id="{9B4877B4-77B6-82D0-2C0D-C0B2BBBDC8E5}"/>
                </a:ext>
              </a:extLst>
            </p:cNvPr>
            <p:cNvSpPr/>
            <p:nvPr/>
          </p:nvSpPr>
          <p:spPr>
            <a:xfrm>
              <a:off x="0" y="0"/>
              <a:ext cx="468587" cy="468614"/>
            </a:xfrm>
            <a:prstGeom prst="roundRect">
              <a:avLst/>
            </a:prstGeom>
            <a:solidFill>
              <a:srgbClr val="FFFFFF"/>
            </a:solidFill>
          </p:spPr>
          <p:txBody>
            <a:bodyPr/>
            <a:lstStyle/>
            <a:p>
              <a:endParaRPr lang="en-GB">
                <a:latin typeface="Calibri  "/>
              </a:endParaRPr>
            </a:p>
          </p:txBody>
        </p:sp>
        <p:sp>
          <p:nvSpPr>
            <p:cNvPr id="54" name="TextBox 28">
              <a:extLst>
                <a:ext uri="{FF2B5EF4-FFF2-40B4-BE49-F238E27FC236}">
                  <a16:creationId xmlns:a16="http://schemas.microsoft.com/office/drawing/2014/main" id="{55A09CA3-AFD4-C535-D7C9-9E99D2F6B507}"/>
                </a:ext>
              </a:extLst>
            </p:cNvPr>
            <p:cNvSpPr txBox="1"/>
            <p:nvPr/>
          </p:nvSpPr>
          <p:spPr>
            <a:xfrm>
              <a:off x="0" y="-723900"/>
              <a:ext cx="812800" cy="1536700"/>
            </a:xfrm>
            <a:prstGeom prst="roundRect">
              <a:avLst/>
            </a:prstGeom>
          </p:spPr>
          <p:txBody>
            <a:bodyPr lIns="33867" tIns="33867" rIns="33867" bIns="33867" rtlCol="0" anchor="ctr"/>
            <a:lstStyle/>
            <a:p>
              <a:pPr algn="ctr">
                <a:lnSpc>
                  <a:spcPts val="8814"/>
                </a:lnSpc>
              </a:pPr>
              <a:endParaRPr sz="1200">
                <a:latin typeface="Calibri  "/>
              </a:endParaRPr>
            </a:p>
          </p:txBody>
        </p:sp>
      </p:grpSp>
      <p:grpSp>
        <p:nvGrpSpPr>
          <p:cNvPr id="55" name="Group 26">
            <a:extLst>
              <a:ext uri="{FF2B5EF4-FFF2-40B4-BE49-F238E27FC236}">
                <a16:creationId xmlns:a16="http://schemas.microsoft.com/office/drawing/2014/main" id="{B5A67B2D-7948-A46F-A6D0-07596C59A121}"/>
              </a:ext>
            </a:extLst>
          </p:cNvPr>
          <p:cNvGrpSpPr/>
          <p:nvPr/>
        </p:nvGrpSpPr>
        <p:grpSpPr>
          <a:xfrm>
            <a:off x="9859670" y="1517075"/>
            <a:ext cx="834592" cy="834641"/>
            <a:chOff x="0" y="0"/>
            <a:chExt cx="468587" cy="468614"/>
          </a:xfrm>
        </p:grpSpPr>
        <p:sp>
          <p:nvSpPr>
            <p:cNvPr id="56" name="Freeform 27">
              <a:extLst>
                <a:ext uri="{FF2B5EF4-FFF2-40B4-BE49-F238E27FC236}">
                  <a16:creationId xmlns:a16="http://schemas.microsoft.com/office/drawing/2014/main" id="{1209D531-E59D-5FF4-8C09-512146BF45CF}"/>
                </a:ext>
              </a:extLst>
            </p:cNvPr>
            <p:cNvSpPr/>
            <p:nvPr/>
          </p:nvSpPr>
          <p:spPr>
            <a:xfrm>
              <a:off x="0" y="0"/>
              <a:ext cx="468587" cy="468614"/>
            </a:xfrm>
            <a:prstGeom prst="roundRect">
              <a:avLst/>
            </a:prstGeom>
            <a:solidFill>
              <a:srgbClr val="FFFFFF"/>
            </a:solidFill>
          </p:spPr>
          <p:txBody>
            <a:bodyPr/>
            <a:lstStyle/>
            <a:p>
              <a:endParaRPr lang="en-GB">
                <a:latin typeface="Calibri  "/>
              </a:endParaRPr>
            </a:p>
          </p:txBody>
        </p:sp>
        <p:sp>
          <p:nvSpPr>
            <p:cNvPr id="57" name="TextBox 28">
              <a:extLst>
                <a:ext uri="{FF2B5EF4-FFF2-40B4-BE49-F238E27FC236}">
                  <a16:creationId xmlns:a16="http://schemas.microsoft.com/office/drawing/2014/main" id="{23892A48-F2E6-DAE5-D0AA-7D3971D7278D}"/>
                </a:ext>
              </a:extLst>
            </p:cNvPr>
            <p:cNvSpPr txBox="1"/>
            <p:nvPr/>
          </p:nvSpPr>
          <p:spPr>
            <a:xfrm>
              <a:off x="0" y="-723900"/>
              <a:ext cx="812800" cy="1536700"/>
            </a:xfrm>
            <a:prstGeom prst="roundRect">
              <a:avLst/>
            </a:prstGeom>
          </p:spPr>
          <p:txBody>
            <a:bodyPr lIns="33867" tIns="33867" rIns="33867" bIns="33867" rtlCol="0" anchor="ctr"/>
            <a:lstStyle/>
            <a:p>
              <a:pPr algn="ctr">
                <a:lnSpc>
                  <a:spcPts val="8814"/>
                </a:lnSpc>
              </a:pPr>
              <a:endParaRPr sz="1200">
                <a:latin typeface="Calibri  "/>
              </a:endParaRPr>
            </a:p>
          </p:txBody>
        </p:sp>
      </p:grpSp>
      <p:grpSp>
        <p:nvGrpSpPr>
          <p:cNvPr id="58" name="Group 26">
            <a:extLst>
              <a:ext uri="{FF2B5EF4-FFF2-40B4-BE49-F238E27FC236}">
                <a16:creationId xmlns:a16="http://schemas.microsoft.com/office/drawing/2014/main" id="{C2E04F51-22BA-DBE5-36F5-E3CB71365D33}"/>
              </a:ext>
            </a:extLst>
          </p:cNvPr>
          <p:cNvGrpSpPr/>
          <p:nvPr/>
        </p:nvGrpSpPr>
        <p:grpSpPr>
          <a:xfrm>
            <a:off x="5675786" y="1517075"/>
            <a:ext cx="834592" cy="834641"/>
            <a:chOff x="0" y="0"/>
            <a:chExt cx="468587" cy="468614"/>
          </a:xfrm>
        </p:grpSpPr>
        <p:sp>
          <p:nvSpPr>
            <p:cNvPr id="59" name="Freeform 27">
              <a:extLst>
                <a:ext uri="{FF2B5EF4-FFF2-40B4-BE49-F238E27FC236}">
                  <a16:creationId xmlns:a16="http://schemas.microsoft.com/office/drawing/2014/main" id="{52EF2C81-731E-E0EE-3E67-8FB11D6BA575}"/>
                </a:ext>
              </a:extLst>
            </p:cNvPr>
            <p:cNvSpPr/>
            <p:nvPr/>
          </p:nvSpPr>
          <p:spPr>
            <a:xfrm>
              <a:off x="0" y="0"/>
              <a:ext cx="468587" cy="468614"/>
            </a:xfrm>
            <a:prstGeom prst="roundRect">
              <a:avLst/>
            </a:prstGeom>
            <a:solidFill>
              <a:srgbClr val="FFFFFF"/>
            </a:solidFill>
          </p:spPr>
          <p:txBody>
            <a:bodyPr/>
            <a:lstStyle/>
            <a:p>
              <a:endParaRPr lang="en-GB">
                <a:latin typeface="Calibri  "/>
              </a:endParaRPr>
            </a:p>
          </p:txBody>
        </p:sp>
        <p:sp>
          <p:nvSpPr>
            <p:cNvPr id="60" name="TextBox 28">
              <a:extLst>
                <a:ext uri="{FF2B5EF4-FFF2-40B4-BE49-F238E27FC236}">
                  <a16:creationId xmlns:a16="http://schemas.microsoft.com/office/drawing/2014/main" id="{4EB65E1B-DD92-5568-0C52-679E6B9EB0EA}"/>
                </a:ext>
              </a:extLst>
            </p:cNvPr>
            <p:cNvSpPr txBox="1"/>
            <p:nvPr/>
          </p:nvSpPr>
          <p:spPr>
            <a:xfrm>
              <a:off x="0" y="-723900"/>
              <a:ext cx="812800" cy="1536700"/>
            </a:xfrm>
            <a:prstGeom prst="roundRect">
              <a:avLst/>
            </a:prstGeom>
          </p:spPr>
          <p:txBody>
            <a:bodyPr lIns="33867" tIns="33867" rIns="33867" bIns="33867" rtlCol="0" anchor="ctr"/>
            <a:lstStyle/>
            <a:p>
              <a:pPr algn="ctr">
                <a:lnSpc>
                  <a:spcPts val="8814"/>
                </a:lnSpc>
              </a:pPr>
              <a:endParaRPr sz="1200">
                <a:latin typeface="Calibri  "/>
              </a:endParaRPr>
            </a:p>
          </p:txBody>
        </p:sp>
      </p:grpSp>
      <p:sp>
        <p:nvSpPr>
          <p:cNvPr id="61" name="TextBox 29">
            <a:extLst>
              <a:ext uri="{FF2B5EF4-FFF2-40B4-BE49-F238E27FC236}">
                <a16:creationId xmlns:a16="http://schemas.microsoft.com/office/drawing/2014/main" id="{38CC8157-3263-D116-71FA-6CCC19FF00C6}"/>
              </a:ext>
            </a:extLst>
          </p:cNvPr>
          <p:cNvSpPr txBox="1"/>
          <p:nvPr/>
        </p:nvSpPr>
        <p:spPr>
          <a:xfrm>
            <a:off x="1784023" y="1542846"/>
            <a:ext cx="360490" cy="783099"/>
          </a:xfrm>
          <a:prstGeom prst="rect">
            <a:avLst/>
          </a:prstGeom>
        </p:spPr>
        <p:txBody>
          <a:bodyPr lIns="0" tIns="0" rIns="0" bIns="0" rtlCol="0" anchor="ctr">
            <a:spAutoFit/>
          </a:bodyPr>
          <a:lstStyle/>
          <a:p>
            <a:pPr algn="ctr">
              <a:lnSpc>
                <a:spcPts val="6484"/>
              </a:lnSpc>
            </a:pPr>
            <a:r>
              <a:rPr lang="en-US" sz="4665">
                <a:solidFill>
                  <a:srgbClr val="004462"/>
                </a:solidFill>
                <a:latin typeface="Calibri  "/>
              </a:rPr>
              <a:t>1</a:t>
            </a:r>
          </a:p>
        </p:txBody>
      </p:sp>
      <p:sp>
        <p:nvSpPr>
          <p:cNvPr id="62" name="TextBox 39">
            <a:extLst>
              <a:ext uri="{FF2B5EF4-FFF2-40B4-BE49-F238E27FC236}">
                <a16:creationId xmlns:a16="http://schemas.microsoft.com/office/drawing/2014/main" id="{D93D29D5-2B81-631F-0141-EA32044BC13F}"/>
              </a:ext>
            </a:extLst>
          </p:cNvPr>
          <p:cNvSpPr txBox="1"/>
          <p:nvPr/>
        </p:nvSpPr>
        <p:spPr>
          <a:xfrm>
            <a:off x="10096721" y="1542846"/>
            <a:ext cx="360490" cy="783099"/>
          </a:xfrm>
          <a:prstGeom prst="rect">
            <a:avLst/>
          </a:prstGeom>
        </p:spPr>
        <p:txBody>
          <a:bodyPr lIns="0" tIns="0" rIns="0" bIns="0" rtlCol="0" anchor="t">
            <a:spAutoFit/>
          </a:bodyPr>
          <a:lstStyle/>
          <a:p>
            <a:pPr algn="ctr">
              <a:lnSpc>
                <a:spcPts val="6484"/>
              </a:lnSpc>
            </a:pPr>
            <a:r>
              <a:rPr lang="en-US" sz="4665">
                <a:solidFill>
                  <a:srgbClr val="004462"/>
                </a:solidFill>
                <a:latin typeface="Calibri  "/>
              </a:rPr>
              <a:t>3</a:t>
            </a:r>
          </a:p>
        </p:txBody>
      </p:sp>
      <p:sp>
        <p:nvSpPr>
          <p:cNvPr id="63" name="TextBox 34">
            <a:extLst>
              <a:ext uri="{FF2B5EF4-FFF2-40B4-BE49-F238E27FC236}">
                <a16:creationId xmlns:a16="http://schemas.microsoft.com/office/drawing/2014/main" id="{C9164ED5-891D-D90E-B9F5-75B1B4277BCB}"/>
              </a:ext>
            </a:extLst>
          </p:cNvPr>
          <p:cNvSpPr txBox="1"/>
          <p:nvPr/>
        </p:nvSpPr>
        <p:spPr>
          <a:xfrm>
            <a:off x="5912837" y="1542846"/>
            <a:ext cx="360490" cy="783099"/>
          </a:xfrm>
          <a:prstGeom prst="rect">
            <a:avLst/>
          </a:prstGeom>
        </p:spPr>
        <p:txBody>
          <a:bodyPr lIns="0" tIns="0" rIns="0" bIns="0" rtlCol="0" anchor="t">
            <a:spAutoFit/>
          </a:bodyPr>
          <a:lstStyle/>
          <a:p>
            <a:pPr algn="ctr">
              <a:lnSpc>
                <a:spcPts val="6484"/>
              </a:lnSpc>
            </a:pPr>
            <a:r>
              <a:rPr lang="en-US" sz="4665">
                <a:solidFill>
                  <a:srgbClr val="004462"/>
                </a:solidFill>
                <a:latin typeface="Calibri  "/>
              </a:rPr>
              <a:t>2</a:t>
            </a:r>
          </a:p>
        </p:txBody>
      </p:sp>
      <p:sp>
        <p:nvSpPr>
          <p:cNvPr id="64" name="Titre 1">
            <a:extLst>
              <a:ext uri="{FF2B5EF4-FFF2-40B4-BE49-F238E27FC236}">
                <a16:creationId xmlns:a16="http://schemas.microsoft.com/office/drawing/2014/main" id="{27E46891-0CF2-E19A-19E7-6D1743D2EF54}"/>
              </a:ext>
            </a:extLst>
          </p:cNvPr>
          <p:cNvSpPr txBox="1">
            <a:spLocks/>
          </p:cNvSpPr>
          <p:nvPr/>
        </p:nvSpPr>
        <p:spPr>
          <a:xfrm>
            <a:off x="527186" y="830165"/>
            <a:ext cx="9187432" cy="5962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solidFill>
                <a:schemeClr val="bg1"/>
              </a:solidFill>
            </a:endParaRPr>
          </a:p>
        </p:txBody>
      </p:sp>
      <p:sp>
        <p:nvSpPr>
          <p:cNvPr id="65" name="Sous-titre 2">
            <a:extLst>
              <a:ext uri="{FF2B5EF4-FFF2-40B4-BE49-F238E27FC236}">
                <a16:creationId xmlns:a16="http://schemas.microsoft.com/office/drawing/2014/main" id="{23D48D47-832C-451C-0FA5-F81A5930E97D}"/>
              </a:ext>
            </a:extLst>
          </p:cNvPr>
          <p:cNvSpPr txBox="1">
            <a:spLocks/>
          </p:cNvSpPr>
          <p:nvPr/>
        </p:nvSpPr>
        <p:spPr>
          <a:xfrm>
            <a:off x="527186" y="1436262"/>
            <a:ext cx="9187432" cy="472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spc="113">
              <a:solidFill>
                <a:srgbClr val="5BC5F2"/>
              </a:solidFill>
              <a:latin typeface="Calibri  "/>
            </a:endParaRPr>
          </a:p>
        </p:txBody>
      </p:sp>
      <p:sp>
        <p:nvSpPr>
          <p:cNvPr id="66" name="Titre 24">
            <a:extLst>
              <a:ext uri="{FF2B5EF4-FFF2-40B4-BE49-F238E27FC236}">
                <a16:creationId xmlns:a16="http://schemas.microsoft.com/office/drawing/2014/main" id="{EBCFC4EE-B982-7E88-E81F-36FA37118AFF}"/>
              </a:ext>
            </a:extLst>
          </p:cNvPr>
          <p:cNvSpPr>
            <a:spLocks noGrp="1"/>
          </p:cNvSpPr>
          <p:nvPr>
            <p:ph type="ctrTitle"/>
          </p:nvPr>
        </p:nvSpPr>
        <p:spPr>
          <a:xfrm>
            <a:off x="576000" y="288000"/>
            <a:ext cx="9187432" cy="596265"/>
          </a:xfrm>
          <a:prstGeom prst="rect">
            <a:avLst/>
          </a:prstGeom>
        </p:spPr>
        <p:txBody>
          <a:bodyPr/>
          <a:lstStyle/>
          <a:p>
            <a:r>
              <a:rPr lang="fr-FR" sz="3600" spc="190">
                <a:solidFill>
                  <a:schemeClr val="bg1"/>
                </a:solidFill>
                <a:cs typeface="Calibri"/>
              </a:rPr>
              <a:t>Modifiez le style du titre</a:t>
            </a:r>
            <a:endParaRPr lang="en-GB"/>
          </a:p>
        </p:txBody>
      </p:sp>
      <p:sp>
        <p:nvSpPr>
          <p:cNvPr id="67" name="Sous-titre 29">
            <a:extLst>
              <a:ext uri="{FF2B5EF4-FFF2-40B4-BE49-F238E27FC236}">
                <a16:creationId xmlns:a16="http://schemas.microsoft.com/office/drawing/2014/main" id="{79C919AD-8788-6BDC-1E6B-0F3F0AAE46CC}"/>
              </a:ext>
            </a:extLst>
          </p:cNvPr>
          <p:cNvSpPr>
            <a:spLocks noGrp="1"/>
          </p:cNvSpPr>
          <p:nvPr>
            <p:ph type="subTitle" idx="1"/>
          </p:nvPr>
        </p:nvSpPr>
        <p:spPr>
          <a:xfrm>
            <a:off x="576000" y="894097"/>
            <a:ext cx="9187432" cy="472587"/>
          </a:xfrm>
          <a:prstGeom prst="rect">
            <a:avLst/>
          </a:prstGeom>
        </p:spPr>
        <p:txBody>
          <a:bodyPr/>
          <a:lstStyle>
            <a:lvl1pPr marL="0" indent="0">
              <a:buFontTx/>
              <a:buNone/>
              <a:defRPr>
                <a:solidFill>
                  <a:schemeClr val="accent2"/>
                </a:solidFill>
              </a:defRPr>
            </a:lvl1pPr>
          </a:lstStyle>
          <a:p>
            <a:r>
              <a:rPr lang="fr-FR" sz="2000" spc="113">
                <a:latin typeface="Frutiger LT Std 45 Light"/>
              </a:rPr>
              <a:t>Modifiez le style des sous-titres du masque</a:t>
            </a:r>
            <a:endParaRPr lang="en-US" sz="2000" spc="113">
              <a:latin typeface="Frutiger LT Std 45 Light"/>
            </a:endParaRPr>
          </a:p>
        </p:txBody>
      </p:sp>
      <p:pic>
        <p:nvPicPr>
          <p:cNvPr id="68" name="Image 30" descr="Une image contenant Police, Graphique, logo, graphisme&#10;&#10;Description générée automatiquement">
            <a:extLst>
              <a:ext uri="{FF2B5EF4-FFF2-40B4-BE49-F238E27FC236}">
                <a16:creationId xmlns:a16="http://schemas.microsoft.com/office/drawing/2014/main" id="{300162E4-438E-FF26-DA30-D6690831C8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49843" y="502231"/>
            <a:ext cx="1528020" cy="305604"/>
          </a:xfrm>
          <a:prstGeom prst="rect">
            <a:avLst/>
          </a:prstGeom>
        </p:spPr>
      </p:pic>
    </p:spTree>
    <p:extLst>
      <p:ext uri="{BB962C8B-B14F-4D97-AF65-F5344CB8AC3E}">
        <p14:creationId xmlns:p14="http://schemas.microsoft.com/office/powerpoint/2010/main" val="1255884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P Dark 2023, Dosage forms">
    <p:bg>
      <p:bgPr>
        <a:solidFill>
          <a:schemeClr val="tx1"/>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60E78A1A-391C-339F-A880-820DA85D2DD1}"/>
              </a:ext>
            </a:extLst>
          </p:cNvPr>
          <p:cNvSpPr/>
          <p:nvPr/>
        </p:nvSpPr>
        <p:spPr>
          <a:xfrm>
            <a:off x="222321" y="147354"/>
            <a:ext cx="11735321" cy="449709"/>
          </a:xfrm>
          <a:custGeom>
            <a:avLst/>
            <a:gdLst/>
            <a:ahLst/>
            <a:cxnLst/>
            <a:rect l="l" t="t" r="r" b="b"/>
            <a:pathLst>
              <a:path w="4660247" h="178585">
                <a:moveTo>
                  <a:pt x="0" y="0"/>
                </a:moveTo>
                <a:lnTo>
                  <a:pt x="4660247" y="0"/>
                </a:lnTo>
                <a:lnTo>
                  <a:pt x="4660247" y="178585"/>
                </a:lnTo>
                <a:lnTo>
                  <a:pt x="0" y="178585"/>
                </a:lnTo>
                <a:close/>
              </a:path>
            </a:pathLst>
          </a:custGeom>
          <a:solidFill>
            <a:schemeClr val="tx2"/>
          </a:solidFill>
        </p:spPr>
        <p:txBody>
          <a:bodyPr/>
          <a:lstStyle/>
          <a:p>
            <a:endParaRPr lang="en-DE"/>
          </a:p>
        </p:txBody>
      </p:sp>
      <p:sp>
        <p:nvSpPr>
          <p:cNvPr id="4" name="Freeform 6">
            <a:extLst>
              <a:ext uri="{FF2B5EF4-FFF2-40B4-BE49-F238E27FC236}">
                <a16:creationId xmlns:a16="http://schemas.microsoft.com/office/drawing/2014/main" id="{715BEB13-9557-C217-0121-BE17353E758F}"/>
              </a:ext>
            </a:extLst>
          </p:cNvPr>
          <p:cNvSpPr/>
          <p:nvPr/>
        </p:nvSpPr>
        <p:spPr>
          <a:xfrm>
            <a:off x="220943" y="1173367"/>
            <a:ext cx="11727687" cy="3049744"/>
          </a:xfrm>
          <a:custGeom>
            <a:avLst/>
            <a:gdLst/>
            <a:ahLst/>
            <a:cxnLst/>
            <a:rect l="l" t="t" r="r" b="b"/>
            <a:pathLst>
              <a:path w="4661245" h="1211092">
                <a:moveTo>
                  <a:pt x="0" y="0"/>
                </a:moveTo>
                <a:lnTo>
                  <a:pt x="4661245" y="0"/>
                </a:lnTo>
                <a:lnTo>
                  <a:pt x="4661245" y="1211092"/>
                </a:lnTo>
                <a:lnTo>
                  <a:pt x="0" y="1211092"/>
                </a:lnTo>
                <a:close/>
              </a:path>
            </a:pathLst>
          </a:custGeom>
          <a:solidFill>
            <a:srgbClr val="FFFFFF"/>
          </a:solidFill>
          <a:ln>
            <a:noFill/>
          </a:ln>
        </p:spPr>
        <p:txBody>
          <a:bodyPr/>
          <a:lstStyle/>
          <a:p>
            <a:endParaRPr lang="en-DE"/>
          </a:p>
        </p:txBody>
      </p:sp>
      <p:sp>
        <p:nvSpPr>
          <p:cNvPr id="5" name="TextBox 7">
            <a:extLst>
              <a:ext uri="{FF2B5EF4-FFF2-40B4-BE49-F238E27FC236}">
                <a16:creationId xmlns:a16="http://schemas.microsoft.com/office/drawing/2014/main" id="{4AFB6035-C3B6-57D0-22F0-7D5B51F90B57}"/>
              </a:ext>
            </a:extLst>
          </p:cNvPr>
          <p:cNvSpPr txBox="1"/>
          <p:nvPr/>
        </p:nvSpPr>
        <p:spPr>
          <a:xfrm>
            <a:off x="210041" y="1029453"/>
            <a:ext cx="2049605" cy="2190688"/>
          </a:xfrm>
          <a:prstGeom prst="rect">
            <a:avLst/>
          </a:prstGeom>
        </p:spPr>
        <p:txBody>
          <a:bodyPr lIns="33867" tIns="33867" rIns="33867" bIns="33867" rtlCol="0" anchor="ctr"/>
          <a:lstStyle/>
          <a:p>
            <a:pPr marL="215909" lvl="1" indent="-107955">
              <a:lnSpc>
                <a:spcPts val="1399"/>
              </a:lnSpc>
              <a:spcBef>
                <a:spcPct val="0"/>
              </a:spcBef>
              <a:buFont typeface="Arial"/>
              <a:buChar char="•"/>
            </a:pPr>
            <a:endParaRPr sz="1200"/>
          </a:p>
        </p:txBody>
      </p:sp>
      <p:grpSp>
        <p:nvGrpSpPr>
          <p:cNvPr id="6" name="Group 8">
            <a:extLst>
              <a:ext uri="{FF2B5EF4-FFF2-40B4-BE49-F238E27FC236}">
                <a16:creationId xmlns:a16="http://schemas.microsoft.com/office/drawing/2014/main" id="{9C388624-F560-7F96-9D0B-54F19B797F5C}"/>
              </a:ext>
            </a:extLst>
          </p:cNvPr>
          <p:cNvGrpSpPr/>
          <p:nvPr/>
        </p:nvGrpSpPr>
        <p:grpSpPr>
          <a:xfrm>
            <a:off x="3780948" y="4373666"/>
            <a:ext cx="8188222" cy="2325368"/>
            <a:chOff x="0" y="0"/>
            <a:chExt cx="3251648" cy="923434"/>
          </a:xfrm>
        </p:grpSpPr>
        <p:sp>
          <p:nvSpPr>
            <p:cNvPr id="7" name="Freeform 9">
              <a:extLst>
                <a:ext uri="{FF2B5EF4-FFF2-40B4-BE49-F238E27FC236}">
                  <a16:creationId xmlns:a16="http://schemas.microsoft.com/office/drawing/2014/main" id="{9CDD8A9E-B054-E0B2-6141-2CB02F49B1A5}"/>
                </a:ext>
              </a:extLst>
            </p:cNvPr>
            <p:cNvSpPr/>
            <p:nvPr/>
          </p:nvSpPr>
          <p:spPr>
            <a:xfrm>
              <a:off x="0" y="0"/>
              <a:ext cx="3251648" cy="923434"/>
            </a:xfrm>
            <a:custGeom>
              <a:avLst/>
              <a:gdLst/>
              <a:ahLst/>
              <a:cxnLst/>
              <a:rect l="l" t="t" r="r" b="b"/>
              <a:pathLst>
                <a:path w="3251648" h="923434">
                  <a:moveTo>
                    <a:pt x="0" y="0"/>
                  </a:moveTo>
                  <a:lnTo>
                    <a:pt x="3251648" y="0"/>
                  </a:lnTo>
                  <a:lnTo>
                    <a:pt x="3251648" y="923434"/>
                  </a:lnTo>
                  <a:lnTo>
                    <a:pt x="0" y="923434"/>
                  </a:lnTo>
                  <a:close/>
                </a:path>
              </a:pathLst>
            </a:custGeom>
            <a:solidFill>
              <a:srgbClr val="004462"/>
            </a:solidFill>
            <a:ln w="9525">
              <a:solidFill>
                <a:srgbClr val="ECECEC"/>
              </a:solidFill>
            </a:ln>
          </p:spPr>
          <p:txBody>
            <a:bodyPr/>
            <a:lstStyle/>
            <a:p>
              <a:endParaRPr lang="en-DE"/>
            </a:p>
          </p:txBody>
        </p:sp>
        <p:sp>
          <p:nvSpPr>
            <p:cNvPr id="8" name="TextBox 10">
              <a:extLst>
                <a:ext uri="{FF2B5EF4-FFF2-40B4-BE49-F238E27FC236}">
                  <a16:creationId xmlns:a16="http://schemas.microsoft.com/office/drawing/2014/main" id="{88EB52C0-1712-8D92-E457-9CB45FED9428}"/>
                </a:ext>
              </a:extLst>
            </p:cNvPr>
            <p:cNvSpPr txBox="1"/>
            <p:nvPr/>
          </p:nvSpPr>
          <p:spPr>
            <a:xfrm>
              <a:off x="0" y="-66675"/>
              <a:ext cx="812800" cy="879475"/>
            </a:xfrm>
            <a:prstGeom prst="rect">
              <a:avLst/>
            </a:prstGeom>
          </p:spPr>
          <p:txBody>
            <a:bodyPr lIns="33867" tIns="33867" rIns="33867" bIns="33867" rtlCol="0" anchor="ctr"/>
            <a:lstStyle/>
            <a:p>
              <a:pPr algn="ctr">
                <a:lnSpc>
                  <a:spcPts val="2226"/>
                </a:lnSpc>
              </a:pPr>
              <a:endParaRPr sz="1200"/>
            </a:p>
          </p:txBody>
        </p:sp>
      </p:grpSp>
      <p:sp>
        <p:nvSpPr>
          <p:cNvPr id="9" name="Freeform 12">
            <a:extLst>
              <a:ext uri="{FF2B5EF4-FFF2-40B4-BE49-F238E27FC236}">
                <a16:creationId xmlns:a16="http://schemas.microsoft.com/office/drawing/2014/main" id="{240E90C9-B130-A1F2-79F4-22DD32DB6219}"/>
              </a:ext>
            </a:extLst>
          </p:cNvPr>
          <p:cNvSpPr/>
          <p:nvPr/>
        </p:nvSpPr>
        <p:spPr>
          <a:xfrm>
            <a:off x="3873427" y="4290356"/>
            <a:ext cx="8115683" cy="449709"/>
          </a:xfrm>
          <a:custGeom>
            <a:avLst/>
            <a:gdLst/>
            <a:ahLst/>
            <a:cxnLst/>
            <a:rect l="l" t="t" r="r" b="b"/>
            <a:pathLst>
              <a:path w="3214923" h="178585">
                <a:moveTo>
                  <a:pt x="0" y="0"/>
                </a:moveTo>
                <a:lnTo>
                  <a:pt x="3214923" y="0"/>
                </a:lnTo>
                <a:lnTo>
                  <a:pt x="3214923" y="178585"/>
                </a:lnTo>
                <a:lnTo>
                  <a:pt x="0" y="178585"/>
                </a:lnTo>
                <a:close/>
              </a:path>
            </a:pathLst>
          </a:custGeom>
          <a:solidFill>
            <a:schemeClr val="tx2"/>
          </a:solidFill>
          <a:ln>
            <a:noFill/>
          </a:ln>
        </p:spPr>
        <p:txBody>
          <a:bodyPr/>
          <a:lstStyle/>
          <a:p>
            <a:endParaRPr lang="en-DE"/>
          </a:p>
        </p:txBody>
      </p:sp>
      <p:sp>
        <p:nvSpPr>
          <p:cNvPr id="10" name="Freeform 18">
            <a:extLst>
              <a:ext uri="{FF2B5EF4-FFF2-40B4-BE49-F238E27FC236}">
                <a16:creationId xmlns:a16="http://schemas.microsoft.com/office/drawing/2014/main" id="{13DAAD5C-45FD-D0EB-0BBB-41EEBE579488}"/>
              </a:ext>
            </a:extLst>
          </p:cNvPr>
          <p:cNvSpPr/>
          <p:nvPr/>
        </p:nvSpPr>
        <p:spPr>
          <a:xfrm>
            <a:off x="219053" y="4740064"/>
            <a:ext cx="11770057" cy="1970582"/>
          </a:xfrm>
          <a:custGeom>
            <a:avLst/>
            <a:gdLst/>
            <a:ahLst/>
            <a:cxnLst/>
            <a:rect l="l" t="t" r="r" b="b"/>
            <a:pathLst>
              <a:path w="4661245" h="782543">
                <a:moveTo>
                  <a:pt x="0" y="0"/>
                </a:moveTo>
                <a:lnTo>
                  <a:pt x="4661245" y="0"/>
                </a:lnTo>
                <a:lnTo>
                  <a:pt x="4661245" y="782543"/>
                </a:lnTo>
                <a:lnTo>
                  <a:pt x="0" y="782543"/>
                </a:lnTo>
                <a:close/>
              </a:path>
            </a:pathLst>
          </a:custGeom>
          <a:solidFill>
            <a:srgbClr val="FFFFFF"/>
          </a:solidFill>
          <a:ln>
            <a:noFill/>
          </a:ln>
        </p:spPr>
        <p:txBody>
          <a:bodyPr/>
          <a:lstStyle/>
          <a:p>
            <a:endParaRPr lang="en-DE"/>
          </a:p>
        </p:txBody>
      </p:sp>
      <p:sp>
        <p:nvSpPr>
          <p:cNvPr id="11" name="TextBox 19">
            <a:extLst>
              <a:ext uri="{FF2B5EF4-FFF2-40B4-BE49-F238E27FC236}">
                <a16:creationId xmlns:a16="http://schemas.microsoft.com/office/drawing/2014/main" id="{FA40E67B-C192-4CB3-6049-8CA9974F2AFF}"/>
              </a:ext>
            </a:extLst>
          </p:cNvPr>
          <p:cNvSpPr txBox="1"/>
          <p:nvPr/>
        </p:nvSpPr>
        <p:spPr>
          <a:xfrm>
            <a:off x="208445" y="4596150"/>
            <a:ext cx="2054242" cy="2190688"/>
          </a:xfrm>
          <a:prstGeom prst="rect">
            <a:avLst/>
          </a:prstGeom>
        </p:spPr>
        <p:txBody>
          <a:bodyPr lIns="33867" tIns="33867" rIns="33867" bIns="33867" rtlCol="0" anchor="ctr"/>
          <a:lstStyle/>
          <a:p>
            <a:pPr marL="215909" lvl="1" indent="-107955">
              <a:lnSpc>
                <a:spcPts val="1399"/>
              </a:lnSpc>
              <a:spcBef>
                <a:spcPct val="0"/>
              </a:spcBef>
              <a:buFont typeface="Arial"/>
              <a:buChar char="•"/>
            </a:pPr>
            <a:endParaRPr sz="1200"/>
          </a:p>
        </p:txBody>
      </p:sp>
      <p:sp>
        <p:nvSpPr>
          <p:cNvPr id="12" name="Freeform 21">
            <a:extLst>
              <a:ext uri="{FF2B5EF4-FFF2-40B4-BE49-F238E27FC236}">
                <a16:creationId xmlns:a16="http://schemas.microsoft.com/office/drawing/2014/main" id="{735EE395-489A-D6FD-2029-6AFE533338C5}"/>
              </a:ext>
            </a:extLst>
          </p:cNvPr>
          <p:cNvSpPr/>
          <p:nvPr/>
        </p:nvSpPr>
        <p:spPr>
          <a:xfrm>
            <a:off x="220943" y="4290356"/>
            <a:ext cx="3673447" cy="449709"/>
          </a:xfrm>
          <a:custGeom>
            <a:avLst/>
            <a:gdLst/>
            <a:ahLst/>
            <a:cxnLst/>
            <a:rect l="l" t="t" r="r" b="b"/>
            <a:pathLst>
              <a:path w="1458773" h="178585">
                <a:moveTo>
                  <a:pt x="0" y="0"/>
                </a:moveTo>
                <a:lnTo>
                  <a:pt x="1458773" y="0"/>
                </a:lnTo>
                <a:lnTo>
                  <a:pt x="1458773" y="178585"/>
                </a:lnTo>
                <a:lnTo>
                  <a:pt x="0" y="178585"/>
                </a:lnTo>
                <a:close/>
              </a:path>
            </a:pathLst>
          </a:custGeom>
          <a:solidFill>
            <a:schemeClr val="tx2"/>
          </a:solidFill>
          <a:ln>
            <a:noFill/>
          </a:ln>
        </p:spPr>
        <p:txBody>
          <a:bodyPr/>
          <a:lstStyle/>
          <a:p>
            <a:endParaRPr lang="en-DE"/>
          </a:p>
        </p:txBody>
      </p:sp>
      <p:sp>
        <p:nvSpPr>
          <p:cNvPr id="13" name="Freeform 24">
            <a:extLst>
              <a:ext uri="{FF2B5EF4-FFF2-40B4-BE49-F238E27FC236}">
                <a16:creationId xmlns:a16="http://schemas.microsoft.com/office/drawing/2014/main" id="{3426B4CA-F04B-B294-7BB5-B97497D8AE8D}"/>
              </a:ext>
            </a:extLst>
          </p:cNvPr>
          <p:cNvSpPr/>
          <p:nvPr/>
        </p:nvSpPr>
        <p:spPr>
          <a:xfrm>
            <a:off x="208445" y="1175435"/>
            <a:ext cx="7986588" cy="558327"/>
          </a:xfrm>
          <a:custGeom>
            <a:avLst/>
            <a:gdLst/>
            <a:ahLst/>
            <a:cxnLst/>
            <a:rect l="l" t="t" r="r" b="b"/>
            <a:pathLst>
              <a:path w="3166066" h="221719">
                <a:moveTo>
                  <a:pt x="0" y="0"/>
                </a:moveTo>
                <a:lnTo>
                  <a:pt x="3166066" y="0"/>
                </a:lnTo>
                <a:lnTo>
                  <a:pt x="3166066" y="221719"/>
                </a:lnTo>
                <a:lnTo>
                  <a:pt x="0" y="221719"/>
                </a:lnTo>
                <a:close/>
              </a:path>
            </a:pathLst>
          </a:custGeom>
          <a:solidFill>
            <a:schemeClr val="tx2"/>
          </a:solidFill>
        </p:spPr>
        <p:txBody>
          <a:bodyPr/>
          <a:lstStyle/>
          <a:p>
            <a:endParaRPr lang="en-DE"/>
          </a:p>
        </p:txBody>
      </p:sp>
      <p:sp>
        <p:nvSpPr>
          <p:cNvPr id="14" name="AutoShape 26">
            <a:extLst>
              <a:ext uri="{FF2B5EF4-FFF2-40B4-BE49-F238E27FC236}">
                <a16:creationId xmlns:a16="http://schemas.microsoft.com/office/drawing/2014/main" id="{A8F3F7D8-5B11-2817-6FCF-8E48299D2193}"/>
              </a:ext>
            </a:extLst>
          </p:cNvPr>
          <p:cNvSpPr/>
          <p:nvPr/>
        </p:nvSpPr>
        <p:spPr>
          <a:xfrm flipH="1" flipV="1">
            <a:off x="10085260" y="1124896"/>
            <a:ext cx="0" cy="3104012"/>
          </a:xfrm>
          <a:prstGeom prst="line">
            <a:avLst/>
          </a:prstGeom>
          <a:ln w="9525" cap="flat">
            <a:solidFill>
              <a:srgbClr val="004462"/>
            </a:solidFill>
            <a:prstDash val="solid"/>
            <a:headEnd type="none" w="sm" len="sm"/>
            <a:tailEnd type="none" w="sm" len="sm"/>
          </a:ln>
        </p:spPr>
        <p:txBody>
          <a:bodyPr/>
          <a:lstStyle/>
          <a:p>
            <a:endParaRPr lang="en-DE"/>
          </a:p>
        </p:txBody>
      </p:sp>
      <p:grpSp>
        <p:nvGrpSpPr>
          <p:cNvPr id="15" name="Group 27">
            <a:extLst>
              <a:ext uri="{FF2B5EF4-FFF2-40B4-BE49-F238E27FC236}">
                <a16:creationId xmlns:a16="http://schemas.microsoft.com/office/drawing/2014/main" id="{F8B5B35E-BCCC-89FD-9DD0-65DDFBCA22EF}"/>
              </a:ext>
            </a:extLst>
          </p:cNvPr>
          <p:cNvGrpSpPr/>
          <p:nvPr/>
        </p:nvGrpSpPr>
        <p:grpSpPr>
          <a:xfrm>
            <a:off x="222322" y="597063"/>
            <a:ext cx="11726308" cy="578371"/>
            <a:chOff x="0" y="0"/>
            <a:chExt cx="4664824" cy="229679"/>
          </a:xfrm>
        </p:grpSpPr>
        <p:sp>
          <p:nvSpPr>
            <p:cNvPr id="16" name="Freeform 28">
              <a:extLst>
                <a:ext uri="{FF2B5EF4-FFF2-40B4-BE49-F238E27FC236}">
                  <a16:creationId xmlns:a16="http://schemas.microsoft.com/office/drawing/2014/main" id="{66598E0A-C3D8-B81A-1DDC-F0E2A5319BCB}"/>
                </a:ext>
              </a:extLst>
            </p:cNvPr>
            <p:cNvSpPr/>
            <p:nvPr/>
          </p:nvSpPr>
          <p:spPr>
            <a:xfrm>
              <a:off x="0" y="0"/>
              <a:ext cx="4664824" cy="229679"/>
            </a:xfrm>
            <a:custGeom>
              <a:avLst/>
              <a:gdLst/>
              <a:ahLst/>
              <a:cxnLst/>
              <a:rect l="l" t="t" r="r" b="b"/>
              <a:pathLst>
                <a:path w="4664824" h="229679">
                  <a:moveTo>
                    <a:pt x="0" y="0"/>
                  </a:moveTo>
                  <a:lnTo>
                    <a:pt x="4664824" y="0"/>
                  </a:lnTo>
                  <a:lnTo>
                    <a:pt x="4664824" y="229679"/>
                  </a:lnTo>
                  <a:lnTo>
                    <a:pt x="0" y="229679"/>
                  </a:lnTo>
                  <a:close/>
                </a:path>
              </a:pathLst>
            </a:custGeom>
            <a:solidFill>
              <a:srgbClr val="567EA6"/>
            </a:solidFill>
          </p:spPr>
          <p:txBody>
            <a:bodyPr/>
            <a:lstStyle/>
            <a:p>
              <a:endParaRPr lang="en-DE"/>
            </a:p>
          </p:txBody>
        </p:sp>
        <p:sp>
          <p:nvSpPr>
            <p:cNvPr id="17" name="TextBox 29">
              <a:extLst>
                <a:ext uri="{FF2B5EF4-FFF2-40B4-BE49-F238E27FC236}">
                  <a16:creationId xmlns:a16="http://schemas.microsoft.com/office/drawing/2014/main" id="{51AA2B72-AC2D-8820-7ACB-CE39EC34AFC6}"/>
                </a:ext>
              </a:extLst>
            </p:cNvPr>
            <p:cNvSpPr txBox="1"/>
            <p:nvPr/>
          </p:nvSpPr>
          <p:spPr>
            <a:xfrm>
              <a:off x="0" y="-76200"/>
              <a:ext cx="812800" cy="889000"/>
            </a:xfrm>
            <a:prstGeom prst="rect">
              <a:avLst/>
            </a:prstGeom>
          </p:spPr>
          <p:txBody>
            <a:bodyPr lIns="33867" tIns="33867" rIns="33867" bIns="33867" rtlCol="0" anchor="ctr"/>
            <a:lstStyle/>
            <a:p>
              <a:pPr algn="ctr">
                <a:lnSpc>
                  <a:spcPts val="2626"/>
                </a:lnSpc>
              </a:pPr>
              <a:endParaRPr sz="1200"/>
            </a:p>
          </p:txBody>
        </p:sp>
      </p:grpSp>
      <p:sp>
        <p:nvSpPr>
          <p:cNvPr id="18" name="AutoShape 30">
            <a:extLst>
              <a:ext uri="{FF2B5EF4-FFF2-40B4-BE49-F238E27FC236}">
                <a16:creationId xmlns:a16="http://schemas.microsoft.com/office/drawing/2014/main" id="{3FF05E4B-D5C8-0C6F-E588-F5C0B5576D3A}"/>
              </a:ext>
            </a:extLst>
          </p:cNvPr>
          <p:cNvSpPr/>
          <p:nvPr/>
        </p:nvSpPr>
        <p:spPr>
          <a:xfrm flipV="1">
            <a:off x="2045829" y="597063"/>
            <a:ext cx="0" cy="573602"/>
          </a:xfrm>
          <a:prstGeom prst="line">
            <a:avLst/>
          </a:prstGeom>
          <a:ln w="9525" cap="flat">
            <a:solidFill>
              <a:srgbClr val="CDD4DF"/>
            </a:solidFill>
            <a:prstDash val="solid"/>
            <a:headEnd type="none" w="sm" len="sm"/>
            <a:tailEnd type="none" w="sm" len="sm"/>
          </a:ln>
        </p:spPr>
        <p:txBody>
          <a:bodyPr/>
          <a:lstStyle/>
          <a:p>
            <a:endParaRPr lang="en-DE"/>
          </a:p>
        </p:txBody>
      </p:sp>
      <p:sp>
        <p:nvSpPr>
          <p:cNvPr id="19" name="AutoShape 31">
            <a:extLst>
              <a:ext uri="{FF2B5EF4-FFF2-40B4-BE49-F238E27FC236}">
                <a16:creationId xmlns:a16="http://schemas.microsoft.com/office/drawing/2014/main" id="{8B5B6F48-A59D-FA54-244A-B54DBC8C83C8}"/>
              </a:ext>
            </a:extLst>
          </p:cNvPr>
          <p:cNvSpPr/>
          <p:nvPr/>
        </p:nvSpPr>
        <p:spPr>
          <a:xfrm flipV="1">
            <a:off x="6095745" y="597063"/>
            <a:ext cx="0" cy="578371"/>
          </a:xfrm>
          <a:prstGeom prst="line">
            <a:avLst/>
          </a:prstGeom>
          <a:ln w="9525" cap="flat">
            <a:solidFill>
              <a:srgbClr val="CDD4DF"/>
            </a:solidFill>
            <a:prstDash val="solid"/>
            <a:headEnd type="none" w="sm" len="sm"/>
            <a:tailEnd type="none" w="sm" len="sm"/>
          </a:ln>
        </p:spPr>
        <p:txBody>
          <a:bodyPr/>
          <a:lstStyle/>
          <a:p>
            <a:endParaRPr lang="en-DE"/>
          </a:p>
        </p:txBody>
      </p:sp>
      <p:sp>
        <p:nvSpPr>
          <p:cNvPr id="20" name="AutoShape 32">
            <a:extLst>
              <a:ext uri="{FF2B5EF4-FFF2-40B4-BE49-F238E27FC236}">
                <a16:creationId xmlns:a16="http://schemas.microsoft.com/office/drawing/2014/main" id="{2D8FC5A9-D9D4-B80C-CA27-DEC04DCE96B6}"/>
              </a:ext>
            </a:extLst>
          </p:cNvPr>
          <p:cNvSpPr/>
          <p:nvPr/>
        </p:nvSpPr>
        <p:spPr>
          <a:xfrm flipV="1">
            <a:off x="8191875" y="597063"/>
            <a:ext cx="0" cy="576305"/>
          </a:xfrm>
          <a:prstGeom prst="line">
            <a:avLst/>
          </a:prstGeom>
          <a:ln w="9525" cap="flat">
            <a:solidFill>
              <a:srgbClr val="CDD4DF"/>
            </a:solidFill>
            <a:prstDash val="solid"/>
            <a:headEnd type="none" w="sm" len="sm"/>
            <a:tailEnd type="none" w="sm" len="sm"/>
          </a:ln>
        </p:spPr>
        <p:txBody>
          <a:bodyPr/>
          <a:lstStyle/>
          <a:p>
            <a:endParaRPr lang="en-DE"/>
          </a:p>
        </p:txBody>
      </p:sp>
      <p:sp>
        <p:nvSpPr>
          <p:cNvPr id="21" name="AutoShape 33">
            <a:extLst>
              <a:ext uri="{FF2B5EF4-FFF2-40B4-BE49-F238E27FC236}">
                <a16:creationId xmlns:a16="http://schemas.microsoft.com/office/drawing/2014/main" id="{022BAD38-EBCA-FFFB-37A1-F1D5D919AF9A}"/>
              </a:ext>
            </a:extLst>
          </p:cNvPr>
          <p:cNvSpPr/>
          <p:nvPr/>
        </p:nvSpPr>
        <p:spPr>
          <a:xfrm flipV="1">
            <a:off x="10085260" y="597063"/>
            <a:ext cx="0" cy="578371"/>
          </a:xfrm>
          <a:prstGeom prst="line">
            <a:avLst/>
          </a:prstGeom>
          <a:ln w="9525" cap="flat">
            <a:solidFill>
              <a:srgbClr val="CDD4DF"/>
            </a:solidFill>
            <a:prstDash val="solid"/>
            <a:headEnd type="none" w="sm" len="sm"/>
            <a:tailEnd type="none" w="sm" len="sm"/>
          </a:ln>
        </p:spPr>
        <p:txBody>
          <a:bodyPr/>
          <a:lstStyle/>
          <a:p>
            <a:endParaRPr lang="en-DE"/>
          </a:p>
        </p:txBody>
      </p:sp>
      <p:sp>
        <p:nvSpPr>
          <p:cNvPr id="22" name="AutoShape 34">
            <a:extLst>
              <a:ext uri="{FF2B5EF4-FFF2-40B4-BE49-F238E27FC236}">
                <a16:creationId xmlns:a16="http://schemas.microsoft.com/office/drawing/2014/main" id="{FC62FD2B-A4F9-834F-31E7-C2EB40442FB6}"/>
              </a:ext>
            </a:extLst>
          </p:cNvPr>
          <p:cNvSpPr/>
          <p:nvPr/>
        </p:nvSpPr>
        <p:spPr>
          <a:xfrm flipV="1">
            <a:off x="4062929" y="597063"/>
            <a:ext cx="0" cy="551991"/>
          </a:xfrm>
          <a:prstGeom prst="line">
            <a:avLst/>
          </a:prstGeom>
          <a:ln w="9525" cap="flat">
            <a:solidFill>
              <a:srgbClr val="CDD4DF"/>
            </a:solidFill>
            <a:prstDash val="solid"/>
            <a:headEnd type="none" w="sm" len="sm"/>
            <a:tailEnd type="none" w="sm" len="sm"/>
          </a:ln>
        </p:spPr>
        <p:txBody>
          <a:bodyPr/>
          <a:lstStyle/>
          <a:p>
            <a:endParaRPr lang="en-DE"/>
          </a:p>
        </p:txBody>
      </p:sp>
      <p:pic>
        <p:nvPicPr>
          <p:cNvPr id="23" name="Picture 35">
            <a:extLst>
              <a:ext uri="{FF2B5EF4-FFF2-40B4-BE49-F238E27FC236}">
                <a16:creationId xmlns:a16="http://schemas.microsoft.com/office/drawing/2014/main" id="{FE7895B8-BAE5-63F2-B3EC-3A87EE1589BC}"/>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p:blipFill>
        <p:spPr>
          <a:xfrm>
            <a:off x="466415" y="1810670"/>
            <a:ext cx="750477" cy="750477"/>
          </a:xfrm>
          <a:prstGeom prst="rect">
            <a:avLst/>
          </a:prstGeom>
        </p:spPr>
      </p:pic>
      <p:pic>
        <p:nvPicPr>
          <p:cNvPr id="24" name="Picture 36">
            <a:extLst>
              <a:ext uri="{FF2B5EF4-FFF2-40B4-BE49-F238E27FC236}">
                <a16:creationId xmlns:a16="http://schemas.microsoft.com/office/drawing/2014/main" id="{26FA4BA5-60B8-779D-DEE7-52978164D2DD}"/>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255731" y="1789332"/>
            <a:ext cx="793154" cy="793154"/>
          </a:xfrm>
          <a:prstGeom prst="rect">
            <a:avLst/>
          </a:prstGeom>
        </p:spPr>
      </p:pic>
      <p:pic>
        <p:nvPicPr>
          <p:cNvPr id="25" name="Picture 37">
            <a:extLst>
              <a:ext uri="{FF2B5EF4-FFF2-40B4-BE49-F238E27FC236}">
                <a16:creationId xmlns:a16="http://schemas.microsoft.com/office/drawing/2014/main" id="{446835BA-8C1B-D437-3FFB-164D0F9AC4D0}"/>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41124" y="5987695"/>
            <a:ext cx="760133" cy="760133"/>
          </a:xfrm>
          <a:prstGeom prst="rect">
            <a:avLst/>
          </a:prstGeom>
        </p:spPr>
      </p:pic>
      <p:pic>
        <p:nvPicPr>
          <p:cNvPr id="26" name="Picture 38">
            <a:extLst>
              <a:ext uri="{FF2B5EF4-FFF2-40B4-BE49-F238E27FC236}">
                <a16:creationId xmlns:a16="http://schemas.microsoft.com/office/drawing/2014/main" id="{ADA21712-1054-0F68-6070-2DF611A2FA4D}"/>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2878939" y="1789332"/>
            <a:ext cx="793154" cy="793154"/>
          </a:xfrm>
          <a:prstGeom prst="rect">
            <a:avLst/>
          </a:prstGeom>
        </p:spPr>
      </p:pic>
      <p:pic>
        <p:nvPicPr>
          <p:cNvPr id="27" name="Picture 39">
            <a:extLst>
              <a:ext uri="{FF2B5EF4-FFF2-40B4-BE49-F238E27FC236}">
                <a16:creationId xmlns:a16="http://schemas.microsoft.com/office/drawing/2014/main" id="{4AFDDEE1-BD43-B614-5301-6E2233D2B50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4375973" y="1737695"/>
            <a:ext cx="849467" cy="849467"/>
          </a:xfrm>
          <a:prstGeom prst="rect">
            <a:avLst/>
          </a:prstGeom>
        </p:spPr>
      </p:pic>
      <p:pic>
        <p:nvPicPr>
          <p:cNvPr id="28" name="Picture 40">
            <a:extLst>
              <a:ext uri="{FF2B5EF4-FFF2-40B4-BE49-F238E27FC236}">
                <a16:creationId xmlns:a16="http://schemas.microsoft.com/office/drawing/2014/main" id="{FF1EDBA5-5B4C-F4F3-2656-E3961F2820B4}"/>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6695770" y="1685565"/>
            <a:ext cx="953726" cy="953726"/>
          </a:xfrm>
          <a:prstGeom prst="rect">
            <a:avLst/>
          </a:prstGeom>
        </p:spPr>
      </p:pic>
      <p:pic>
        <p:nvPicPr>
          <p:cNvPr id="29" name="Picture 41">
            <a:extLst>
              <a:ext uri="{FF2B5EF4-FFF2-40B4-BE49-F238E27FC236}">
                <a16:creationId xmlns:a16="http://schemas.microsoft.com/office/drawing/2014/main" id="{E604C190-2929-9DB8-514D-D30B3CA6ED3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8463762" y="1177559"/>
            <a:ext cx="1313328" cy="1313328"/>
          </a:xfrm>
          <a:prstGeom prst="rect">
            <a:avLst/>
          </a:prstGeom>
        </p:spPr>
      </p:pic>
      <p:sp>
        <p:nvSpPr>
          <p:cNvPr id="30" name="AutoShape 42">
            <a:extLst>
              <a:ext uri="{FF2B5EF4-FFF2-40B4-BE49-F238E27FC236}">
                <a16:creationId xmlns:a16="http://schemas.microsoft.com/office/drawing/2014/main" id="{9E65BD43-93E6-D942-C0E7-4C418CE95355}"/>
              </a:ext>
            </a:extLst>
          </p:cNvPr>
          <p:cNvSpPr/>
          <p:nvPr/>
        </p:nvSpPr>
        <p:spPr>
          <a:xfrm>
            <a:off x="208445" y="6033630"/>
            <a:ext cx="11819725" cy="0"/>
          </a:xfrm>
          <a:prstGeom prst="line">
            <a:avLst/>
          </a:prstGeom>
          <a:ln w="9525" cap="flat">
            <a:solidFill>
              <a:srgbClr val="004462"/>
            </a:solidFill>
            <a:prstDash val="solid"/>
            <a:headEnd type="none" w="sm" len="sm"/>
            <a:tailEnd type="none" w="sm" len="sm"/>
          </a:ln>
        </p:spPr>
        <p:txBody>
          <a:bodyPr/>
          <a:lstStyle/>
          <a:p>
            <a:endParaRPr lang="en-DE"/>
          </a:p>
        </p:txBody>
      </p:sp>
      <p:pic>
        <p:nvPicPr>
          <p:cNvPr id="31" name="Picture 43">
            <a:extLst>
              <a:ext uri="{FF2B5EF4-FFF2-40B4-BE49-F238E27FC236}">
                <a16:creationId xmlns:a16="http://schemas.microsoft.com/office/drawing/2014/main" id="{07D4D0FB-8090-BC52-FE76-3C9756981D5F}"/>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2522606" y="5978908"/>
            <a:ext cx="761489" cy="761489"/>
          </a:xfrm>
          <a:prstGeom prst="rect">
            <a:avLst/>
          </a:prstGeom>
        </p:spPr>
      </p:pic>
      <p:pic>
        <p:nvPicPr>
          <p:cNvPr id="32" name="Picture 44">
            <a:extLst>
              <a:ext uri="{FF2B5EF4-FFF2-40B4-BE49-F238E27FC236}">
                <a16:creationId xmlns:a16="http://schemas.microsoft.com/office/drawing/2014/main" id="{287786C8-4A9B-68AC-1067-33BAB50F2C64}"/>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646197" y="5987694"/>
            <a:ext cx="743915" cy="743915"/>
          </a:xfrm>
          <a:prstGeom prst="rect">
            <a:avLst/>
          </a:prstGeom>
        </p:spPr>
      </p:pic>
      <p:grpSp>
        <p:nvGrpSpPr>
          <p:cNvPr id="33" name="Group 45">
            <a:extLst>
              <a:ext uri="{FF2B5EF4-FFF2-40B4-BE49-F238E27FC236}">
                <a16:creationId xmlns:a16="http://schemas.microsoft.com/office/drawing/2014/main" id="{28FCE8E9-365C-F741-8CFA-B2E1ACF7AA66}"/>
              </a:ext>
            </a:extLst>
          </p:cNvPr>
          <p:cNvGrpSpPr/>
          <p:nvPr/>
        </p:nvGrpSpPr>
        <p:grpSpPr>
          <a:xfrm>
            <a:off x="3873812" y="4740064"/>
            <a:ext cx="8115299" cy="445710"/>
            <a:chOff x="0" y="0"/>
            <a:chExt cx="3211338" cy="176997"/>
          </a:xfrm>
        </p:grpSpPr>
        <p:sp>
          <p:nvSpPr>
            <p:cNvPr id="34" name="Freeform 46">
              <a:extLst>
                <a:ext uri="{FF2B5EF4-FFF2-40B4-BE49-F238E27FC236}">
                  <a16:creationId xmlns:a16="http://schemas.microsoft.com/office/drawing/2014/main" id="{1690F38D-737E-9E9E-3A3A-519819D11078}"/>
                </a:ext>
              </a:extLst>
            </p:cNvPr>
            <p:cNvSpPr/>
            <p:nvPr/>
          </p:nvSpPr>
          <p:spPr>
            <a:xfrm>
              <a:off x="0" y="0"/>
              <a:ext cx="3211338" cy="176997"/>
            </a:xfrm>
            <a:custGeom>
              <a:avLst/>
              <a:gdLst/>
              <a:ahLst/>
              <a:cxnLst/>
              <a:rect l="l" t="t" r="r" b="b"/>
              <a:pathLst>
                <a:path w="3211338" h="176997">
                  <a:moveTo>
                    <a:pt x="0" y="0"/>
                  </a:moveTo>
                  <a:lnTo>
                    <a:pt x="3211338" y="0"/>
                  </a:lnTo>
                  <a:lnTo>
                    <a:pt x="3211338" y="176997"/>
                  </a:lnTo>
                  <a:lnTo>
                    <a:pt x="0" y="176997"/>
                  </a:lnTo>
                  <a:close/>
                </a:path>
              </a:pathLst>
            </a:custGeom>
            <a:solidFill>
              <a:srgbClr val="567EA6"/>
            </a:solidFill>
            <a:ln>
              <a:noFill/>
            </a:ln>
          </p:spPr>
          <p:txBody>
            <a:bodyPr/>
            <a:lstStyle/>
            <a:p>
              <a:endParaRPr lang="en-DE"/>
            </a:p>
          </p:txBody>
        </p:sp>
        <p:sp>
          <p:nvSpPr>
            <p:cNvPr id="35" name="TextBox 47">
              <a:extLst>
                <a:ext uri="{FF2B5EF4-FFF2-40B4-BE49-F238E27FC236}">
                  <a16:creationId xmlns:a16="http://schemas.microsoft.com/office/drawing/2014/main" id="{A834E3E9-C147-E673-BAD7-BD6B5F13E59F}"/>
                </a:ext>
              </a:extLst>
            </p:cNvPr>
            <p:cNvSpPr txBox="1"/>
            <p:nvPr/>
          </p:nvSpPr>
          <p:spPr>
            <a:xfrm>
              <a:off x="0" y="-76200"/>
              <a:ext cx="812800" cy="889000"/>
            </a:xfrm>
            <a:prstGeom prst="rect">
              <a:avLst/>
            </a:prstGeom>
          </p:spPr>
          <p:txBody>
            <a:bodyPr lIns="33867" tIns="33867" rIns="33867" bIns="33867" rtlCol="0" anchor="ctr"/>
            <a:lstStyle/>
            <a:p>
              <a:pPr algn="ctr">
                <a:lnSpc>
                  <a:spcPts val="2626"/>
                </a:lnSpc>
                <a:spcBef>
                  <a:spcPct val="0"/>
                </a:spcBef>
              </a:pPr>
              <a:endParaRPr sz="1200"/>
            </a:p>
          </p:txBody>
        </p:sp>
      </p:grpSp>
      <p:sp>
        <p:nvSpPr>
          <p:cNvPr id="36" name="AutoShape 48">
            <a:extLst>
              <a:ext uri="{FF2B5EF4-FFF2-40B4-BE49-F238E27FC236}">
                <a16:creationId xmlns:a16="http://schemas.microsoft.com/office/drawing/2014/main" id="{B83A2CD5-B3B2-0757-1EBA-FBE65916F412}"/>
              </a:ext>
            </a:extLst>
          </p:cNvPr>
          <p:cNvSpPr/>
          <p:nvPr/>
        </p:nvSpPr>
        <p:spPr>
          <a:xfrm flipV="1">
            <a:off x="8918404" y="4741474"/>
            <a:ext cx="0" cy="1949085"/>
          </a:xfrm>
          <a:prstGeom prst="line">
            <a:avLst/>
          </a:prstGeom>
          <a:ln w="9525" cap="flat">
            <a:solidFill>
              <a:srgbClr val="004462"/>
            </a:solidFill>
            <a:prstDash val="solid"/>
            <a:headEnd type="none" w="sm" len="sm"/>
            <a:tailEnd type="none" w="sm" len="sm"/>
          </a:ln>
        </p:spPr>
        <p:txBody>
          <a:bodyPr/>
          <a:lstStyle/>
          <a:p>
            <a:endParaRPr lang="en-DE"/>
          </a:p>
        </p:txBody>
      </p:sp>
      <p:pic>
        <p:nvPicPr>
          <p:cNvPr id="37" name="Picture 49">
            <a:extLst>
              <a:ext uri="{FF2B5EF4-FFF2-40B4-BE49-F238E27FC236}">
                <a16:creationId xmlns:a16="http://schemas.microsoft.com/office/drawing/2014/main" id="{04491AD1-5591-26A9-55E3-5C4FE7806FA4}"/>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167225" y="1960749"/>
            <a:ext cx="349296" cy="502191"/>
          </a:xfrm>
          <a:prstGeom prst="rect">
            <a:avLst/>
          </a:prstGeom>
        </p:spPr>
      </p:pic>
      <p:pic>
        <p:nvPicPr>
          <p:cNvPr id="38" name="Picture 50">
            <a:extLst>
              <a:ext uri="{FF2B5EF4-FFF2-40B4-BE49-F238E27FC236}">
                <a16:creationId xmlns:a16="http://schemas.microsoft.com/office/drawing/2014/main" id="{054B1F18-E508-FEF2-8C3E-4BDEF1188426}"/>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5088772" y="1936341"/>
            <a:ext cx="426636" cy="452174"/>
          </a:xfrm>
          <a:prstGeom prst="rect">
            <a:avLst/>
          </a:prstGeom>
        </p:spPr>
      </p:pic>
      <p:sp>
        <p:nvSpPr>
          <p:cNvPr id="39" name="AutoShape 51">
            <a:extLst>
              <a:ext uri="{FF2B5EF4-FFF2-40B4-BE49-F238E27FC236}">
                <a16:creationId xmlns:a16="http://schemas.microsoft.com/office/drawing/2014/main" id="{1CA295D2-06ED-0EB3-0936-71B8BDCE2626}"/>
              </a:ext>
            </a:extLst>
          </p:cNvPr>
          <p:cNvSpPr/>
          <p:nvPr/>
        </p:nvSpPr>
        <p:spPr>
          <a:xfrm flipV="1">
            <a:off x="2039512" y="1733762"/>
            <a:ext cx="0" cy="2473705"/>
          </a:xfrm>
          <a:prstGeom prst="line">
            <a:avLst/>
          </a:prstGeom>
          <a:ln w="9525" cap="flat">
            <a:solidFill>
              <a:srgbClr val="004462"/>
            </a:solidFill>
            <a:prstDash val="solid"/>
            <a:headEnd type="none" w="sm" len="sm"/>
            <a:tailEnd type="none" w="sm" len="sm"/>
          </a:ln>
        </p:spPr>
        <p:txBody>
          <a:bodyPr/>
          <a:lstStyle/>
          <a:p>
            <a:endParaRPr lang="en-DE"/>
          </a:p>
        </p:txBody>
      </p:sp>
      <p:sp>
        <p:nvSpPr>
          <p:cNvPr id="40" name="AutoShape 52">
            <a:extLst>
              <a:ext uri="{FF2B5EF4-FFF2-40B4-BE49-F238E27FC236}">
                <a16:creationId xmlns:a16="http://schemas.microsoft.com/office/drawing/2014/main" id="{54DF0644-C3C5-3AFC-A683-2B9F2ECFAB2F}"/>
              </a:ext>
            </a:extLst>
          </p:cNvPr>
          <p:cNvSpPr/>
          <p:nvPr/>
        </p:nvSpPr>
        <p:spPr>
          <a:xfrm flipV="1">
            <a:off x="4069247" y="1748614"/>
            <a:ext cx="0" cy="2473705"/>
          </a:xfrm>
          <a:prstGeom prst="line">
            <a:avLst/>
          </a:prstGeom>
          <a:ln w="9525" cap="flat">
            <a:solidFill>
              <a:srgbClr val="004462"/>
            </a:solidFill>
            <a:prstDash val="solid"/>
            <a:headEnd type="none" w="sm" len="sm"/>
            <a:tailEnd type="none" w="sm" len="sm"/>
          </a:ln>
        </p:spPr>
        <p:txBody>
          <a:bodyPr/>
          <a:lstStyle/>
          <a:p>
            <a:endParaRPr lang="en-DE"/>
          </a:p>
        </p:txBody>
      </p:sp>
      <p:sp>
        <p:nvSpPr>
          <p:cNvPr id="41" name="AutoShape 53">
            <a:extLst>
              <a:ext uri="{FF2B5EF4-FFF2-40B4-BE49-F238E27FC236}">
                <a16:creationId xmlns:a16="http://schemas.microsoft.com/office/drawing/2014/main" id="{9414FC7A-9374-8992-66AF-1B1998338CE1}"/>
              </a:ext>
            </a:extLst>
          </p:cNvPr>
          <p:cNvSpPr/>
          <p:nvPr/>
        </p:nvSpPr>
        <p:spPr>
          <a:xfrm flipV="1">
            <a:off x="6098981" y="1763468"/>
            <a:ext cx="0" cy="2473705"/>
          </a:xfrm>
          <a:prstGeom prst="line">
            <a:avLst/>
          </a:prstGeom>
          <a:ln w="9525" cap="flat">
            <a:solidFill>
              <a:srgbClr val="004462"/>
            </a:solidFill>
            <a:prstDash val="solid"/>
            <a:headEnd type="none" w="sm" len="sm"/>
            <a:tailEnd type="none" w="sm" len="sm"/>
          </a:ln>
        </p:spPr>
        <p:txBody>
          <a:bodyPr/>
          <a:lstStyle/>
          <a:p>
            <a:endParaRPr lang="en-DE"/>
          </a:p>
        </p:txBody>
      </p:sp>
      <p:sp>
        <p:nvSpPr>
          <p:cNvPr id="42" name="AutoShape 54">
            <a:extLst>
              <a:ext uri="{FF2B5EF4-FFF2-40B4-BE49-F238E27FC236}">
                <a16:creationId xmlns:a16="http://schemas.microsoft.com/office/drawing/2014/main" id="{2F9D8299-A27F-B096-4367-25E4D1E649D5}"/>
              </a:ext>
            </a:extLst>
          </p:cNvPr>
          <p:cNvSpPr/>
          <p:nvPr/>
        </p:nvSpPr>
        <p:spPr>
          <a:xfrm>
            <a:off x="231336" y="2582486"/>
            <a:ext cx="11727903" cy="0"/>
          </a:xfrm>
          <a:prstGeom prst="line">
            <a:avLst/>
          </a:prstGeom>
          <a:ln w="9525" cap="flat">
            <a:solidFill>
              <a:srgbClr val="004462"/>
            </a:solidFill>
            <a:prstDash val="solid"/>
            <a:headEnd type="none" w="sm" len="sm"/>
            <a:tailEnd type="none" w="sm" len="sm"/>
          </a:ln>
        </p:spPr>
        <p:txBody>
          <a:bodyPr/>
          <a:lstStyle/>
          <a:p>
            <a:endParaRPr lang="en-DE"/>
          </a:p>
        </p:txBody>
      </p:sp>
      <p:pic>
        <p:nvPicPr>
          <p:cNvPr id="43" name="Picture 55">
            <a:extLst>
              <a:ext uri="{FF2B5EF4-FFF2-40B4-BE49-F238E27FC236}">
                <a16:creationId xmlns:a16="http://schemas.microsoft.com/office/drawing/2014/main" id="{29C40526-5B72-AFF4-E6FF-7630AEBEDB70}"/>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0573223" y="1650824"/>
            <a:ext cx="931399" cy="453113"/>
          </a:xfrm>
          <a:prstGeom prst="rect">
            <a:avLst/>
          </a:prstGeom>
        </p:spPr>
      </p:pic>
      <p:sp>
        <p:nvSpPr>
          <p:cNvPr id="44" name="AutoShape 56">
            <a:extLst>
              <a:ext uri="{FF2B5EF4-FFF2-40B4-BE49-F238E27FC236}">
                <a16:creationId xmlns:a16="http://schemas.microsoft.com/office/drawing/2014/main" id="{2DAFE1D8-90A8-F7C2-B1F1-36E2706B2B9F}"/>
              </a:ext>
            </a:extLst>
          </p:cNvPr>
          <p:cNvSpPr/>
          <p:nvPr/>
        </p:nvSpPr>
        <p:spPr>
          <a:xfrm flipV="1">
            <a:off x="8191875" y="1726890"/>
            <a:ext cx="0" cy="2473705"/>
          </a:xfrm>
          <a:prstGeom prst="line">
            <a:avLst/>
          </a:prstGeom>
          <a:ln w="9525" cap="flat">
            <a:solidFill>
              <a:srgbClr val="004462"/>
            </a:solidFill>
            <a:prstDash val="solid"/>
            <a:headEnd type="none" w="sm" len="sm"/>
            <a:tailEnd type="none" w="sm" len="sm"/>
          </a:ln>
        </p:spPr>
        <p:txBody>
          <a:bodyPr/>
          <a:lstStyle/>
          <a:p>
            <a:endParaRPr lang="en-DE"/>
          </a:p>
        </p:txBody>
      </p:sp>
      <p:sp>
        <p:nvSpPr>
          <p:cNvPr id="45" name="AutoShape 57">
            <a:extLst>
              <a:ext uri="{FF2B5EF4-FFF2-40B4-BE49-F238E27FC236}">
                <a16:creationId xmlns:a16="http://schemas.microsoft.com/office/drawing/2014/main" id="{8E1EE005-70CD-2A79-D243-A22AEA1EF393}"/>
              </a:ext>
            </a:extLst>
          </p:cNvPr>
          <p:cNvSpPr/>
          <p:nvPr/>
        </p:nvSpPr>
        <p:spPr>
          <a:xfrm flipV="1">
            <a:off x="3873813" y="4290356"/>
            <a:ext cx="0" cy="2408678"/>
          </a:xfrm>
          <a:prstGeom prst="line">
            <a:avLst/>
          </a:prstGeom>
          <a:ln w="9525" cap="flat">
            <a:solidFill>
              <a:srgbClr val="004462"/>
            </a:solidFill>
            <a:prstDash val="solid"/>
            <a:headEnd type="none" w="sm" len="sm"/>
            <a:tailEnd type="none" w="sm" len="sm"/>
          </a:ln>
        </p:spPr>
        <p:txBody>
          <a:bodyPr/>
          <a:lstStyle/>
          <a:p>
            <a:endParaRPr lang="en-DE"/>
          </a:p>
        </p:txBody>
      </p:sp>
      <p:pic>
        <p:nvPicPr>
          <p:cNvPr id="46" name="Picture 58">
            <a:extLst>
              <a:ext uri="{FF2B5EF4-FFF2-40B4-BE49-F238E27FC236}">
                <a16:creationId xmlns:a16="http://schemas.microsoft.com/office/drawing/2014/main" id="{B173BDE2-2C9D-890A-CCE4-82724CBF6E81}"/>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6520118" y="6103233"/>
            <a:ext cx="397791" cy="496255"/>
          </a:xfrm>
          <a:prstGeom prst="rect">
            <a:avLst/>
          </a:prstGeom>
        </p:spPr>
      </p:pic>
      <p:pic>
        <p:nvPicPr>
          <p:cNvPr id="47" name="Picture 59">
            <a:extLst>
              <a:ext uri="{FF2B5EF4-FFF2-40B4-BE49-F238E27FC236}">
                <a16:creationId xmlns:a16="http://schemas.microsoft.com/office/drawing/2014/main" id="{273AA6C1-A46B-0A8D-F7D5-32F298F9D3DA}"/>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5790300" y="6059794"/>
            <a:ext cx="352205" cy="583133"/>
          </a:xfrm>
          <a:prstGeom prst="rect">
            <a:avLst/>
          </a:prstGeom>
        </p:spPr>
      </p:pic>
      <p:pic>
        <p:nvPicPr>
          <p:cNvPr id="48" name="Picture 60">
            <a:extLst>
              <a:ext uri="{FF2B5EF4-FFF2-40B4-BE49-F238E27FC236}">
                <a16:creationId xmlns:a16="http://schemas.microsoft.com/office/drawing/2014/main" id="{47FE4420-B282-23F5-06E4-1F369DD68DA2}"/>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4566560" y="6103233"/>
            <a:ext cx="205701" cy="496255"/>
          </a:xfrm>
          <a:prstGeom prst="rect">
            <a:avLst/>
          </a:prstGeom>
        </p:spPr>
      </p:pic>
      <p:pic>
        <p:nvPicPr>
          <p:cNvPr id="49" name="Picture 61">
            <a:extLst>
              <a:ext uri="{FF2B5EF4-FFF2-40B4-BE49-F238E27FC236}">
                <a16:creationId xmlns:a16="http://schemas.microsoft.com/office/drawing/2014/main" id="{A8E67E96-C1CE-F1D0-EC36-58A4D5F53D09}"/>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a:xfrm>
            <a:off x="5149874" y="6087801"/>
            <a:ext cx="262813" cy="527119"/>
          </a:xfrm>
          <a:prstGeom prst="rect">
            <a:avLst/>
          </a:prstGeom>
        </p:spPr>
      </p:pic>
      <p:pic>
        <p:nvPicPr>
          <p:cNvPr id="50" name="Picture 62">
            <a:extLst>
              <a:ext uri="{FF2B5EF4-FFF2-40B4-BE49-F238E27FC236}">
                <a16:creationId xmlns:a16="http://schemas.microsoft.com/office/drawing/2014/main" id="{03EA3D89-18AE-609B-4EBC-6C309D4FCE1D}"/>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rot="1532702">
            <a:off x="7859387" y="6141643"/>
            <a:ext cx="209157" cy="510283"/>
          </a:xfrm>
          <a:prstGeom prst="rect">
            <a:avLst/>
          </a:prstGeom>
        </p:spPr>
      </p:pic>
      <p:pic>
        <p:nvPicPr>
          <p:cNvPr id="51" name="Picture 64">
            <a:extLst>
              <a:ext uri="{FF2B5EF4-FFF2-40B4-BE49-F238E27FC236}">
                <a16:creationId xmlns:a16="http://schemas.microsoft.com/office/drawing/2014/main" id="{0034C5B2-0A7D-2E94-AA3F-AD01C2D03B83}"/>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rot="1438502">
            <a:off x="7295522" y="6052152"/>
            <a:ext cx="186250" cy="598415"/>
          </a:xfrm>
          <a:prstGeom prst="rect">
            <a:avLst/>
          </a:prstGeom>
        </p:spPr>
      </p:pic>
      <p:sp>
        <p:nvSpPr>
          <p:cNvPr id="52" name="TextBox 65">
            <a:extLst>
              <a:ext uri="{FF2B5EF4-FFF2-40B4-BE49-F238E27FC236}">
                <a16:creationId xmlns:a16="http://schemas.microsoft.com/office/drawing/2014/main" id="{E7D95582-BA01-89D9-A7EC-D878C523AB2C}"/>
              </a:ext>
            </a:extLst>
          </p:cNvPr>
          <p:cNvSpPr txBox="1"/>
          <p:nvPr/>
        </p:nvSpPr>
        <p:spPr>
          <a:xfrm>
            <a:off x="263221" y="638584"/>
            <a:ext cx="1691009" cy="444545"/>
          </a:xfrm>
          <a:prstGeom prst="rect">
            <a:avLst/>
          </a:prstGeom>
        </p:spPr>
        <p:txBody>
          <a:bodyPr wrap="square" lIns="0" tIns="0" rIns="0" bIns="0" rtlCol="0" anchor="t">
            <a:spAutoFit/>
          </a:bodyPr>
          <a:lstStyle/>
          <a:p>
            <a:pPr marL="0" lvl="1" algn="ctr">
              <a:lnSpc>
                <a:spcPts val="1811"/>
              </a:lnSpc>
              <a:spcBef>
                <a:spcPct val="0"/>
              </a:spcBef>
            </a:pPr>
            <a:r>
              <a:rPr lang="en-US" sz="1294">
                <a:solidFill>
                  <a:srgbClr val="FFFFFF"/>
                </a:solidFill>
                <a:latin typeface="Frutiger Neue LT W1G"/>
              </a:rPr>
              <a:t>Powders and </a:t>
            </a:r>
          </a:p>
          <a:p>
            <a:pPr marL="0" lvl="1" algn="ctr">
              <a:lnSpc>
                <a:spcPts val="1811"/>
              </a:lnSpc>
              <a:spcBef>
                <a:spcPct val="0"/>
              </a:spcBef>
            </a:pPr>
            <a:r>
              <a:rPr lang="en-US" sz="1294">
                <a:solidFill>
                  <a:srgbClr val="FFFFFF"/>
                </a:solidFill>
                <a:latin typeface="Frutiger Neue LT W1G"/>
              </a:rPr>
              <a:t>Granules</a:t>
            </a:r>
          </a:p>
        </p:txBody>
      </p:sp>
      <p:sp>
        <p:nvSpPr>
          <p:cNvPr id="53" name="TextBox 66">
            <a:extLst>
              <a:ext uri="{FF2B5EF4-FFF2-40B4-BE49-F238E27FC236}">
                <a16:creationId xmlns:a16="http://schemas.microsoft.com/office/drawing/2014/main" id="{EA725E87-4CA2-A0C4-E77F-8FF42467AB3B}"/>
              </a:ext>
            </a:extLst>
          </p:cNvPr>
          <p:cNvSpPr txBox="1"/>
          <p:nvPr/>
        </p:nvSpPr>
        <p:spPr>
          <a:xfrm>
            <a:off x="588119" y="2848022"/>
            <a:ext cx="928403" cy="524952"/>
          </a:xfrm>
          <a:prstGeom prst="rect">
            <a:avLst/>
          </a:prstGeom>
        </p:spPr>
        <p:txBody>
          <a:bodyPr wrap="square" lIns="0" tIns="0" rIns="0" bIns="0" rtlCol="0" anchor="t">
            <a:spAutoFit/>
          </a:bodyPr>
          <a:lstStyle/>
          <a:p>
            <a:pPr marL="214795" lvl="1" indent="-107397">
              <a:lnSpc>
                <a:spcPts val="1393"/>
              </a:lnSpc>
              <a:spcBef>
                <a:spcPct val="0"/>
              </a:spcBef>
              <a:buFont typeface="Arial"/>
              <a:buChar char="•"/>
            </a:pPr>
            <a:r>
              <a:rPr lang="en-US" sz="995">
                <a:solidFill>
                  <a:srgbClr val="00344C"/>
                </a:solidFill>
                <a:latin typeface="Frutiger Neue LT W1G"/>
              </a:rPr>
              <a:t>Dry syrups</a:t>
            </a:r>
          </a:p>
          <a:p>
            <a:pPr marL="214795" lvl="1" indent="-107397">
              <a:lnSpc>
                <a:spcPts val="1393"/>
              </a:lnSpc>
              <a:spcBef>
                <a:spcPct val="0"/>
              </a:spcBef>
              <a:buFont typeface="Arial"/>
              <a:buChar char="•"/>
            </a:pPr>
            <a:r>
              <a:rPr lang="en-US" sz="995">
                <a:solidFill>
                  <a:srgbClr val="00344C"/>
                </a:solidFill>
                <a:latin typeface="Frutiger Neue LT W1G"/>
              </a:rPr>
              <a:t>Bottles</a:t>
            </a:r>
          </a:p>
          <a:p>
            <a:pPr marL="214795" lvl="1" indent="-107397">
              <a:lnSpc>
                <a:spcPts val="1393"/>
              </a:lnSpc>
              <a:spcBef>
                <a:spcPct val="0"/>
              </a:spcBef>
              <a:buFont typeface="Arial"/>
              <a:buChar char="•"/>
            </a:pPr>
            <a:r>
              <a:rPr lang="en-US" sz="995">
                <a:solidFill>
                  <a:srgbClr val="00344C"/>
                </a:solidFill>
                <a:latin typeface="Frutiger Neue LT W1G"/>
              </a:rPr>
              <a:t>Sachets</a:t>
            </a:r>
          </a:p>
        </p:txBody>
      </p:sp>
      <p:sp>
        <p:nvSpPr>
          <p:cNvPr id="54" name="TextBox 67">
            <a:extLst>
              <a:ext uri="{FF2B5EF4-FFF2-40B4-BE49-F238E27FC236}">
                <a16:creationId xmlns:a16="http://schemas.microsoft.com/office/drawing/2014/main" id="{3146F7A7-B6DA-9E29-367A-DF431CBC14F2}"/>
              </a:ext>
            </a:extLst>
          </p:cNvPr>
          <p:cNvSpPr txBox="1"/>
          <p:nvPr/>
        </p:nvSpPr>
        <p:spPr>
          <a:xfrm>
            <a:off x="10154660" y="2763885"/>
            <a:ext cx="1691009" cy="524952"/>
          </a:xfrm>
          <a:prstGeom prst="rect">
            <a:avLst/>
          </a:prstGeom>
        </p:spPr>
        <p:txBody>
          <a:bodyPr wrap="square" lIns="0" tIns="0" rIns="0" bIns="0" rtlCol="0" anchor="t">
            <a:spAutoFit/>
          </a:bodyPr>
          <a:lstStyle/>
          <a:p>
            <a:pPr marL="214795" lvl="1" indent="-107397">
              <a:lnSpc>
                <a:spcPts val="1393"/>
              </a:lnSpc>
              <a:spcBef>
                <a:spcPct val="0"/>
              </a:spcBef>
              <a:buFont typeface="Arial"/>
              <a:buChar char="•"/>
            </a:pPr>
            <a:r>
              <a:rPr lang="en-US" sz="995">
                <a:solidFill>
                  <a:srgbClr val="00344C"/>
                </a:solidFill>
                <a:latin typeface="Frutiger Neue LT W1G"/>
              </a:rPr>
              <a:t>Pharmaceutical</a:t>
            </a:r>
          </a:p>
          <a:p>
            <a:pPr marL="214795" lvl="1" indent="-107397">
              <a:lnSpc>
                <a:spcPts val="1393"/>
              </a:lnSpc>
              <a:spcBef>
                <a:spcPct val="0"/>
              </a:spcBef>
              <a:buFont typeface="Arial"/>
              <a:buChar char="•"/>
            </a:pPr>
            <a:r>
              <a:rPr lang="en-US" sz="995">
                <a:solidFill>
                  <a:srgbClr val="00344C"/>
                </a:solidFill>
                <a:latin typeface="Frutiger Neue LT W1G"/>
              </a:rPr>
              <a:t>Hormones</a:t>
            </a:r>
          </a:p>
          <a:p>
            <a:pPr marL="214795" lvl="1" indent="-107397">
              <a:lnSpc>
                <a:spcPts val="1393"/>
              </a:lnSpc>
              <a:spcBef>
                <a:spcPct val="0"/>
              </a:spcBef>
              <a:buFont typeface="Arial"/>
              <a:buChar char="•"/>
            </a:pPr>
            <a:r>
              <a:rPr lang="en-US" sz="995">
                <a:solidFill>
                  <a:srgbClr val="00344C"/>
                </a:solidFill>
                <a:latin typeface="Frutiger Neue LT W1G"/>
              </a:rPr>
              <a:t>Health &amp; Nutritional</a:t>
            </a:r>
          </a:p>
        </p:txBody>
      </p:sp>
      <p:sp>
        <p:nvSpPr>
          <p:cNvPr id="55" name="TextBox 68">
            <a:extLst>
              <a:ext uri="{FF2B5EF4-FFF2-40B4-BE49-F238E27FC236}">
                <a16:creationId xmlns:a16="http://schemas.microsoft.com/office/drawing/2014/main" id="{30F0EB1F-8B77-FB19-33F9-4DFC42BFDB74}"/>
              </a:ext>
            </a:extLst>
          </p:cNvPr>
          <p:cNvSpPr txBox="1"/>
          <p:nvPr/>
        </p:nvSpPr>
        <p:spPr>
          <a:xfrm>
            <a:off x="2203381" y="2925643"/>
            <a:ext cx="1691009" cy="524952"/>
          </a:xfrm>
          <a:prstGeom prst="rect">
            <a:avLst/>
          </a:prstGeom>
        </p:spPr>
        <p:txBody>
          <a:bodyPr wrap="square" lIns="0" tIns="0" rIns="0" bIns="0" rtlCol="0" anchor="t">
            <a:spAutoFit/>
          </a:bodyPr>
          <a:lstStyle/>
          <a:p>
            <a:pPr marL="214795" lvl="1" indent="-107397">
              <a:lnSpc>
                <a:spcPts val="1393"/>
              </a:lnSpc>
              <a:spcBef>
                <a:spcPct val="0"/>
              </a:spcBef>
              <a:buFont typeface="Arial"/>
              <a:buChar char="•"/>
            </a:pPr>
            <a:r>
              <a:rPr lang="en-US" sz="995">
                <a:solidFill>
                  <a:srgbClr val="00344C"/>
                </a:solidFill>
                <a:latin typeface="Frutiger Neue LT W1G"/>
              </a:rPr>
              <a:t>Taste masking</a:t>
            </a:r>
          </a:p>
          <a:p>
            <a:pPr marL="214795" lvl="1" indent="-107397">
              <a:lnSpc>
                <a:spcPts val="1393"/>
              </a:lnSpc>
              <a:spcBef>
                <a:spcPct val="0"/>
              </a:spcBef>
              <a:buFont typeface="Arial"/>
              <a:buChar char="•"/>
            </a:pPr>
            <a:r>
              <a:rPr lang="en-US" sz="995">
                <a:solidFill>
                  <a:srgbClr val="00344C"/>
                </a:solidFill>
                <a:latin typeface="Frutiger Neue LT W1G"/>
              </a:rPr>
              <a:t>Modified release of API</a:t>
            </a:r>
          </a:p>
          <a:p>
            <a:pPr marL="214795" lvl="1" indent="-107397">
              <a:lnSpc>
                <a:spcPts val="1393"/>
              </a:lnSpc>
              <a:spcBef>
                <a:spcPct val="0"/>
              </a:spcBef>
              <a:buFont typeface="Arial"/>
              <a:buChar char="•"/>
            </a:pPr>
            <a:r>
              <a:rPr lang="en-US" sz="995">
                <a:solidFill>
                  <a:srgbClr val="00344C"/>
                </a:solidFill>
                <a:latin typeface="Frutiger Neue LT W1G"/>
              </a:rPr>
              <a:t>Protection of API </a:t>
            </a:r>
          </a:p>
        </p:txBody>
      </p:sp>
      <p:sp>
        <p:nvSpPr>
          <p:cNvPr id="56" name="TextBox 69">
            <a:extLst>
              <a:ext uri="{FF2B5EF4-FFF2-40B4-BE49-F238E27FC236}">
                <a16:creationId xmlns:a16="http://schemas.microsoft.com/office/drawing/2014/main" id="{0A6EE190-1EC9-9841-B027-97BEC94FCB1C}"/>
              </a:ext>
            </a:extLst>
          </p:cNvPr>
          <p:cNvSpPr txBox="1"/>
          <p:nvPr/>
        </p:nvSpPr>
        <p:spPr>
          <a:xfrm>
            <a:off x="4026543" y="2630219"/>
            <a:ext cx="2082370" cy="1422634"/>
          </a:xfrm>
          <a:prstGeom prst="rect">
            <a:avLst/>
          </a:prstGeom>
        </p:spPr>
        <p:txBody>
          <a:bodyPr wrap="square" lIns="0" tIns="0" rIns="0" bIns="0" rtlCol="0" anchor="t">
            <a:spAutoFit/>
          </a:bodyPr>
          <a:lstStyle/>
          <a:p>
            <a:pPr marL="214795" lvl="1" indent="-107397">
              <a:lnSpc>
                <a:spcPts val="1393"/>
              </a:lnSpc>
              <a:spcBef>
                <a:spcPct val="0"/>
              </a:spcBef>
              <a:buFont typeface="Arial"/>
              <a:buChar char="•"/>
            </a:pPr>
            <a:r>
              <a:rPr lang="en-US" sz="995">
                <a:solidFill>
                  <a:srgbClr val="00344C"/>
                </a:solidFill>
                <a:latin typeface="Frutiger Neue LT W1G"/>
              </a:rPr>
              <a:t>Compressed Powder</a:t>
            </a:r>
          </a:p>
          <a:p>
            <a:pPr marL="214795" lvl="1" indent="-107397">
              <a:lnSpc>
                <a:spcPts val="1393"/>
              </a:lnSpc>
              <a:spcBef>
                <a:spcPct val="0"/>
              </a:spcBef>
              <a:buFont typeface="Arial"/>
              <a:buChar char="•"/>
            </a:pPr>
            <a:r>
              <a:rPr lang="en-US" sz="995">
                <a:solidFill>
                  <a:srgbClr val="00344C"/>
                </a:solidFill>
                <a:latin typeface="Frutiger Neue LT W1G"/>
              </a:rPr>
              <a:t>Compressed Granules </a:t>
            </a:r>
          </a:p>
          <a:p>
            <a:pPr marL="214795" lvl="1" indent="-107397">
              <a:lnSpc>
                <a:spcPts val="1393"/>
              </a:lnSpc>
              <a:spcBef>
                <a:spcPct val="0"/>
              </a:spcBef>
              <a:buFont typeface="Arial"/>
              <a:buChar char="•"/>
            </a:pPr>
            <a:r>
              <a:rPr lang="en-US" sz="995">
                <a:solidFill>
                  <a:srgbClr val="00344C"/>
                </a:solidFill>
                <a:latin typeface="Frutiger Neue LT W1G"/>
              </a:rPr>
              <a:t>Compressed Pellets </a:t>
            </a:r>
          </a:p>
          <a:p>
            <a:pPr marL="214795" lvl="1" indent="-107397">
              <a:lnSpc>
                <a:spcPts val="1393"/>
              </a:lnSpc>
              <a:spcBef>
                <a:spcPct val="0"/>
              </a:spcBef>
              <a:buFont typeface="Arial"/>
              <a:buChar char="•"/>
            </a:pPr>
            <a:r>
              <a:rPr lang="en-US" sz="995">
                <a:solidFill>
                  <a:srgbClr val="00344C"/>
                </a:solidFill>
                <a:latin typeface="Frutiger Neue LT W1G"/>
              </a:rPr>
              <a:t>Bi-layer (2 different blends compressed in one tablet)</a:t>
            </a:r>
          </a:p>
          <a:p>
            <a:pPr marL="214795" lvl="1" indent="-107397">
              <a:lnSpc>
                <a:spcPts val="1393"/>
              </a:lnSpc>
              <a:spcBef>
                <a:spcPct val="0"/>
              </a:spcBef>
              <a:buFont typeface="Arial"/>
              <a:buChar char="•"/>
            </a:pPr>
            <a:r>
              <a:rPr lang="en-US" sz="995">
                <a:solidFill>
                  <a:srgbClr val="00344C"/>
                </a:solidFill>
                <a:latin typeface="Frutiger Neue LT W1G"/>
              </a:rPr>
              <a:t>Modified release matrix tablets</a:t>
            </a:r>
          </a:p>
          <a:p>
            <a:pPr marL="214795" lvl="1" indent="-107397">
              <a:lnSpc>
                <a:spcPts val="1393"/>
              </a:lnSpc>
              <a:spcBef>
                <a:spcPct val="0"/>
              </a:spcBef>
              <a:buFont typeface="Arial"/>
              <a:buChar char="•"/>
            </a:pPr>
            <a:r>
              <a:rPr lang="en-US" sz="995" err="1">
                <a:solidFill>
                  <a:srgbClr val="00344C"/>
                </a:solidFill>
                <a:latin typeface="Frutiger Neue LT W1G"/>
              </a:rPr>
              <a:t>Orodispersible</a:t>
            </a:r>
            <a:endParaRPr lang="en-US" sz="995">
              <a:solidFill>
                <a:srgbClr val="00344C"/>
              </a:solidFill>
              <a:latin typeface="Frutiger Neue LT W1G"/>
            </a:endParaRPr>
          </a:p>
          <a:p>
            <a:pPr marL="214795" lvl="1" indent="-107397">
              <a:lnSpc>
                <a:spcPts val="1393"/>
              </a:lnSpc>
              <a:spcBef>
                <a:spcPct val="0"/>
              </a:spcBef>
              <a:buFont typeface="Arial"/>
              <a:buChar char="•"/>
            </a:pPr>
            <a:r>
              <a:rPr lang="en-US" sz="995">
                <a:solidFill>
                  <a:srgbClr val="00344C"/>
                </a:solidFill>
                <a:latin typeface="Frutiger Neue LT W1G"/>
              </a:rPr>
              <a:t>Mini-tablets</a:t>
            </a:r>
          </a:p>
        </p:txBody>
      </p:sp>
      <p:sp>
        <p:nvSpPr>
          <p:cNvPr id="57" name="TextBox 70">
            <a:extLst>
              <a:ext uri="{FF2B5EF4-FFF2-40B4-BE49-F238E27FC236}">
                <a16:creationId xmlns:a16="http://schemas.microsoft.com/office/drawing/2014/main" id="{B6CA2B65-FD51-8384-521D-226B0DAEF9F3}"/>
              </a:ext>
            </a:extLst>
          </p:cNvPr>
          <p:cNvSpPr txBox="1"/>
          <p:nvPr/>
        </p:nvSpPr>
        <p:spPr>
          <a:xfrm>
            <a:off x="6309114" y="2835388"/>
            <a:ext cx="1709038" cy="1063561"/>
          </a:xfrm>
          <a:prstGeom prst="rect">
            <a:avLst/>
          </a:prstGeom>
        </p:spPr>
        <p:txBody>
          <a:bodyPr wrap="square" lIns="0" tIns="0" rIns="0" bIns="0" rtlCol="0" anchor="t">
            <a:spAutoFit/>
          </a:bodyPr>
          <a:lstStyle/>
          <a:p>
            <a:pPr marL="214795" lvl="1" indent="-107397">
              <a:lnSpc>
                <a:spcPts val="1393"/>
              </a:lnSpc>
              <a:spcBef>
                <a:spcPct val="0"/>
              </a:spcBef>
              <a:buFont typeface="Arial"/>
              <a:buChar char="•"/>
            </a:pPr>
            <a:r>
              <a:rPr lang="en-US" sz="995">
                <a:solidFill>
                  <a:srgbClr val="00344C"/>
                </a:solidFill>
                <a:latin typeface="Frutiger Neue LT W1G"/>
              </a:rPr>
              <a:t>Coating for taste masking</a:t>
            </a:r>
          </a:p>
          <a:p>
            <a:pPr marL="214795" lvl="1" indent="-107397">
              <a:lnSpc>
                <a:spcPts val="1393"/>
              </a:lnSpc>
              <a:spcBef>
                <a:spcPct val="0"/>
              </a:spcBef>
              <a:buFont typeface="Arial"/>
              <a:buChar char="•"/>
            </a:pPr>
            <a:r>
              <a:rPr lang="en-US" sz="995">
                <a:solidFill>
                  <a:srgbClr val="00344C"/>
                </a:solidFill>
                <a:latin typeface="Frutiger Neue LT W1G"/>
              </a:rPr>
              <a:t>Coating for modified release of API</a:t>
            </a:r>
          </a:p>
          <a:p>
            <a:pPr marL="214795" lvl="1" indent="-107397">
              <a:lnSpc>
                <a:spcPts val="1393"/>
              </a:lnSpc>
              <a:spcBef>
                <a:spcPct val="0"/>
              </a:spcBef>
              <a:buFont typeface="Arial"/>
              <a:buChar char="•"/>
            </a:pPr>
            <a:r>
              <a:rPr lang="en-US" sz="995">
                <a:solidFill>
                  <a:srgbClr val="00344C"/>
                </a:solidFill>
                <a:latin typeface="Frutiger Neue LT W1G"/>
              </a:rPr>
              <a:t>Coating for protection of API </a:t>
            </a:r>
          </a:p>
        </p:txBody>
      </p:sp>
      <p:sp>
        <p:nvSpPr>
          <p:cNvPr id="58" name="TextBox 71">
            <a:extLst>
              <a:ext uri="{FF2B5EF4-FFF2-40B4-BE49-F238E27FC236}">
                <a16:creationId xmlns:a16="http://schemas.microsoft.com/office/drawing/2014/main" id="{B2DA2845-917F-D570-D3E4-084B0F96F3F9}"/>
              </a:ext>
            </a:extLst>
          </p:cNvPr>
          <p:cNvSpPr txBox="1"/>
          <p:nvPr/>
        </p:nvSpPr>
        <p:spPr>
          <a:xfrm>
            <a:off x="390617" y="4998073"/>
            <a:ext cx="3281476" cy="524952"/>
          </a:xfrm>
          <a:prstGeom prst="rect">
            <a:avLst/>
          </a:prstGeom>
        </p:spPr>
        <p:txBody>
          <a:bodyPr wrap="square" lIns="0" tIns="0" rIns="0" bIns="0" rtlCol="0" anchor="t">
            <a:spAutoFit/>
          </a:bodyPr>
          <a:lstStyle/>
          <a:p>
            <a:pPr marL="214795" lvl="1" indent="-107397">
              <a:lnSpc>
                <a:spcPts val="1393"/>
              </a:lnSpc>
              <a:spcBef>
                <a:spcPct val="0"/>
              </a:spcBef>
              <a:buFont typeface="Arial"/>
              <a:buChar char="•"/>
            </a:pPr>
            <a:r>
              <a:rPr lang="en-US" sz="995">
                <a:solidFill>
                  <a:srgbClr val="00344C"/>
                </a:solidFill>
                <a:latin typeface="Frutiger Neue LT W1G"/>
              </a:rPr>
              <a:t>Topical gels &amp; creams</a:t>
            </a:r>
          </a:p>
          <a:p>
            <a:pPr marL="214795" lvl="1" indent="-107397">
              <a:lnSpc>
                <a:spcPts val="1393"/>
              </a:lnSpc>
              <a:spcBef>
                <a:spcPct val="0"/>
              </a:spcBef>
              <a:buFont typeface="Arial"/>
              <a:buChar char="•"/>
            </a:pPr>
            <a:r>
              <a:rPr lang="en-US" sz="995">
                <a:solidFill>
                  <a:srgbClr val="00344C"/>
                </a:solidFill>
                <a:latin typeface="Frutiger Neue LT W1G"/>
              </a:rPr>
              <a:t>Ointments</a:t>
            </a:r>
          </a:p>
          <a:p>
            <a:pPr marL="214795" lvl="1" indent="-107397">
              <a:lnSpc>
                <a:spcPts val="1393"/>
              </a:lnSpc>
              <a:spcBef>
                <a:spcPct val="0"/>
              </a:spcBef>
              <a:buFont typeface="Arial"/>
              <a:buChar char="•"/>
            </a:pPr>
            <a:r>
              <a:rPr lang="en-US" sz="995">
                <a:solidFill>
                  <a:srgbClr val="00344C"/>
                </a:solidFill>
                <a:latin typeface="Frutiger Neue LT W1G"/>
              </a:rPr>
              <a:t>Suppositories</a:t>
            </a:r>
          </a:p>
        </p:txBody>
      </p:sp>
      <p:sp>
        <p:nvSpPr>
          <p:cNvPr id="59" name="TextBox 72">
            <a:extLst>
              <a:ext uri="{FF2B5EF4-FFF2-40B4-BE49-F238E27FC236}">
                <a16:creationId xmlns:a16="http://schemas.microsoft.com/office/drawing/2014/main" id="{A4734B11-DC38-7672-ACCE-C204C9874EB5}"/>
              </a:ext>
            </a:extLst>
          </p:cNvPr>
          <p:cNvSpPr txBox="1"/>
          <p:nvPr/>
        </p:nvSpPr>
        <p:spPr>
          <a:xfrm>
            <a:off x="9317264" y="5241286"/>
            <a:ext cx="2348263" cy="704488"/>
          </a:xfrm>
          <a:prstGeom prst="rect">
            <a:avLst/>
          </a:prstGeom>
        </p:spPr>
        <p:txBody>
          <a:bodyPr wrap="square" lIns="0" tIns="0" rIns="0" bIns="0" rtlCol="0" anchor="t">
            <a:spAutoFit/>
          </a:bodyPr>
          <a:lstStyle/>
          <a:p>
            <a:pPr marL="214795" lvl="1" indent="-107397">
              <a:lnSpc>
                <a:spcPts val="1393"/>
              </a:lnSpc>
              <a:spcBef>
                <a:spcPct val="0"/>
              </a:spcBef>
              <a:buFont typeface="Arial"/>
              <a:buChar char="•"/>
            </a:pPr>
            <a:r>
              <a:rPr lang="en-US" sz="995">
                <a:solidFill>
                  <a:srgbClr val="00344C"/>
                </a:solidFill>
                <a:latin typeface="Frutiger Neue LT W1G"/>
              </a:rPr>
              <a:t>Eye drops </a:t>
            </a:r>
          </a:p>
          <a:p>
            <a:pPr marL="214795" lvl="1" indent="-107397">
              <a:lnSpc>
                <a:spcPts val="1393"/>
              </a:lnSpc>
              <a:spcBef>
                <a:spcPct val="0"/>
              </a:spcBef>
              <a:buFont typeface="Arial"/>
              <a:buChar char="•"/>
            </a:pPr>
            <a:r>
              <a:rPr lang="en-US" sz="995">
                <a:solidFill>
                  <a:srgbClr val="00344C"/>
                </a:solidFill>
                <a:latin typeface="Frutiger Neue LT W1G"/>
              </a:rPr>
              <a:t>Sterile Blow Fill Seal Single and Multi Doses</a:t>
            </a:r>
          </a:p>
          <a:p>
            <a:pPr marL="214795" lvl="1" indent="-107397">
              <a:lnSpc>
                <a:spcPts val="1393"/>
              </a:lnSpc>
              <a:spcBef>
                <a:spcPct val="0"/>
              </a:spcBef>
              <a:buFont typeface="Arial"/>
              <a:buChar char="•"/>
            </a:pPr>
            <a:r>
              <a:rPr lang="en-US" sz="995">
                <a:solidFill>
                  <a:srgbClr val="00344C"/>
                </a:solidFill>
                <a:latin typeface="Frutiger Neue LT W1G"/>
              </a:rPr>
              <a:t>Multi Dose 3P &amp; PFMD bottles</a:t>
            </a:r>
          </a:p>
        </p:txBody>
      </p:sp>
      <p:sp>
        <p:nvSpPr>
          <p:cNvPr id="60" name="TextBox 73">
            <a:extLst>
              <a:ext uri="{FF2B5EF4-FFF2-40B4-BE49-F238E27FC236}">
                <a16:creationId xmlns:a16="http://schemas.microsoft.com/office/drawing/2014/main" id="{E96A7370-9C59-A0E2-EB91-27F03D169077}"/>
              </a:ext>
            </a:extLst>
          </p:cNvPr>
          <p:cNvSpPr txBox="1"/>
          <p:nvPr/>
        </p:nvSpPr>
        <p:spPr>
          <a:xfrm>
            <a:off x="4131441" y="5255038"/>
            <a:ext cx="4134467" cy="524952"/>
          </a:xfrm>
          <a:prstGeom prst="rect">
            <a:avLst/>
          </a:prstGeom>
        </p:spPr>
        <p:txBody>
          <a:bodyPr wrap="square" lIns="0" tIns="0" rIns="0" bIns="0" rtlCol="0" anchor="t">
            <a:spAutoFit/>
          </a:bodyPr>
          <a:lstStyle/>
          <a:p>
            <a:pPr marL="214795" lvl="1" indent="-107397">
              <a:lnSpc>
                <a:spcPts val="1393"/>
              </a:lnSpc>
              <a:spcBef>
                <a:spcPct val="0"/>
              </a:spcBef>
              <a:buFont typeface="Arial"/>
              <a:buChar char="•"/>
            </a:pPr>
            <a:r>
              <a:rPr lang="en-US" sz="995">
                <a:solidFill>
                  <a:srgbClr val="00344C"/>
                </a:solidFill>
                <a:latin typeface="Frutiger Neue LT W1G"/>
              </a:rPr>
              <a:t>Buccal sprays, topical sprays</a:t>
            </a:r>
          </a:p>
          <a:p>
            <a:pPr marL="214795" lvl="1" indent="-107397">
              <a:lnSpc>
                <a:spcPts val="1393"/>
              </a:lnSpc>
              <a:spcBef>
                <a:spcPct val="0"/>
              </a:spcBef>
              <a:buFont typeface="Arial"/>
              <a:buChar char="•"/>
            </a:pPr>
            <a:r>
              <a:rPr lang="en-US" sz="995">
                <a:solidFill>
                  <a:srgbClr val="00344C"/>
                </a:solidFill>
                <a:latin typeface="Frutiger Neue LT W1G"/>
              </a:rPr>
              <a:t>Nasal sprays</a:t>
            </a:r>
          </a:p>
          <a:p>
            <a:pPr marL="214795" lvl="1" indent="-107397">
              <a:lnSpc>
                <a:spcPts val="1393"/>
              </a:lnSpc>
              <a:spcBef>
                <a:spcPct val="0"/>
              </a:spcBef>
              <a:buFont typeface="Arial"/>
              <a:buChar char="•"/>
            </a:pPr>
            <a:r>
              <a:rPr lang="en-US" sz="995">
                <a:solidFill>
                  <a:srgbClr val="00344C"/>
                </a:solidFill>
                <a:latin typeface="Frutiger Neue LT W1G"/>
              </a:rPr>
              <a:t>Oral solutions &amp; Suspensions in bottles or ampoules</a:t>
            </a:r>
          </a:p>
        </p:txBody>
      </p:sp>
      <p:sp>
        <p:nvSpPr>
          <p:cNvPr id="61" name="TextBox 74">
            <a:extLst>
              <a:ext uri="{FF2B5EF4-FFF2-40B4-BE49-F238E27FC236}">
                <a16:creationId xmlns:a16="http://schemas.microsoft.com/office/drawing/2014/main" id="{4EC41877-F85A-CC15-8480-4ED79416171A}"/>
              </a:ext>
            </a:extLst>
          </p:cNvPr>
          <p:cNvSpPr txBox="1"/>
          <p:nvPr/>
        </p:nvSpPr>
        <p:spPr>
          <a:xfrm>
            <a:off x="8309892" y="2763886"/>
            <a:ext cx="1709038" cy="1422634"/>
          </a:xfrm>
          <a:prstGeom prst="rect">
            <a:avLst/>
          </a:prstGeom>
        </p:spPr>
        <p:txBody>
          <a:bodyPr wrap="square" lIns="0" tIns="0" rIns="0" bIns="0" rtlCol="0" anchor="t">
            <a:spAutoFit/>
          </a:bodyPr>
          <a:lstStyle/>
          <a:p>
            <a:pPr marL="214795" lvl="1" indent="-107397">
              <a:lnSpc>
                <a:spcPts val="1393"/>
              </a:lnSpc>
              <a:spcBef>
                <a:spcPct val="0"/>
              </a:spcBef>
              <a:buFont typeface="Arial"/>
              <a:buChar char="•"/>
            </a:pPr>
            <a:r>
              <a:rPr lang="en-US" sz="995">
                <a:solidFill>
                  <a:srgbClr val="00344C"/>
                </a:solidFill>
                <a:latin typeface="Frutiger Neue LT W1G"/>
              </a:rPr>
              <a:t>Powder blend in capsules*</a:t>
            </a:r>
          </a:p>
          <a:p>
            <a:pPr marL="214795" lvl="1" indent="-107397">
              <a:lnSpc>
                <a:spcPts val="1393"/>
              </a:lnSpc>
              <a:spcBef>
                <a:spcPct val="0"/>
              </a:spcBef>
              <a:buFont typeface="Arial"/>
              <a:buChar char="•"/>
            </a:pPr>
            <a:r>
              <a:rPr lang="en-US" sz="995">
                <a:solidFill>
                  <a:srgbClr val="00344C"/>
                </a:solidFill>
                <a:latin typeface="Frutiger Neue LT W1G"/>
              </a:rPr>
              <a:t>Granules in capsules </a:t>
            </a:r>
          </a:p>
          <a:p>
            <a:pPr marL="214795" lvl="1" indent="-107397">
              <a:lnSpc>
                <a:spcPts val="1393"/>
              </a:lnSpc>
              <a:spcBef>
                <a:spcPct val="0"/>
              </a:spcBef>
              <a:buFont typeface="Arial"/>
              <a:buChar char="•"/>
            </a:pPr>
            <a:r>
              <a:rPr lang="en-US" sz="995">
                <a:solidFill>
                  <a:srgbClr val="00344C"/>
                </a:solidFill>
                <a:latin typeface="Frutiger Neue LT W1G"/>
              </a:rPr>
              <a:t>Pellets in capsules</a:t>
            </a:r>
          </a:p>
          <a:p>
            <a:pPr marL="214795" lvl="1" indent="-107397">
              <a:lnSpc>
                <a:spcPts val="1393"/>
              </a:lnSpc>
              <a:spcBef>
                <a:spcPct val="0"/>
              </a:spcBef>
              <a:buFont typeface="Arial"/>
              <a:buChar char="•"/>
            </a:pPr>
            <a:r>
              <a:rPr lang="en-US" sz="995">
                <a:solidFill>
                  <a:srgbClr val="00344C"/>
                </a:solidFill>
                <a:latin typeface="Frutiger Neue LT W1G"/>
              </a:rPr>
              <a:t>Tablets in capsules</a:t>
            </a:r>
          </a:p>
          <a:p>
            <a:pPr marL="214795" lvl="1" indent="-107397">
              <a:lnSpc>
                <a:spcPts val="1393"/>
              </a:lnSpc>
              <a:spcBef>
                <a:spcPct val="0"/>
              </a:spcBef>
              <a:buFont typeface="Arial"/>
              <a:buChar char="•"/>
            </a:pPr>
            <a:r>
              <a:rPr lang="en-US" sz="995">
                <a:solidFill>
                  <a:srgbClr val="00344C"/>
                </a:solidFill>
                <a:latin typeface="Frutiger Neue LT W1G"/>
              </a:rPr>
              <a:t>Liquid in Capsules</a:t>
            </a:r>
          </a:p>
          <a:p>
            <a:pPr>
              <a:lnSpc>
                <a:spcPts val="1393"/>
              </a:lnSpc>
              <a:spcBef>
                <a:spcPct val="0"/>
              </a:spcBef>
            </a:pPr>
            <a:endParaRPr lang="en-US" sz="995">
              <a:solidFill>
                <a:srgbClr val="00344C"/>
              </a:solidFill>
              <a:latin typeface="Frutiger Neue LT W1G"/>
            </a:endParaRPr>
          </a:p>
          <a:p>
            <a:pPr>
              <a:lnSpc>
                <a:spcPts val="1393"/>
              </a:lnSpc>
              <a:spcBef>
                <a:spcPct val="0"/>
              </a:spcBef>
            </a:pPr>
            <a:r>
              <a:rPr lang="en-US" sz="995">
                <a:solidFill>
                  <a:srgbClr val="00344C"/>
                </a:solidFill>
                <a:latin typeface="Frutiger Neue LT W1G"/>
              </a:rPr>
              <a:t>*incl. microdosing </a:t>
            </a:r>
          </a:p>
        </p:txBody>
      </p:sp>
      <p:sp>
        <p:nvSpPr>
          <p:cNvPr id="62" name="TextBox 75">
            <a:extLst>
              <a:ext uri="{FF2B5EF4-FFF2-40B4-BE49-F238E27FC236}">
                <a16:creationId xmlns:a16="http://schemas.microsoft.com/office/drawing/2014/main" id="{8EFEA42B-75AD-8FA7-C509-6C7C5E37E5B0}"/>
              </a:ext>
            </a:extLst>
          </p:cNvPr>
          <p:cNvSpPr txBox="1"/>
          <p:nvPr/>
        </p:nvSpPr>
        <p:spPr>
          <a:xfrm>
            <a:off x="6302740" y="645777"/>
            <a:ext cx="1691009" cy="444545"/>
          </a:xfrm>
          <a:prstGeom prst="rect">
            <a:avLst/>
          </a:prstGeom>
        </p:spPr>
        <p:txBody>
          <a:bodyPr wrap="square" lIns="0" tIns="0" rIns="0" bIns="0" rtlCol="0" anchor="t">
            <a:spAutoFit/>
          </a:bodyPr>
          <a:lstStyle/>
          <a:p>
            <a:pPr marL="0" lvl="1" algn="ctr">
              <a:lnSpc>
                <a:spcPts val="1811"/>
              </a:lnSpc>
              <a:spcBef>
                <a:spcPct val="0"/>
              </a:spcBef>
            </a:pPr>
            <a:r>
              <a:rPr lang="en-US" sz="1294">
                <a:solidFill>
                  <a:srgbClr val="FFFFFF"/>
                </a:solidFill>
                <a:latin typeface="Frutiger Neue LT W1G"/>
              </a:rPr>
              <a:t>Film Coated </a:t>
            </a:r>
          </a:p>
          <a:p>
            <a:pPr marL="0" lvl="1" algn="ctr">
              <a:lnSpc>
                <a:spcPts val="1811"/>
              </a:lnSpc>
              <a:spcBef>
                <a:spcPct val="0"/>
              </a:spcBef>
            </a:pPr>
            <a:r>
              <a:rPr lang="en-US" sz="1294">
                <a:solidFill>
                  <a:srgbClr val="FFFFFF"/>
                </a:solidFill>
                <a:latin typeface="Frutiger Neue LT W1G"/>
              </a:rPr>
              <a:t>Tablets</a:t>
            </a:r>
          </a:p>
        </p:txBody>
      </p:sp>
      <p:sp>
        <p:nvSpPr>
          <p:cNvPr id="63" name="TextBox 76">
            <a:extLst>
              <a:ext uri="{FF2B5EF4-FFF2-40B4-BE49-F238E27FC236}">
                <a16:creationId xmlns:a16="http://schemas.microsoft.com/office/drawing/2014/main" id="{F35FC47B-C418-079A-1A99-7915356ABAA7}"/>
              </a:ext>
            </a:extLst>
          </p:cNvPr>
          <p:cNvSpPr txBox="1"/>
          <p:nvPr/>
        </p:nvSpPr>
        <p:spPr>
          <a:xfrm>
            <a:off x="8300033" y="735716"/>
            <a:ext cx="1691009" cy="213713"/>
          </a:xfrm>
          <a:prstGeom prst="rect">
            <a:avLst/>
          </a:prstGeom>
        </p:spPr>
        <p:txBody>
          <a:bodyPr wrap="square" lIns="0" tIns="0" rIns="0" bIns="0" rtlCol="0" anchor="t">
            <a:spAutoFit/>
          </a:bodyPr>
          <a:lstStyle/>
          <a:p>
            <a:pPr marL="0" lvl="1" algn="ctr">
              <a:lnSpc>
                <a:spcPts val="1811"/>
              </a:lnSpc>
              <a:spcBef>
                <a:spcPct val="0"/>
              </a:spcBef>
            </a:pPr>
            <a:r>
              <a:rPr lang="en-US" sz="1294">
                <a:solidFill>
                  <a:srgbClr val="FFFFFF"/>
                </a:solidFill>
                <a:latin typeface="Frutiger Neue LT W1G"/>
              </a:rPr>
              <a:t>Hard Capsules</a:t>
            </a:r>
          </a:p>
        </p:txBody>
      </p:sp>
      <p:sp>
        <p:nvSpPr>
          <p:cNvPr id="64" name="TextBox 77">
            <a:extLst>
              <a:ext uri="{FF2B5EF4-FFF2-40B4-BE49-F238E27FC236}">
                <a16:creationId xmlns:a16="http://schemas.microsoft.com/office/drawing/2014/main" id="{B908ADE0-E59E-4D07-FAEE-093D26DD8132}"/>
              </a:ext>
            </a:extLst>
          </p:cNvPr>
          <p:cNvSpPr txBox="1"/>
          <p:nvPr/>
        </p:nvSpPr>
        <p:spPr>
          <a:xfrm>
            <a:off x="2209730" y="771421"/>
            <a:ext cx="1691009" cy="213713"/>
          </a:xfrm>
          <a:prstGeom prst="rect">
            <a:avLst/>
          </a:prstGeom>
        </p:spPr>
        <p:txBody>
          <a:bodyPr wrap="square" lIns="0" tIns="0" rIns="0" bIns="0" rtlCol="0" anchor="t">
            <a:spAutoFit/>
          </a:bodyPr>
          <a:lstStyle/>
          <a:p>
            <a:pPr marL="0" lvl="1" algn="ctr">
              <a:lnSpc>
                <a:spcPts val="1811"/>
              </a:lnSpc>
              <a:spcBef>
                <a:spcPct val="0"/>
              </a:spcBef>
            </a:pPr>
            <a:r>
              <a:rPr lang="en-US" sz="1294">
                <a:solidFill>
                  <a:srgbClr val="FFFFFF"/>
                </a:solidFill>
                <a:latin typeface="Frutiger Neue LT W1G"/>
              </a:rPr>
              <a:t>Pellets</a:t>
            </a:r>
          </a:p>
        </p:txBody>
      </p:sp>
      <p:sp>
        <p:nvSpPr>
          <p:cNvPr id="65" name="TextBox 78">
            <a:extLst>
              <a:ext uri="{FF2B5EF4-FFF2-40B4-BE49-F238E27FC236}">
                <a16:creationId xmlns:a16="http://schemas.microsoft.com/office/drawing/2014/main" id="{5B9159A8-B904-749A-CA1B-490E5F0320C9}"/>
              </a:ext>
            </a:extLst>
          </p:cNvPr>
          <p:cNvSpPr txBox="1"/>
          <p:nvPr/>
        </p:nvSpPr>
        <p:spPr>
          <a:xfrm>
            <a:off x="4151586" y="771421"/>
            <a:ext cx="1691009" cy="213713"/>
          </a:xfrm>
          <a:prstGeom prst="rect">
            <a:avLst/>
          </a:prstGeom>
        </p:spPr>
        <p:txBody>
          <a:bodyPr wrap="square" lIns="0" tIns="0" rIns="0" bIns="0" rtlCol="0" anchor="t">
            <a:spAutoFit/>
          </a:bodyPr>
          <a:lstStyle/>
          <a:p>
            <a:pPr marL="0" lvl="1" algn="ctr">
              <a:lnSpc>
                <a:spcPts val="1811"/>
              </a:lnSpc>
              <a:spcBef>
                <a:spcPct val="0"/>
              </a:spcBef>
            </a:pPr>
            <a:r>
              <a:rPr lang="en-US" sz="1294">
                <a:solidFill>
                  <a:srgbClr val="FFFFFF"/>
                </a:solidFill>
                <a:latin typeface="Frutiger Neue LT W1G"/>
              </a:rPr>
              <a:t>Tablets</a:t>
            </a:r>
          </a:p>
        </p:txBody>
      </p:sp>
      <p:sp>
        <p:nvSpPr>
          <p:cNvPr id="66" name="TextBox 79">
            <a:extLst>
              <a:ext uri="{FF2B5EF4-FFF2-40B4-BE49-F238E27FC236}">
                <a16:creationId xmlns:a16="http://schemas.microsoft.com/office/drawing/2014/main" id="{C01D7A68-8888-4327-D587-6AC6D4391E20}"/>
              </a:ext>
            </a:extLst>
          </p:cNvPr>
          <p:cNvSpPr txBox="1"/>
          <p:nvPr/>
        </p:nvSpPr>
        <p:spPr>
          <a:xfrm>
            <a:off x="10193418" y="773520"/>
            <a:ext cx="1691009" cy="213713"/>
          </a:xfrm>
          <a:prstGeom prst="rect">
            <a:avLst/>
          </a:prstGeom>
        </p:spPr>
        <p:txBody>
          <a:bodyPr wrap="square" lIns="0" tIns="0" rIns="0" bIns="0" rtlCol="0" anchor="t">
            <a:spAutoFit/>
          </a:bodyPr>
          <a:lstStyle/>
          <a:p>
            <a:pPr marL="0" lvl="1" algn="ctr">
              <a:lnSpc>
                <a:spcPts val="1811"/>
              </a:lnSpc>
              <a:spcBef>
                <a:spcPct val="0"/>
              </a:spcBef>
            </a:pPr>
            <a:r>
              <a:rPr lang="en-US" sz="1294">
                <a:solidFill>
                  <a:srgbClr val="FFFFFF"/>
                </a:solidFill>
                <a:latin typeface="Frutiger Neue LT W1G"/>
              </a:rPr>
              <a:t>Softgels</a:t>
            </a:r>
          </a:p>
        </p:txBody>
      </p:sp>
      <p:sp>
        <p:nvSpPr>
          <p:cNvPr id="67" name="TextBox 80">
            <a:extLst>
              <a:ext uri="{FF2B5EF4-FFF2-40B4-BE49-F238E27FC236}">
                <a16:creationId xmlns:a16="http://schemas.microsoft.com/office/drawing/2014/main" id="{656E5B13-A644-0DFC-E754-5454D1537BE8}"/>
              </a:ext>
            </a:extLst>
          </p:cNvPr>
          <p:cNvSpPr txBox="1"/>
          <p:nvPr/>
        </p:nvSpPr>
        <p:spPr>
          <a:xfrm>
            <a:off x="3873813" y="4822468"/>
            <a:ext cx="5055199" cy="260521"/>
          </a:xfrm>
          <a:prstGeom prst="rect">
            <a:avLst/>
          </a:prstGeom>
        </p:spPr>
        <p:txBody>
          <a:bodyPr wrap="square" lIns="0" tIns="0" rIns="0" bIns="0" rtlCol="0" anchor="t">
            <a:spAutoFit/>
          </a:bodyPr>
          <a:lstStyle/>
          <a:p>
            <a:pPr marL="0" lvl="1" algn="ctr">
              <a:lnSpc>
                <a:spcPts val="2183"/>
              </a:lnSpc>
              <a:spcBef>
                <a:spcPct val="0"/>
              </a:spcBef>
            </a:pPr>
            <a:r>
              <a:rPr lang="en-US" sz="1559">
                <a:solidFill>
                  <a:srgbClr val="FFFFFF"/>
                </a:solidFill>
                <a:latin typeface="Frutiger Neue LT W1G"/>
              </a:rPr>
              <a:t>Non-Sterile</a:t>
            </a:r>
          </a:p>
        </p:txBody>
      </p:sp>
      <p:sp>
        <p:nvSpPr>
          <p:cNvPr id="68" name="TextBox 81">
            <a:extLst>
              <a:ext uri="{FF2B5EF4-FFF2-40B4-BE49-F238E27FC236}">
                <a16:creationId xmlns:a16="http://schemas.microsoft.com/office/drawing/2014/main" id="{A998483F-BD5D-8E03-1825-3CD1A88E1D64}"/>
              </a:ext>
            </a:extLst>
          </p:cNvPr>
          <p:cNvSpPr txBox="1"/>
          <p:nvPr/>
        </p:nvSpPr>
        <p:spPr>
          <a:xfrm>
            <a:off x="8929013" y="4813661"/>
            <a:ext cx="3040157" cy="260521"/>
          </a:xfrm>
          <a:prstGeom prst="rect">
            <a:avLst/>
          </a:prstGeom>
        </p:spPr>
        <p:txBody>
          <a:bodyPr wrap="square" lIns="0" tIns="0" rIns="0" bIns="0" rtlCol="0" anchor="t">
            <a:spAutoFit/>
          </a:bodyPr>
          <a:lstStyle/>
          <a:p>
            <a:pPr marL="0" lvl="1" algn="ctr">
              <a:lnSpc>
                <a:spcPts val="2183"/>
              </a:lnSpc>
              <a:spcBef>
                <a:spcPct val="0"/>
              </a:spcBef>
            </a:pPr>
            <a:r>
              <a:rPr lang="en-US" sz="1559">
                <a:solidFill>
                  <a:srgbClr val="FFFFFF"/>
                </a:solidFill>
                <a:latin typeface="Frutiger Neue LT W1G"/>
              </a:rPr>
              <a:t>Sterile</a:t>
            </a:r>
          </a:p>
        </p:txBody>
      </p:sp>
      <p:sp>
        <p:nvSpPr>
          <p:cNvPr id="69" name="TextBox 77">
            <a:extLst>
              <a:ext uri="{FF2B5EF4-FFF2-40B4-BE49-F238E27FC236}">
                <a16:creationId xmlns:a16="http://schemas.microsoft.com/office/drawing/2014/main" id="{0F89C696-CB24-62BE-4223-2ACA281D28CA}"/>
              </a:ext>
            </a:extLst>
          </p:cNvPr>
          <p:cNvSpPr txBox="1"/>
          <p:nvPr/>
        </p:nvSpPr>
        <p:spPr>
          <a:xfrm>
            <a:off x="5244477" y="256792"/>
            <a:ext cx="1691009" cy="230832"/>
          </a:xfrm>
          <a:prstGeom prst="rect">
            <a:avLst/>
          </a:prstGeom>
        </p:spPr>
        <p:txBody>
          <a:bodyPr wrap="square" lIns="0" tIns="0" rIns="0" bIns="0" rtlCol="0" anchor="t">
            <a:spAutoFit/>
          </a:bodyPr>
          <a:lstStyle/>
          <a:p>
            <a:pPr marL="0" lvl="1" algn="ctr">
              <a:lnSpc>
                <a:spcPts val="1811"/>
              </a:lnSpc>
              <a:spcBef>
                <a:spcPct val="0"/>
              </a:spcBef>
            </a:pPr>
            <a:r>
              <a:rPr lang="en-US" b="1">
                <a:solidFill>
                  <a:schemeClr val="accent3"/>
                </a:solidFill>
                <a:latin typeface="Frutiger Neue LT W1G"/>
              </a:rPr>
              <a:t>Solids</a:t>
            </a:r>
            <a:endParaRPr lang="en-US" sz="1294" b="1">
              <a:solidFill>
                <a:schemeClr val="accent3"/>
              </a:solidFill>
              <a:latin typeface="Frutiger Neue LT W1G"/>
            </a:endParaRPr>
          </a:p>
        </p:txBody>
      </p:sp>
      <p:sp>
        <p:nvSpPr>
          <p:cNvPr id="70" name="TextBox 77">
            <a:extLst>
              <a:ext uri="{FF2B5EF4-FFF2-40B4-BE49-F238E27FC236}">
                <a16:creationId xmlns:a16="http://schemas.microsoft.com/office/drawing/2014/main" id="{D2C8E794-8911-41E1-CF4C-DD8D2C815523}"/>
              </a:ext>
            </a:extLst>
          </p:cNvPr>
          <p:cNvSpPr txBox="1"/>
          <p:nvPr/>
        </p:nvSpPr>
        <p:spPr>
          <a:xfrm>
            <a:off x="219055" y="4389506"/>
            <a:ext cx="3645345" cy="234038"/>
          </a:xfrm>
          <a:prstGeom prst="rect">
            <a:avLst/>
          </a:prstGeom>
        </p:spPr>
        <p:txBody>
          <a:bodyPr wrap="square" lIns="0" tIns="0" rIns="0" bIns="0" rtlCol="0" anchor="t">
            <a:spAutoFit/>
          </a:bodyPr>
          <a:lstStyle/>
          <a:p>
            <a:pPr marL="0" lvl="1" algn="ctr">
              <a:lnSpc>
                <a:spcPts val="1811"/>
              </a:lnSpc>
              <a:spcBef>
                <a:spcPct val="0"/>
              </a:spcBef>
            </a:pPr>
            <a:r>
              <a:rPr lang="en-GB" b="1" i="0" u="none" strike="noStrike">
                <a:solidFill>
                  <a:schemeClr val="accent3"/>
                </a:solidFill>
                <a:effectLst/>
                <a:latin typeface="Frutiger LT Std 45 Light"/>
              </a:rPr>
              <a:t>Semi Solids</a:t>
            </a:r>
            <a:endParaRPr lang="en-US" sz="1294" b="1">
              <a:solidFill>
                <a:schemeClr val="accent3"/>
              </a:solidFill>
              <a:latin typeface="Frutiger LT Std 45 Light"/>
            </a:endParaRPr>
          </a:p>
        </p:txBody>
      </p:sp>
      <p:sp>
        <p:nvSpPr>
          <p:cNvPr id="71" name="TextBox 77">
            <a:extLst>
              <a:ext uri="{FF2B5EF4-FFF2-40B4-BE49-F238E27FC236}">
                <a16:creationId xmlns:a16="http://schemas.microsoft.com/office/drawing/2014/main" id="{77CBA7E3-4AF1-AD11-F1BD-CAA857953308}"/>
              </a:ext>
            </a:extLst>
          </p:cNvPr>
          <p:cNvSpPr txBox="1"/>
          <p:nvPr/>
        </p:nvSpPr>
        <p:spPr>
          <a:xfrm>
            <a:off x="3864400" y="4377086"/>
            <a:ext cx="8106657" cy="234038"/>
          </a:xfrm>
          <a:prstGeom prst="rect">
            <a:avLst/>
          </a:prstGeom>
        </p:spPr>
        <p:txBody>
          <a:bodyPr wrap="square" lIns="0" tIns="0" rIns="0" bIns="0" rtlCol="0" anchor="t">
            <a:spAutoFit/>
          </a:bodyPr>
          <a:lstStyle/>
          <a:p>
            <a:pPr marL="0" lvl="1" algn="ctr">
              <a:lnSpc>
                <a:spcPts val="1811"/>
              </a:lnSpc>
              <a:spcBef>
                <a:spcPct val="0"/>
              </a:spcBef>
            </a:pPr>
            <a:r>
              <a:rPr lang="en-GB" b="1">
                <a:solidFill>
                  <a:schemeClr val="accent3"/>
                </a:solidFill>
                <a:latin typeface="Frutiger LT Std 45 Light"/>
              </a:rPr>
              <a:t>Liquids</a:t>
            </a:r>
            <a:endParaRPr lang="en-US" b="1">
              <a:solidFill>
                <a:schemeClr val="accent3"/>
              </a:solidFill>
              <a:latin typeface="Frutiger LT Std 45 Light"/>
            </a:endParaRPr>
          </a:p>
        </p:txBody>
      </p:sp>
      <p:sp>
        <p:nvSpPr>
          <p:cNvPr id="72" name="TextBox 77">
            <a:extLst>
              <a:ext uri="{FF2B5EF4-FFF2-40B4-BE49-F238E27FC236}">
                <a16:creationId xmlns:a16="http://schemas.microsoft.com/office/drawing/2014/main" id="{1BCE93A8-923B-1AA6-E09A-7E4548D83398}"/>
              </a:ext>
            </a:extLst>
          </p:cNvPr>
          <p:cNvSpPr txBox="1"/>
          <p:nvPr/>
        </p:nvSpPr>
        <p:spPr>
          <a:xfrm>
            <a:off x="233223" y="1244002"/>
            <a:ext cx="7958652" cy="430887"/>
          </a:xfrm>
          <a:prstGeom prst="rect">
            <a:avLst/>
          </a:prstGeom>
        </p:spPr>
        <p:txBody>
          <a:bodyPr wrap="square" lIns="0" tIns="0" rIns="0" bIns="0" rtlCol="0" anchor="t">
            <a:spAutoFit/>
          </a:bodyPr>
          <a:lstStyle/>
          <a:p>
            <a:pPr algn="ctr"/>
            <a:r>
              <a:rPr lang="en-GB" sz="1400" b="0" i="0" u="none" strike="noStrike">
                <a:solidFill>
                  <a:srgbClr val="FFFFFF"/>
                </a:solidFill>
                <a:effectLst/>
                <a:latin typeface="YACgEe79vK0 0"/>
              </a:rPr>
              <a:t>Paediatric Formulations</a:t>
            </a:r>
            <a:endParaRPr lang="en-GB" sz="1400">
              <a:solidFill>
                <a:srgbClr val="FFFFFF"/>
              </a:solidFill>
              <a:effectLst/>
              <a:latin typeface="YACgEe79vK0 0"/>
            </a:endParaRPr>
          </a:p>
          <a:p>
            <a:pPr algn="ctr"/>
            <a:r>
              <a:rPr lang="en-GB" sz="1400" b="1" i="0" u="none" strike="noStrike">
                <a:solidFill>
                  <a:srgbClr val="FFFFFF"/>
                </a:solidFill>
                <a:effectLst/>
                <a:latin typeface="YACgEe79vK0 0"/>
              </a:rPr>
              <a:t>Modified Release</a:t>
            </a:r>
            <a:endParaRPr lang="en-GB" sz="1400">
              <a:solidFill>
                <a:srgbClr val="FFFFFF"/>
              </a:solidFill>
              <a:effectLst/>
              <a:latin typeface="YACgEe79vK0 0"/>
            </a:endParaRPr>
          </a:p>
        </p:txBody>
      </p:sp>
      <p:sp>
        <p:nvSpPr>
          <p:cNvPr id="73" name="AutoShape 13">
            <a:extLst>
              <a:ext uri="{FF2B5EF4-FFF2-40B4-BE49-F238E27FC236}">
                <a16:creationId xmlns:a16="http://schemas.microsoft.com/office/drawing/2014/main" id="{21D9F41C-F3E9-7AF0-0D8E-9E4796D88810}"/>
              </a:ext>
            </a:extLst>
          </p:cNvPr>
          <p:cNvSpPr/>
          <p:nvPr/>
        </p:nvSpPr>
        <p:spPr>
          <a:xfrm flipV="1">
            <a:off x="231334" y="588846"/>
            <a:ext cx="11726307" cy="0"/>
          </a:xfrm>
          <a:prstGeom prst="line">
            <a:avLst/>
          </a:prstGeom>
          <a:ln w="28575" cap="flat">
            <a:solidFill>
              <a:srgbClr val="FBBA00"/>
            </a:solidFill>
            <a:prstDash val="solid"/>
            <a:headEnd type="none" w="sm" len="sm"/>
            <a:tailEnd type="none" w="sm" len="sm"/>
          </a:ln>
        </p:spPr>
        <p:txBody>
          <a:bodyPr/>
          <a:lstStyle/>
          <a:p>
            <a:endParaRPr lang="en-DE"/>
          </a:p>
        </p:txBody>
      </p:sp>
      <p:sp>
        <p:nvSpPr>
          <p:cNvPr id="74" name="AutoShape 13">
            <a:extLst>
              <a:ext uri="{FF2B5EF4-FFF2-40B4-BE49-F238E27FC236}">
                <a16:creationId xmlns:a16="http://schemas.microsoft.com/office/drawing/2014/main" id="{79E0CA71-1C9A-A9F3-35BC-45F4DCBEE191}"/>
              </a:ext>
            </a:extLst>
          </p:cNvPr>
          <p:cNvSpPr/>
          <p:nvPr/>
        </p:nvSpPr>
        <p:spPr>
          <a:xfrm flipV="1">
            <a:off x="219055" y="4740064"/>
            <a:ext cx="11770056" cy="1410"/>
          </a:xfrm>
          <a:prstGeom prst="line">
            <a:avLst/>
          </a:prstGeom>
          <a:ln w="28575" cap="flat">
            <a:solidFill>
              <a:srgbClr val="FBBA00"/>
            </a:solidFill>
            <a:prstDash val="solid"/>
            <a:headEnd type="none" w="sm" len="sm"/>
            <a:tailEnd type="none" w="sm" len="sm"/>
          </a:ln>
        </p:spPr>
        <p:txBody>
          <a:bodyPr/>
          <a:lstStyle/>
          <a:p>
            <a:endParaRPr lang="en-DE"/>
          </a:p>
        </p:txBody>
      </p:sp>
      <p:sp>
        <p:nvSpPr>
          <p:cNvPr id="75" name="AutoShape 13">
            <a:extLst>
              <a:ext uri="{FF2B5EF4-FFF2-40B4-BE49-F238E27FC236}">
                <a16:creationId xmlns:a16="http://schemas.microsoft.com/office/drawing/2014/main" id="{27656EBC-D0E3-1AE3-3F91-2E3F050C7ECC}"/>
              </a:ext>
            </a:extLst>
          </p:cNvPr>
          <p:cNvSpPr/>
          <p:nvPr/>
        </p:nvSpPr>
        <p:spPr>
          <a:xfrm flipV="1">
            <a:off x="219054" y="1737695"/>
            <a:ext cx="7972821" cy="0"/>
          </a:xfrm>
          <a:prstGeom prst="line">
            <a:avLst/>
          </a:prstGeom>
          <a:ln w="28575" cap="flat">
            <a:solidFill>
              <a:srgbClr val="FBBA00"/>
            </a:solidFill>
            <a:prstDash val="solid"/>
            <a:headEnd type="none" w="sm" len="sm"/>
            <a:tailEnd type="none" w="sm" len="sm"/>
          </a:ln>
        </p:spPr>
        <p:txBody>
          <a:bodyPr/>
          <a:lstStyle/>
          <a:p>
            <a:endParaRPr lang="en-DE"/>
          </a:p>
        </p:txBody>
      </p:sp>
      <p:sp>
        <p:nvSpPr>
          <p:cNvPr id="76" name="AutoShape 34">
            <a:extLst>
              <a:ext uri="{FF2B5EF4-FFF2-40B4-BE49-F238E27FC236}">
                <a16:creationId xmlns:a16="http://schemas.microsoft.com/office/drawing/2014/main" id="{1EB41AE7-FECB-B5DF-C711-AFD4A5CE3E41}"/>
              </a:ext>
            </a:extLst>
          </p:cNvPr>
          <p:cNvSpPr/>
          <p:nvPr/>
        </p:nvSpPr>
        <p:spPr>
          <a:xfrm flipH="1" flipV="1">
            <a:off x="3876101" y="4290356"/>
            <a:ext cx="0" cy="449708"/>
          </a:xfrm>
          <a:prstGeom prst="line">
            <a:avLst/>
          </a:prstGeom>
          <a:ln w="19050" cap="flat">
            <a:solidFill>
              <a:schemeClr val="accent3"/>
            </a:solidFill>
            <a:prstDash val="solid"/>
            <a:headEnd type="none" w="sm" len="sm"/>
            <a:tailEnd type="none" w="sm" len="sm"/>
          </a:ln>
        </p:spPr>
        <p:txBody>
          <a:bodyPr/>
          <a:lstStyle/>
          <a:p>
            <a:endParaRPr lang="en-DE"/>
          </a:p>
        </p:txBody>
      </p:sp>
      <p:pic>
        <p:nvPicPr>
          <p:cNvPr id="77" name="Graphique 3">
            <a:extLst>
              <a:ext uri="{FF2B5EF4-FFF2-40B4-BE49-F238E27FC236}">
                <a16:creationId xmlns:a16="http://schemas.microsoft.com/office/drawing/2014/main" id="{8D0D0352-DBFB-5B3C-BD73-DD15366B5649}"/>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668466" y="5920033"/>
            <a:ext cx="822929" cy="822929"/>
          </a:xfrm>
          <a:prstGeom prst="rect">
            <a:avLst/>
          </a:prstGeom>
        </p:spPr>
      </p:pic>
      <p:pic>
        <p:nvPicPr>
          <p:cNvPr id="78" name="Graphique 10">
            <a:extLst>
              <a:ext uri="{FF2B5EF4-FFF2-40B4-BE49-F238E27FC236}">
                <a16:creationId xmlns:a16="http://schemas.microsoft.com/office/drawing/2014/main" id="{2CD37FE9-E237-7DC3-8FB7-7FAEA0ECEC29}"/>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10445544" y="5982750"/>
            <a:ext cx="753804" cy="753804"/>
          </a:xfrm>
          <a:prstGeom prst="rect">
            <a:avLst/>
          </a:prstGeom>
        </p:spPr>
      </p:pic>
    </p:spTree>
    <p:extLst>
      <p:ext uri="{BB962C8B-B14F-4D97-AF65-F5344CB8AC3E}">
        <p14:creationId xmlns:p14="http://schemas.microsoft.com/office/powerpoint/2010/main" val="2240995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P Dark 2023, Regulatory stat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4FAB81-99D7-4B38-8350-641C85ADE140}"/>
              </a:ext>
            </a:extLst>
          </p:cNvPr>
          <p:cNvSpPr/>
          <p:nvPr/>
        </p:nvSpPr>
        <p:spPr>
          <a:xfrm>
            <a:off x="0" y="-15434"/>
            <a:ext cx="12192000" cy="68734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
            </a:endParaRPr>
          </a:p>
        </p:txBody>
      </p:sp>
      <p:grpSp>
        <p:nvGrpSpPr>
          <p:cNvPr id="3" name="Group 2">
            <a:extLst>
              <a:ext uri="{FF2B5EF4-FFF2-40B4-BE49-F238E27FC236}">
                <a16:creationId xmlns:a16="http://schemas.microsoft.com/office/drawing/2014/main" id="{B2653BDB-E992-213C-CD43-880569D06144}"/>
              </a:ext>
            </a:extLst>
          </p:cNvPr>
          <p:cNvGrpSpPr/>
          <p:nvPr/>
        </p:nvGrpSpPr>
        <p:grpSpPr>
          <a:xfrm rot="-5400000">
            <a:off x="6120917" y="52441"/>
            <a:ext cx="2084271" cy="1591753"/>
            <a:chOff x="0" y="0"/>
            <a:chExt cx="4099290" cy="3130619"/>
          </a:xfrm>
        </p:grpSpPr>
        <p:sp>
          <p:nvSpPr>
            <p:cNvPr id="64" name="Freeform 3">
              <a:extLst>
                <a:ext uri="{FF2B5EF4-FFF2-40B4-BE49-F238E27FC236}">
                  <a16:creationId xmlns:a16="http://schemas.microsoft.com/office/drawing/2014/main" id="{391F3D71-0DBF-90A8-6DE6-785328AF42C9}"/>
                </a:ext>
              </a:extLst>
            </p:cNvPr>
            <p:cNvSpPr/>
            <p:nvPr/>
          </p:nvSpPr>
          <p:spPr>
            <a:xfrm>
              <a:off x="0" y="0"/>
              <a:ext cx="4099290" cy="3130619"/>
            </a:xfrm>
            <a:custGeom>
              <a:avLst/>
              <a:gdLst/>
              <a:ahLst/>
              <a:cxnLst/>
              <a:rect l="l" t="t" r="r" b="b"/>
              <a:pathLst>
                <a:path w="4099290" h="3130619">
                  <a:moveTo>
                    <a:pt x="496570" y="0"/>
                  </a:moveTo>
                  <a:lnTo>
                    <a:pt x="496570" y="3130619"/>
                  </a:lnTo>
                  <a:lnTo>
                    <a:pt x="2353040" y="3130619"/>
                  </a:lnTo>
                  <a:lnTo>
                    <a:pt x="2353040" y="0"/>
                  </a:lnTo>
                  <a:cubicBezTo>
                    <a:pt x="2353040" y="0"/>
                    <a:pt x="496570" y="0"/>
                    <a:pt x="496570" y="0"/>
                  </a:cubicBezTo>
                  <a:close/>
                  <a:moveTo>
                    <a:pt x="2849610" y="581729"/>
                  </a:moveTo>
                  <a:lnTo>
                    <a:pt x="2849610" y="457791"/>
                  </a:lnTo>
                  <a:cubicBezTo>
                    <a:pt x="2849610" y="222250"/>
                    <a:pt x="2627360" y="0"/>
                    <a:pt x="2353040" y="0"/>
                  </a:cubicBezTo>
                  <a:lnTo>
                    <a:pt x="2353040" y="3130619"/>
                  </a:lnTo>
                  <a:cubicBezTo>
                    <a:pt x="2627360" y="3130619"/>
                    <a:pt x="2849610" y="2908369"/>
                    <a:pt x="2849610" y="2634049"/>
                  </a:cubicBezTo>
                  <a:lnTo>
                    <a:pt x="2849610" y="1054169"/>
                  </a:lnTo>
                  <a:cubicBezTo>
                    <a:pt x="3357610" y="1069409"/>
                    <a:pt x="3861800" y="1045279"/>
                    <a:pt x="4099290" y="1088459"/>
                  </a:cubicBezTo>
                  <a:cubicBezTo>
                    <a:pt x="3695430" y="901769"/>
                    <a:pt x="3261090" y="765879"/>
                    <a:pt x="2849610" y="581729"/>
                  </a:cubicBezTo>
                  <a:close/>
                  <a:moveTo>
                    <a:pt x="0" y="457791"/>
                  </a:moveTo>
                  <a:lnTo>
                    <a:pt x="0" y="2634049"/>
                  </a:lnTo>
                  <a:cubicBezTo>
                    <a:pt x="0" y="2908369"/>
                    <a:pt x="222250" y="3130619"/>
                    <a:pt x="496570" y="3130619"/>
                  </a:cubicBezTo>
                  <a:lnTo>
                    <a:pt x="496570" y="0"/>
                  </a:lnTo>
                  <a:cubicBezTo>
                    <a:pt x="222250" y="0"/>
                    <a:pt x="0" y="222250"/>
                    <a:pt x="0" y="457791"/>
                  </a:cubicBezTo>
                  <a:close/>
                </a:path>
              </a:pathLst>
            </a:custGeom>
            <a:solidFill>
              <a:srgbClr val="FFFFFF"/>
            </a:solidFill>
          </p:spPr>
          <p:txBody>
            <a:bodyPr/>
            <a:lstStyle/>
            <a:p>
              <a:endParaRPr lang="de-DE"/>
            </a:p>
          </p:txBody>
        </p:sp>
      </p:grpSp>
      <p:grpSp>
        <p:nvGrpSpPr>
          <p:cNvPr id="65" name="Group 4">
            <a:extLst>
              <a:ext uri="{FF2B5EF4-FFF2-40B4-BE49-F238E27FC236}">
                <a16:creationId xmlns:a16="http://schemas.microsoft.com/office/drawing/2014/main" id="{3218D715-CD5A-B301-7E7D-94D42694692F}"/>
              </a:ext>
            </a:extLst>
          </p:cNvPr>
          <p:cNvGrpSpPr/>
          <p:nvPr/>
        </p:nvGrpSpPr>
        <p:grpSpPr>
          <a:xfrm rot="-5400000">
            <a:off x="8071677" y="37140"/>
            <a:ext cx="2084271" cy="1591753"/>
            <a:chOff x="0" y="0"/>
            <a:chExt cx="4099290" cy="3130619"/>
          </a:xfrm>
        </p:grpSpPr>
        <p:sp>
          <p:nvSpPr>
            <p:cNvPr id="66" name="Freeform 5">
              <a:extLst>
                <a:ext uri="{FF2B5EF4-FFF2-40B4-BE49-F238E27FC236}">
                  <a16:creationId xmlns:a16="http://schemas.microsoft.com/office/drawing/2014/main" id="{55C3778D-7734-ED2B-B9CB-805577BD5F48}"/>
                </a:ext>
              </a:extLst>
            </p:cNvPr>
            <p:cNvSpPr/>
            <p:nvPr/>
          </p:nvSpPr>
          <p:spPr>
            <a:xfrm>
              <a:off x="0" y="0"/>
              <a:ext cx="4099290" cy="3130619"/>
            </a:xfrm>
            <a:custGeom>
              <a:avLst/>
              <a:gdLst/>
              <a:ahLst/>
              <a:cxnLst/>
              <a:rect l="l" t="t" r="r" b="b"/>
              <a:pathLst>
                <a:path w="4099290" h="3130619">
                  <a:moveTo>
                    <a:pt x="496570" y="0"/>
                  </a:moveTo>
                  <a:lnTo>
                    <a:pt x="496570" y="3130619"/>
                  </a:lnTo>
                  <a:lnTo>
                    <a:pt x="2353040" y="3130619"/>
                  </a:lnTo>
                  <a:lnTo>
                    <a:pt x="2353040" y="0"/>
                  </a:lnTo>
                  <a:cubicBezTo>
                    <a:pt x="2353040" y="0"/>
                    <a:pt x="496570" y="0"/>
                    <a:pt x="496570" y="0"/>
                  </a:cubicBezTo>
                  <a:close/>
                  <a:moveTo>
                    <a:pt x="2849610" y="581729"/>
                  </a:moveTo>
                  <a:lnTo>
                    <a:pt x="2849610" y="457791"/>
                  </a:lnTo>
                  <a:cubicBezTo>
                    <a:pt x="2849610" y="222250"/>
                    <a:pt x="2627360" y="0"/>
                    <a:pt x="2353040" y="0"/>
                  </a:cubicBezTo>
                  <a:lnTo>
                    <a:pt x="2353040" y="3130619"/>
                  </a:lnTo>
                  <a:cubicBezTo>
                    <a:pt x="2627360" y="3130619"/>
                    <a:pt x="2849610" y="2908369"/>
                    <a:pt x="2849610" y="2634049"/>
                  </a:cubicBezTo>
                  <a:lnTo>
                    <a:pt x="2849610" y="1054169"/>
                  </a:lnTo>
                  <a:cubicBezTo>
                    <a:pt x="3357610" y="1069409"/>
                    <a:pt x="3861800" y="1045279"/>
                    <a:pt x="4099290" y="1088459"/>
                  </a:cubicBezTo>
                  <a:cubicBezTo>
                    <a:pt x="3695430" y="901769"/>
                    <a:pt x="3261090" y="765879"/>
                    <a:pt x="2849610" y="581729"/>
                  </a:cubicBezTo>
                  <a:close/>
                  <a:moveTo>
                    <a:pt x="0" y="457791"/>
                  </a:moveTo>
                  <a:lnTo>
                    <a:pt x="0" y="2634049"/>
                  </a:lnTo>
                  <a:cubicBezTo>
                    <a:pt x="0" y="2908369"/>
                    <a:pt x="222250" y="3130619"/>
                    <a:pt x="496570" y="3130619"/>
                  </a:cubicBezTo>
                  <a:lnTo>
                    <a:pt x="496570" y="0"/>
                  </a:lnTo>
                  <a:cubicBezTo>
                    <a:pt x="222250" y="0"/>
                    <a:pt x="0" y="222250"/>
                    <a:pt x="0" y="457791"/>
                  </a:cubicBezTo>
                  <a:close/>
                </a:path>
              </a:pathLst>
            </a:custGeom>
            <a:solidFill>
              <a:srgbClr val="FFFFFF"/>
            </a:solidFill>
          </p:spPr>
          <p:txBody>
            <a:bodyPr/>
            <a:lstStyle/>
            <a:p>
              <a:endParaRPr lang="de-DE"/>
            </a:p>
          </p:txBody>
        </p:sp>
      </p:grpSp>
      <p:grpSp>
        <p:nvGrpSpPr>
          <p:cNvPr id="67" name="Group 6">
            <a:extLst>
              <a:ext uri="{FF2B5EF4-FFF2-40B4-BE49-F238E27FC236}">
                <a16:creationId xmlns:a16="http://schemas.microsoft.com/office/drawing/2014/main" id="{EEA3F235-8070-E196-DFA6-8A31DFB15190}"/>
              </a:ext>
            </a:extLst>
          </p:cNvPr>
          <p:cNvGrpSpPr/>
          <p:nvPr/>
        </p:nvGrpSpPr>
        <p:grpSpPr>
          <a:xfrm rot="-5400000">
            <a:off x="9946629" y="-30291"/>
            <a:ext cx="2084271" cy="1591753"/>
            <a:chOff x="0" y="0"/>
            <a:chExt cx="4099290" cy="3130619"/>
          </a:xfrm>
        </p:grpSpPr>
        <p:sp>
          <p:nvSpPr>
            <p:cNvPr id="68" name="Freeform 7">
              <a:extLst>
                <a:ext uri="{FF2B5EF4-FFF2-40B4-BE49-F238E27FC236}">
                  <a16:creationId xmlns:a16="http://schemas.microsoft.com/office/drawing/2014/main" id="{23F21FA9-7482-E4A3-8450-4C59930BB9B2}"/>
                </a:ext>
              </a:extLst>
            </p:cNvPr>
            <p:cNvSpPr/>
            <p:nvPr/>
          </p:nvSpPr>
          <p:spPr>
            <a:xfrm>
              <a:off x="0" y="0"/>
              <a:ext cx="4099290" cy="3130619"/>
            </a:xfrm>
            <a:custGeom>
              <a:avLst/>
              <a:gdLst/>
              <a:ahLst/>
              <a:cxnLst/>
              <a:rect l="l" t="t" r="r" b="b"/>
              <a:pathLst>
                <a:path w="4099290" h="3130619">
                  <a:moveTo>
                    <a:pt x="496570" y="0"/>
                  </a:moveTo>
                  <a:lnTo>
                    <a:pt x="496570" y="3130619"/>
                  </a:lnTo>
                  <a:lnTo>
                    <a:pt x="2353040" y="3130619"/>
                  </a:lnTo>
                  <a:lnTo>
                    <a:pt x="2353040" y="0"/>
                  </a:lnTo>
                  <a:cubicBezTo>
                    <a:pt x="2353040" y="0"/>
                    <a:pt x="496570" y="0"/>
                    <a:pt x="496570" y="0"/>
                  </a:cubicBezTo>
                  <a:close/>
                  <a:moveTo>
                    <a:pt x="2849610" y="581729"/>
                  </a:moveTo>
                  <a:lnTo>
                    <a:pt x="2849610" y="457791"/>
                  </a:lnTo>
                  <a:cubicBezTo>
                    <a:pt x="2849610" y="222250"/>
                    <a:pt x="2627360" y="0"/>
                    <a:pt x="2353040" y="0"/>
                  </a:cubicBezTo>
                  <a:lnTo>
                    <a:pt x="2353040" y="3130619"/>
                  </a:lnTo>
                  <a:cubicBezTo>
                    <a:pt x="2627360" y="3130619"/>
                    <a:pt x="2849610" y="2908369"/>
                    <a:pt x="2849610" y="2634049"/>
                  </a:cubicBezTo>
                  <a:lnTo>
                    <a:pt x="2849610" y="1054169"/>
                  </a:lnTo>
                  <a:cubicBezTo>
                    <a:pt x="3357610" y="1069409"/>
                    <a:pt x="3861800" y="1045279"/>
                    <a:pt x="4099290" y="1088459"/>
                  </a:cubicBezTo>
                  <a:cubicBezTo>
                    <a:pt x="3695430" y="901769"/>
                    <a:pt x="3261090" y="765879"/>
                    <a:pt x="2849610" y="581729"/>
                  </a:cubicBezTo>
                  <a:close/>
                  <a:moveTo>
                    <a:pt x="0" y="457791"/>
                  </a:moveTo>
                  <a:lnTo>
                    <a:pt x="0" y="2634049"/>
                  </a:lnTo>
                  <a:cubicBezTo>
                    <a:pt x="0" y="2908369"/>
                    <a:pt x="222250" y="3130619"/>
                    <a:pt x="496570" y="3130619"/>
                  </a:cubicBezTo>
                  <a:lnTo>
                    <a:pt x="496570" y="0"/>
                  </a:lnTo>
                  <a:cubicBezTo>
                    <a:pt x="222250" y="0"/>
                    <a:pt x="0" y="222250"/>
                    <a:pt x="0" y="457791"/>
                  </a:cubicBezTo>
                  <a:close/>
                </a:path>
              </a:pathLst>
            </a:custGeom>
            <a:solidFill>
              <a:srgbClr val="FFFFFF"/>
            </a:solidFill>
          </p:spPr>
          <p:txBody>
            <a:bodyPr/>
            <a:lstStyle/>
            <a:p>
              <a:endParaRPr lang="de-DE"/>
            </a:p>
          </p:txBody>
        </p:sp>
      </p:grpSp>
      <p:sp>
        <p:nvSpPr>
          <p:cNvPr id="69" name="Freeform 8">
            <a:extLst>
              <a:ext uri="{FF2B5EF4-FFF2-40B4-BE49-F238E27FC236}">
                <a16:creationId xmlns:a16="http://schemas.microsoft.com/office/drawing/2014/main" id="{4CBB60A9-00C8-EA4C-334E-CB2E6AB3D995}"/>
              </a:ext>
            </a:extLst>
          </p:cNvPr>
          <p:cNvSpPr/>
          <p:nvPr/>
        </p:nvSpPr>
        <p:spPr>
          <a:xfrm>
            <a:off x="0" y="-15434"/>
            <a:ext cx="4353612" cy="6873434"/>
          </a:xfrm>
          <a:custGeom>
            <a:avLst/>
            <a:gdLst/>
            <a:ahLst/>
            <a:cxnLst/>
            <a:rect l="l" t="t" r="r" b="b"/>
            <a:pathLst>
              <a:path w="6530418" h="10310151">
                <a:moveTo>
                  <a:pt x="0" y="0"/>
                </a:moveTo>
                <a:lnTo>
                  <a:pt x="6530418" y="0"/>
                </a:lnTo>
                <a:lnTo>
                  <a:pt x="6530418" y="10310151"/>
                </a:lnTo>
                <a:lnTo>
                  <a:pt x="0" y="10310151"/>
                </a:lnTo>
                <a:lnTo>
                  <a:pt x="0" y="0"/>
                </a:lnTo>
                <a:close/>
              </a:path>
            </a:pathLst>
          </a:custGeom>
          <a:blipFill>
            <a:blip r:embed="rId2" cstate="screen">
              <a:alphaModFix amt="9999"/>
              <a:extLst>
                <a:ext uri="{28A0092B-C50C-407E-A947-70E740481C1C}">
                  <a14:useLocalDpi xmlns:a14="http://schemas.microsoft.com/office/drawing/2010/main"/>
                </a:ext>
              </a:extLst>
            </a:blip>
            <a:stretch>
              <a:fillRect/>
            </a:stretch>
          </a:blipFill>
        </p:spPr>
        <p:txBody>
          <a:bodyPr/>
          <a:lstStyle/>
          <a:p>
            <a:endParaRPr lang="de-DE"/>
          </a:p>
        </p:txBody>
      </p:sp>
      <p:grpSp>
        <p:nvGrpSpPr>
          <p:cNvPr id="70" name="Group 9">
            <a:extLst>
              <a:ext uri="{FF2B5EF4-FFF2-40B4-BE49-F238E27FC236}">
                <a16:creationId xmlns:a16="http://schemas.microsoft.com/office/drawing/2014/main" id="{A5E72963-0D2D-6A42-0FF2-566697F813BA}"/>
              </a:ext>
            </a:extLst>
          </p:cNvPr>
          <p:cNvGrpSpPr/>
          <p:nvPr/>
        </p:nvGrpSpPr>
        <p:grpSpPr>
          <a:xfrm>
            <a:off x="6473234" y="104887"/>
            <a:ext cx="1379637" cy="1379637"/>
            <a:chOff x="0" y="0"/>
            <a:chExt cx="6350000" cy="6350000"/>
          </a:xfrm>
        </p:grpSpPr>
        <p:sp>
          <p:nvSpPr>
            <p:cNvPr id="71" name="Freeform 10">
              <a:extLst>
                <a:ext uri="{FF2B5EF4-FFF2-40B4-BE49-F238E27FC236}">
                  <a16:creationId xmlns:a16="http://schemas.microsoft.com/office/drawing/2014/main" id="{3A289946-0521-E124-24B8-7379C410071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BA00"/>
            </a:solidFill>
          </p:spPr>
          <p:txBody>
            <a:bodyPr/>
            <a:lstStyle/>
            <a:p>
              <a:endParaRPr lang="de-DE"/>
            </a:p>
          </p:txBody>
        </p:sp>
      </p:grpSp>
      <p:grpSp>
        <p:nvGrpSpPr>
          <p:cNvPr id="72" name="Groupe 57">
            <a:extLst>
              <a:ext uri="{FF2B5EF4-FFF2-40B4-BE49-F238E27FC236}">
                <a16:creationId xmlns:a16="http://schemas.microsoft.com/office/drawing/2014/main" id="{4FD68FC8-D1C0-DA71-5D5D-B54B27AB3C2C}"/>
              </a:ext>
            </a:extLst>
          </p:cNvPr>
          <p:cNvGrpSpPr/>
          <p:nvPr/>
        </p:nvGrpSpPr>
        <p:grpSpPr>
          <a:xfrm>
            <a:off x="8416573" y="104887"/>
            <a:ext cx="1394479" cy="1456259"/>
            <a:chOff x="8393769" y="104887"/>
            <a:chExt cx="1394479" cy="1456259"/>
          </a:xfrm>
        </p:grpSpPr>
        <p:grpSp>
          <p:nvGrpSpPr>
            <p:cNvPr id="73" name="Group 13">
              <a:extLst>
                <a:ext uri="{FF2B5EF4-FFF2-40B4-BE49-F238E27FC236}">
                  <a16:creationId xmlns:a16="http://schemas.microsoft.com/office/drawing/2014/main" id="{F160FCC2-44E1-438D-A1B5-5495C66C8CB3}"/>
                </a:ext>
              </a:extLst>
            </p:cNvPr>
            <p:cNvGrpSpPr/>
            <p:nvPr/>
          </p:nvGrpSpPr>
          <p:grpSpPr>
            <a:xfrm>
              <a:off x="8401190" y="104887"/>
              <a:ext cx="1379637" cy="1379637"/>
              <a:chOff x="0" y="0"/>
              <a:chExt cx="6350000" cy="6350000"/>
            </a:xfrm>
          </p:grpSpPr>
          <p:sp>
            <p:nvSpPr>
              <p:cNvPr id="75" name="Freeform 14">
                <a:extLst>
                  <a:ext uri="{FF2B5EF4-FFF2-40B4-BE49-F238E27FC236}">
                    <a16:creationId xmlns:a16="http://schemas.microsoft.com/office/drawing/2014/main" id="{F2B8BDB1-D727-70C1-7E50-113B6C14898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BF0E"/>
              </a:solidFill>
            </p:spPr>
            <p:txBody>
              <a:bodyPr/>
              <a:lstStyle/>
              <a:p>
                <a:endParaRPr lang="de-DE"/>
              </a:p>
            </p:txBody>
          </p:sp>
        </p:grpSp>
        <p:sp>
          <p:nvSpPr>
            <p:cNvPr id="74" name="Freeform 20">
              <a:extLst>
                <a:ext uri="{FF2B5EF4-FFF2-40B4-BE49-F238E27FC236}">
                  <a16:creationId xmlns:a16="http://schemas.microsoft.com/office/drawing/2014/main" id="{E62133C5-0058-9FD8-632C-05CBE0FC540E}"/>
                </a:ext>
              </a:extLst>
            </p:cNvPr>
            <p:cNvSpPr/>
            <p:nvPr/>
          </p:nvSpPr>
          <p:spPr>
            <a:xfrm>
              <a:off x="8393769" y="104887"/>
              <a:ext cx="1394479" cy="1456259"/>
            </a:xfrm>
            <a:custGeom>
              <a:avLst/>
              <a:gdLst/>
              <a:ahLst/>
              <a:cxnLst/>
              <a:rect l="l" t="t" r="r" b="b"/>
              <a:pathLst>
                <a:path w="2091718" h="2184389">
                  <a:moveTo>
                    <a:pt x="0" y="0"/>
                  </a:moveTo>
                  <a:lnTo>
                    <a:pt x="2091718" y="0"/>
                  </a:lnTo>
                  <a:lnTo>
                    <a:pt x="2091718" y="2184389"/>
                  </a:lnTo>
                  <a:lnTo>
                    <a:pt x="0" y="2184389"/>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de-DE"/>
            </a:p>
          </p:txBody>
        </p:sp>
      </p:grpSp>
      <p:grpSp>
        <p:nvGrpSpPr>
          <p:cNvPr id="76" name="Groupe 69">
            <a:extLst>
              <a:ext uri="{FF2B5EF4-FFF2-40B4-BE49-F238E27FC236}">
                <a16:creationId xmlns:a16="http://schemas.microsoft.com/office/drawing/2014/main" id="{9060F29B-A732-C999-774D-8358E07A6F71}"/>
              </a:ext>
            </a:extLst>
          </p:cNvPr>
          <p:cNvGrpSpPr/>
          <p:nvPr/>
        </p:nvGrpSpPr>
        <p:grpSpPr>
          <a:xfrm>
            <a:off x="10298946" y="104887"/>
            <a:ext cx="1379637" cy="1379637"/>
            <a:chOff x="10268696" y="104887"/>
            <a:chExt cx="1379637" cy="1379637"/>
          </a:xfrm>
        </p:grpSpPr>
        <p:grpSp>
          <p:nvGrpSpPr>
            <p:cNvPr id="77" name="Group 15">
              <a:extLst>
                <a:ext uri="{FF2B5EF4-FFF2-40B4-BE49-F238E27FC236}">
                  <a16:creationId xmlns:a16="http://schemas.microsoft.com/office/drawing/2014/main" id="{B3721194-0749-1768-41AF-F264D291C373}"/>
                </a:ext>
              </a:extLst>
            </p:cNvPr>
            <p:cNvGrpSpPr/>
            <p:nvPr/>
          </p:nvGrpSpPr>
          <p:grpSpPr>
            <a:xfrm>
              <a:off x="10268696" y="104887"/>
              <a:ext cx="1379637" cy="1379637"/>
              <a:chOff x="0" y="0"/>
              <a:chExt cx="6350000" cy="6350000"/>
            </a:xfrm>
          </p:grpSpPr>
          <p:sp>
            <p:nvSpPr>
              <p:cNvPr id="81" name="Freeform 16">
                <a:extLst>
                  <a:ext uri="{FF2B5EF4-FFF2-40B4-BE49-F238E27FC236}">
                    <a16:creationId xmlns:a16="http://schemas.microsoft.com/office/drawing/2014/main" id="{EBCB46F5-D75F-C89B-1323-767543472F1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BA00"/>
              </a:solidFill>
            </p:spPr>
            <p:txBody>
              <a:bodyPr/>
              <a:lstStyle/>
              <a:p>
                <a:endParaRPr lang="de-DE"/>
              </a:p>
            </p:txBody>
          </p:sp>
        </p:grpSp>
        <p:grpSp>
          <p:nvGrpSpPr>
            <p:cNvPr id="78" name="Group 17">
              <a:extLst>
                <a:ext uri="{FF2B5EF4-FFF2-40B4-BE49-F238E27FC236}">
                  <a16:creationId xmlns:a16="http://schemas.microsoft.com/office/drawing/2014/main" id="{50E48674-DD8C-3B33-DB2B-9A347171F04B}"/>
                </a:ext>
              </a:extLst>
            </p:cNvPr>
            <p:cNvGrpSpPr/>
            <p:nvPr/>
          </p:nvGrpSpPr>
          <p:grpSpPr>
            <a:xfrm>
              <a:off x="10319909" y="156100"/>
              <a:ext cx="1277210" cy="1277210"/>
              <a:chOff x="0" y="0"/>
              <a:chExt cx="6350000" cy="6350000"/>
            </a:xfrm>
          </p:grpSpPr>
          <p:sp>
            <p:nvSpPr>
              <p:cNvPr id="80" name="Freeform 18">
                <a:extLst>
                  <a:ext uri="{FF2B5EF4-FFF2-40B4-BE49-F238E27FC236}">
                    <a16:creationId xmlns:a16="http://schemas.microsoft.com/office/drawing/2014/main" id="{88B954CE-1B05-4BCC-82CB-6E34F6AF1A3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de-DE"/>
              </a:p>
            </p:txBody>
          </p:sp>
        </p:grpSp>
        <p:sp>
          <p:nvSpPr>
            <p:cNvPr id="79" name="Freeform 21">
              <a:extLst>
                <a:ext uri="{FF2B5EF4-FFF2-40B4-BE49-F238E27FC236}">
                  <a16:creationId xmlns:a16="http://schemas.microsoft.com/office/drawing/2014/main" id="{ABCBDC66-424C-46D9-7EA0-D6787F83F0F0}"/>
                </a:ext>
              </a:extLst>
            </p:cNvPr>
            <p:cNvSpPr/>
            <p:nvPr/>
          </p:nvSpPr>
          <p:spPr>
            <a:xfrm>
              <a:off x="10451751" y="241856"/>
              <a:ext cx="1074029" cy="1074029"/>
            </a:xfrm>
            <a:custGeom>
              <a:avLst/>
              <a:gdLst/>
              <a:ahLst/>
              <a:cxnLst/>
              <a:rect l="l" t="t" r="r" b="b"/>
              <a:pathLst>
                <a:path w="1611043" h="1611043">
                  <a:moveTo>
                    <a:pt x="0" y="0"/>
                  </a:moveTo>
                  <a:lnTo>
                    <a:pt x="1611042" y="0"/>
                  </a:lnTo>
                  <a:lnTo>
                    <a:pt x="1611042" y="1611042"/>
                  </a:lnTo>
                  <a:lnTo>
                    <a:pt x="0" y="161104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de-DE"/>
            </a:p>
          </p:txBody>
        </p:sp>
      </p:grpSp>
      <p:grpSp>
        <p:nvGrpSpPr>
          <p:cNvPr id="82" name="Groupe 46">
            <a:extLst>
              <a:ext uri="{FF2B5EF4-FFF2-40B4-BE49-F238E27FC236}">
                <a16:creationId xmlns:a16="http://schemas.microsoft.com/office/drawing/2014/main" id="{AA56B589-511C-E9E3-339E-AAD5FDD592C3}"/>
              </a:ext>
            </a:extLst>
          </p:cNvPr>
          <p:cNvGrpSpPr/>
          <p:nvPr/>
        </p:nvGrpSpPr>
        <p:grpSpPr>
          <a:xfrm>
            <a:off x="6503484" y="156100"/>
            <a:ext cx="1319136" cy="1621361"/>
            <a:chOff x="6529091" y="156100"/>
            <a:chExt cx="1319136" cy="1621361"/>
          </a:xfrm>
        </p:grpSpPr>
        <p:grpSp>
          <p:nvGrpSpPr>
            <p:cNvPr id="83" name="Groupe 32">
              <a:extLst>
                <a:ext uri="{FF2B5EF4-FFF2-40B4-BE49-F238E27FC236}">
                  <a16:creationId xmlns:a16="http://schemas.microsoft.com/office/drawing/2014/main" id="{C8A0D7AD-38F9-B57E-F1F1-57A33FA78E05}"/>
                </a:ext>
              </a:extLst>
            </p:cNvPr>
            <p:cNvGrpSpPr/>
            <p:nvPr/>
          </p:nvGrpSpPr>
          <p:grpSpPr>
            <a:xfrm>
              <a:off x="6550054" y="156100"/>
              <a:ext cx="1277210" cy="1277210"/>
              <a:chOff x="6524448" y="156100"/>
              <a:chExt cx="1277210" cy="1277210"/>
            </a:xfrm>
          </p:grpSpPr>
          <p:grpSp>
            <p:nvGrpSpPr>
              <p:cNvPr id="85" name="Group 11">
                <a:extLst>
                  <a:ext uri="{FF2B5EF4-FFF2-40B4-BE49-F238E27FC236}">
                    <a16:creationId xmlns:a16="http://schemas.microsoft.com/office/drawing/2014/main" id="{F36E23A3-251F-8157-9BBC-79AB8911062D}"/>
                  </a:ext>
                </a:extLst>
              </p:cNvPr>
              <p:cNvGrpSpPr/>
              <p:nvPr/>
            </p:nvGrpSpPr>
            <p:grpSpPr>
              <a:xfrm>
                <a:off x="6524448" y="156100"/>
                <a:ext cx="1277210" cy="1277210"/>
                <a:chOff x="0" y="0"/>
                <a:chExt cx="6350000" cy="6350000"/>
              </a:xfrm>
            </p:grpSpPr>
            <p:sp>
              <p:nvSpPr>
                <p:cNvPr id="87" name="Freeform 12">
                  <a:extLst>
                    <a:ext uri="{FF2B5EF4-FFF2-40B4-BE49-F238E27FC236}">
                      <a16:creationId xmlns:a16="http://schemas.microsoft.com/office/drawing/2014/main" id="{EE36D4B5-DFA3-37E5-4997-102E3DF2800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FDFE"/>
                </a:solidFill>
              </p:spPr>
              <p:txBody>
                <a:bodyPr/>
                <a:lstStyle/>
                <a:p>
                  <a:endParaRPr lang="de-DE"/>
                </a:p>
              </p:txBody>
            </p:sp>
          </p:grpSp>
          <p:sp>
            <p:nvSpPr>
              <p:cNvPr id="86" name="Freeform 19">
                <a:extLst>
                  <a:ext uri="{FF2B5EF4-FFF2-40B4-BE49-F238E27FC236}">
                    <a16:creationId xmlns:a16="http://schemas.microsoft.com/office/drawing/2014/main" id="{00BD7AC5-9F22-89B8-6916-EDBCDA899DA1}"/>
                  </a:ext>
                </a:extLst>
              </p:cNvPr>
              <p:cNvSpPr/>
              <p:nvPr/>
            </p:nvSpPr>
            <p:spPr>
              <a:xfrm>
                <a:off x="6640219" y="381059"/>
                <a:ext cx="1045668" cy="827292"/>
              </a:xfrm>
              <a:custGeom>
                <a:avLst/>
                <a:gdLst/>
                <a:ahLst/>
                <a:cxnLst/>
                <a:rect l="l" t="t" r="r" b="b"/>
                <a:pathLst>
                  <a:path w="1568502" h="1240938">
                    <a:moveTo>
                      <a:pt x="0" y="0"/>
                    </a:moveTo>
                    <a:lnTo>
                      <a:pt x="1568502" y="0"/>
                    </a:lnTo>
                    <a:lnTo>
                      <a:pt x="1568502" y="1240938"/>
                    </a:lnTo>
                    <a:lnTo>
                      <a:pt x="0" y="124093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de-DE"/>
              </a:p>
            </p:txBody>
          </p:sp>
        </p:grpSp>
        <p:sp>
          <p:nvSpPr>
            <p:cNvPr id="84" name="TextBox 22">
              <a:extLst>
                <a:ext uri="{FF2B5EF4-FFF2-40B4-BE49-F238E27FC236}">
                  <a16:creationId xmlns:a16="http://schemas.microsoft.com/office/drawing/2014/main" id="{4883ECF3-038B-E951-8181-46140C8CE8DA}"/>
                </a:ext>
              </a:extLst>
            </p:cNvPr>
            <p:cNvSpPr txBox="1"/>
            <p:nvPr/>
          </p:nvSpPr>
          <p:spPr>
            <a:xfrm>
              <a:off x="6529091" y="1553041"/>
              <a:ext cx="1319136" cy="224420"/>
            </a:xfrm>
            <a:prstGeom prst="rect">
              <a:avLst/>
            </a:prstGeom>
          </p:spPr>
          <p:txBody>
            <a:bodyPr lIns="0" tIns="0" rIns="0" bIns="0" rtlCol="0" anchor="t">
              <a:spAutoFit/>
            </a:bodyPr>
            <a:lstStyle/>
            <a:p>
              <a:pPr algn="ctr">
                <a:lnSpc>
                  <a:spcPts val="1727"/>
                </a:lnSpc>
              </a:pPr>
              <a:r>
                <a:rPr lang="en-US">
                  <a:solidFill>
                    <a:srgbClr val="203965"/>
                  </a:solidFill>
                  <a:latin typeface="Calibri  "/>
                </a:rPr>
                <a:t>ANVISA</a:t>
              </a:r>
            </a:p>
          </p:txBody>
        </p:sp>
      </p:grpSp>
      <p:sp>
        <p:nvSpPr>
          <p:cNvPr id="88" name="TextBox 23">
            <a:extLst>
              <a:ext uri="{FF2B5EF4-FFF2-40B4-BE49-F238E27FC236}">
                <a16:creationId xmlns:a16="http://schemas.microsoft.com/office/drawing/2014/main" id="{006DF530-FBE0-8BA8-D9F3-0497FED4EB51}"/>
              </a:ext>
            </a:extLst>
          </p:cNvPr>
          <p:cNvSpPr txBox="1"/>
          <p:nvPr/>
        </p:nvSpPr>
        <p:spPr>
          <a:xfrm>
            <a:off x="8454244" y="1553041"/>
            <a:ext cx="1319136" cy="224420"/>
          </a:xfrm>
          <a:prstGeom prst="rect">
            <a:avLst/>
          </a:prstGeom>
        </p:spPr>
        <p:txBody>
          <a:bodyPr lIns="0" tIns="0" rIns="0" bIns="0" rtlCol="0" anchor="t">
            <a:spAutoFit/>
          </a:bodyPr>
          <a:lstStyle/>
          <a:p>
            <a:pPr algn="ctr">
              <a:lnSpc>
                <a:spcPts val="1727"/>
              </a:lnSpc>
            </a:pPr>
            <a:r>
              <a:rPr lang="en-US">
                <a:solidFill>
                  <a:srgbClr val="203965"/>
                </a:solidFill>
                <a:latin typeface="Calibri  "/>
              </a:rPr>
              <a:t>EMA</a:t>
            </a:r>
          </a:p>
        </p:txBody>
      </p:sp>
      <p:sp>
        <p:nvSpPr>
          <p:cNvPr id="89" name="TextBox 24">
            <a:extLst>
              <a:ext uri="{FF2B5EF4-FFF2-40B4-BE49-F238E27FC236}">
                <a16:creationId xmlns:a16="http://schemas.microsoft.com/office/drawing/2014/main" id="{901E2480-1769-0BB8-D37F-2C523CFBBCC3}"/>
              </a:ext>
            </a:extLst>
          </p:cNvPr>
          <p:cNvSpPr txBox="1"/>
          <p:nvPr/>
        </p:nvSpPr>
        <p:spPr>
          <a:xfrm>
            <a:off x="10329196" y="1553041"/>
            <a:ext cx="1319136" cy="224420"/>
          </a:xfrm>
          <a:prstGeom prst="rect">
            <a:avLst/>
          </a:prstGeom>
        </p:spPr>
        <p:txBody>
          <a:bodyPr lIns="0" tIns="0" rIns="0" bIns="0" rtlCol="0" anchor="t">
            <a:spAutoFit/>
          </a:bodyPr>
          <a:lstStyle/>
          <a:p>
            <a:pPr algn="ctr">
              <a:lnSpc>
                <a:spcPts val="1727"/>
              </a:lnSpc>
            </a:pPr>
            <a:r>
              <a:rPr lang="en-US">
                <a:solidFill>
                  <a:srgbClr val="203965"/>
                </a:solidFill>
                <a:latin typeface="Calibri  "/>
              </a:rPr>
              <a:t>FDA</a:t>
            </a:r>
          </a:p>
        </p:txBody>
      </p:sp>
      <p:grpSp>
        <p:nvGrpSpPr>
          <p:cNvPr id="90" name="Group 25">
            <a:extLst>
              <a:ext uri="{FF2B5EF4-FFF2-40B4-BE49-F238E27FC236}">
                <a16:creationId xmlns:a16="http://schemas.microsoft.com/office/drawing/2014/main" id="{695B2774-85D6-F4FB-080D-B727A63D37A9}"/>
              </a:ext>
            </a:extLst>
          </p:cNvPr>
          <p:cNvGrpSpPr/>
          <p:nvPr/>
        </p:nvGrpSpPr>
        <p:grpSpPr>
          <a:xfrm>
            <a:off x="785325" y="2157998"/>
            <a:ext cx="2782963" cy="2590450"/>
            <a:chOff x="-1" y="47625"/>
            <a:chExt cx="5565927" cy="5180901"/>
          </a:xfrm>
        </p:grpSpPr>
        <p:sp>
          <p:nvSpPr>
            <p:cNvPr id="91" name="TextBox 26">
              <a:extLst>
                <a:ext uri="{FF2B5EF4-FFF2-40B4-BE49-F238E27FC236}">
                  <a16:creationId xmlns:a16="http://schemas.microsoft.com/office/drawing/2014/main" id="{F57C2651-5F73-1828-FFC7-79907D4010B0}"/>
                </a:ext>
              </a:extLst>
            </p:cNvPr>
            <p:cNvSpPr txBox="1"/>
            <p:nvPr/>
          </p:nvSpPr>
          <p:spPr>
            <a:xfrm>
              <a:off x="-1" y="47625"/>
              <a:ext cx="5414503" cy="1179810"/>
            </a:xfrm>
            <a:prstGeom prst="rect">
              <a:avLst/>
            </a:prstGeom>
          </p:spPr>
          <p:txBody>
            <a:bodyPr wrap="square" lIns="0" tIns="0" rIns="0" bIns="0" rtlCol="0" anchor="t">
              <a:spAutoFit/>
            </a:bodyPr>
            <a:lstStyle/>
            <a:p>
              <a:pPr algn="ctr">
                <a:lnSpc>
                  <a:spcPts val="4552"/>
                </a:lnSpc>
              </a:pPr>
              <a:r>
                <a:rPr lang="en-US" sz="4000">
                  <a:solidFill>
                    <a:srgbClr val="FFFFFF"/>
                  </a:solidFill>
                  <a:latin typeface="Calibri  "/>
                </a:rPr>
                <a:t>Regulatory</a:t>
              </a:r>
              <a:endParaRPr lang="en-US" sz="4138">
                <a:solidFill>
                  <a:srgbClr val="FFFFFF"/>
                </a:solidFill>
                <a:latin typeface="Calibri  "/>
              </a:endParaRPr>
            </a:p>
          </p:txBody>
        </p:sp>
        <p:sp>
          <p:nvSpPr>
            <p:cNvPr id="92" name="TextBox 27">
              <a:extLst>
                <a:ext uri="{FF2B5EF4-FFF2-40B4-BE49-F238E27FC236}">
                  <a16:creationId xmlns:a16="http://schemas.microsoft.com/office/drawing/2014/main" id="{FD7D9282-AB66-BABF-7FB0-EA6A8BACFBD2}"/>
                </a:ext>
              </a:extLst>
            </p:cNvPr>
            <p:cNvSpPr txBox="1"/>
            <p:nvPr/>
          </p:nvSpPr>
          <p:spPr>
            <a:xfrm>
              <a:off x="-1" y="3202330"/>
              <a:ext cx="5565927" cy="2026196"/>
            </a:xfrm>
            <a:prstGeom prst="rect">
              <a:avLst/>
            </a:prstGeom>
          </p:spPr>
          <p:txBody>
            <a:bodyPr lIns="0" tIns="0" rIns="0" bIns="0" rtlCol="0" anchor="t">
              <a:spAutoFit/>
            </a:bodyPr>
            <a:lstStyle/>
            <a:p>
              <a:pPr algn="ctr">
                <a:lnSpc>
                  <a:spcPts val="2653"/>
                </a:lnSpc>
              </a:pPr>
              <a:r>
                <a:rPr lang="en-US" err="1">
                  <a:solidFill>
                    <a:srgbClr val="FFFFFF"/>
                  </a:solidFill>
                  <a:latin typeface="Calibri  "/>
                </a:rPr>
                <a:t>Centres</a:t>
              </a:r>
              <a:r>
                <a:rPr lang="en-US">
                  <a:solidFill>
                    <a:srgbClr val="FFFFFF"/>
                  </a:solidFill>
                  <a:latin typeface="Calibri  "/>
                </a:rPr>
                <a:t> of Excellence responding to global quality standards</a:t>
              </a:r>
            </a:p>
          </p:txBody>
        </p:sp>
        <p:sp>
          <p:nvSpPr>
            <p:cNvPr id="93" name="TextBox 28">
              <a:extLst>
                <a:ext uri="{FF2B5EF4-FFF2-40B4-BE49-F238E27FC236}">
                  <a16:creationId xmlns:a16="http://schemas.microsoft.com/office/drawing/2014/main" id="{9469D1D4-7625-CDE6-5EE1-EC1F0A21505B}"/>
                </a:ext>
              </a:extLst>
            </p:cNvPr>
            <p:cNvSpPr txBox="1"/>
            <p:nvPr/>
          </p:nvSpPr>
          <p:spPr>
            <a:xfrm>
              <a:off x="999751" y="1487729"/>
              <a:ext cx="3133727" cy="1179810"/>
            </a:xfrm>
            <a:prstGeom prst="rect">
              <a:avLst/>
            </a:prstGeom>
          </p:spPr>
          <p:txBody>
            <a:bodyPr lIns="0" tIns="0" rIns="0" bIns="0" rtlCol="0" anchor="t">
              <a:spAutoFit/>
            </a:bodyPr>
            <a:lstStyle/>
            <a:p>
              <a:pPr algn="ctr">
                <a:lnSpc>
                  <a:spcPts val="4554"/>
                </a:lnSpc>
              </a:pPr>
              <a:r>
                <a:rPr lang="en-US" sz="4000">
                  <a:solidFill>
                    <a:srgbClr val="FEBF0E"/>
                  </a:solidFill>
                  <a:latin typeface="Calibri  "/>
                </a:rPr>
                <a:t>Status</a:t>
              </a:r>
              <a:endParaRPr lang="en-US" sz="4140">
                <a:solidFill>
                  <a:srgbClr val="FEBF0E"/>
                </a:solidFill>
                <a:latin typeface="Calibri  "/>
              </a:endParaRPr>
            </a:p>
          </p:txBody>
        </p:sp>
      </p:grpSp>
      <p:grpSp>
        <p:nvGrpSpPr>
          <p:cNvPr id="43" name="Groupe 42">
            <a:extLst>
              <a:ext uri="{FF2B5EF4-FFF2-40B4-BE49-F238E27FC236}">
                <a16:creationId xmlns:a16="http://schemas.microsoft.com/office/drawing/2014/main" id="{B5C0A58C-5EF3-FEC2-D37E-72923C8B9377}"/>
              </a:ext>
            </a:extLst>
          </p:cNvPr>
          <p:cNvGrpSpPr/>
          <p:nvPr/>
        </p:nvGrpSpPr>
        <p:grpSpPr>
          <a:xfrm>
            <a:off x="4983601" y="2585926"/>
            <a:ext cx="6327566" cy="458773"/>
            <a:chOff x="4983601" y="2311834"/>
            <a:chExt cx="6327566" cy="458773"/>
          </a:xfrm>
        </p:grpSpPr>
        <p:sp>
          <p:nvSpPr>
            <p:cNvPr id="44" name="Freeform 30">
              <a:extLst>
                <a:ext uri="{FF2B5EF4-FFF2-40B4-BE49-F238E27FC236}">
                  <a16:creationId xmlns:a16="http://schemas.microsoft.com/office/drawing/2014/main" id="{48BA581F-CEB7-7640-1766-F4A429F91F75}"/>
                </a:ext>
              </a:extLst>
            </p:cNvPr>
            <p:cNvSpPr/>
            <p:nvPr/>
          </p:nvSpPr>
          <p:spPr>
            <a:xfrm>
              <a:off x="8895687" y="2311834"/>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45" name="TextBox 31">
              <a:extLst>
                <a:ext uri="{FF2B5EF4-FFF2-40B4-BE49-F238E27FC236}">
                  <a16:creationId xmlns:a16="http://schemas.microsoft.com/office/drawing/2014/main" id="{246A2ED8-9904-76AF-AEB0-52E1F9305377}"/>
                </a:ext>
              </a:extLst>
            </p:cNvPr>
            <p:cNvSpPr txBox="1"/>
            <p:nvPr/>
          </p:nvSpPr>
          <p:spPr>
            <a:xfrm>
              <a:off x="4983601" y="2399264"/>
              <a:ext cx="1310424" cy="243656"/>
            </a:xfrm>
            <a:prstGeom prst="rect">
              <a:avLst/>
            </a:prstGeom>
          </p:spPr>
          <p:txBody>
            <a:bodyPr lIns="0" tIns="0" rIns="0" bIns="0" rtlCol="0" anchor="t">
              <a:spAutoFit/>
            </a:bodyPr>
            <a:lstStyle/>
            <a:p>
              <a:pPr>
                <a:lnSpc>
                  <a:spcPts val="1857"/>
                </a:lnSpc>
                <a:spcBef>
                  <a:spcPct val="0"/>
                </a:spcBef>
              </a:pPr>
              <a:r>
                <a:rPr lang="en-US">
                  <a:solidFill>
                    <a:srgbClr val="FFFFFF"/>
                  </a:solidFill>
                  <a:latin typeface="Calibri  "/>
                </a:rPr>
                <a:t>BERLIN</a:t>
              </a:r>
            </a:p>
          </p:txBody>
        </p:sp>
        <p:sp>
          <p:nvSpPr>
            <p:cNvPr id="46" name="Freeform 32">
              <a:extLst>
                <a:ext uri="{FF2B5EF4-FFF2-40B4-BE49-F238E27FC236}">
                  <a16:creationId xmlns:a16="http://schemas.microsoft.com/office/drawing/2014/main" id="{2DA0E8AD-CE47-0C16-C3D6-E52CE1A260AC}"/>
                </a:ext>
              </a:extLst>
            </p:cNvPr>
            <p:cNvSpPr/>
            <p:nvPr/>
          </p:nvSpPr>
          <p:spPr>
            <a:xfrm>
              <a:off x="10770639" y="2311834"/>
              <a:ext cx="540528" cy="458773"/>
            </a:xfrm>
            <a:custGeom>
              <a:avLst/>
              <a:gdLst/>
              <a:ahLst/>
              <a:cxnLst/>
              <a:rect l="l" t="t" r="r" b="b"/>
              <a:pathLst>
                <a:path w="1081057" h="917547">
                  <a:moveTo>
                    <a:pt x="0" y="0"/>
                  </a:moveTo>
                  <a:lnTo>
                    <a:pt x="1081058" y="0"/>
                  </a:lnTo>
                  <a:lnTo>
                    <a:pt x="1081058"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grpSp>
      <p:grpSp>
        <p:nvGrpSpPr>
          <p:cNvPr id="47" name="Groupe 46">
            <a:extLst>
              <a:ext uri="{FF2B5EF4-FFF2-40B4-BE49-F238E27FC236}">
                <a16:creationId xmlns:a16="http://schemas.microsoft.com/office/drawing/2014/main" id="{C8249C84-47DF-B236-BB85-9B47B3D9ED28}"/>
              </a:ext>
            </a:extLst>
          </p:cNvPr>
          <p:cNvGrpSpPr/>
          <p:nvPr/>
        </p:nvGrpSpPr>
        <p:grpSpPr>
          <a:xfrm>
            <a:off x="4983601" y="3117032"/>
            <a:ext cx="6327566" cy="458773"/>
            <a:chOff x="4983601" y="2882096"/>
            <a:chExt cx="6327566" cy="458773"/>
          </a:xfrm>
        </p:grpSpPr>
        <p:sp>
          <p:nvSpPr>
            <p:cNvPr id="48" name="Freeform 35">
              <a:extLst>
                <a:ext uri="{FF2B5EF4-FFF2-40B4-BE49-F238E27FC236}">
                  <a16:creationId xmlns:a16="http://schemas.microsoft.com/office/drawing/2014/main" id="{9D652983-FBE0-A61D-2E75-B9ABB38ED4C6}"/>
                </a:ext>
              </a:extLst>
            </p:cNvPr>
            <p:cNvSpPr/>
            <p:nvPr/>
          </p:nvSpPr>
          <p:spPr>
            <a:xfrm>
              <a:off x="8895687" y="2882096"/>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49" name="TextBox 36">
              <a:extLst>
                <a:ext uri="{FF2B5EF4-FFF2-40B4-BE49-F238E27FC236}">
                  <a16:creationId xmlns:a16="http://schemas.microsoft.com/office/drawing/2014/main" id="{3F4CE801-C305-6E31-F615-1E1D71AFFC89}"/>
                </a:ext>
              </a:extLst>
            </p:cNvPr>
            <p:cNvSpPr txBox="1"/>
            <p:nvPr/>
          </p:nvSpPr>
          <p:spPr>
            <a:xfrm>
              <a:off x="4983601" y="2969526"/>
              <a:ext cx="1310424" cy="243656"/>
            </a:xfrm>
            <a:prstGeom prst="rect">
              <a:avLst/>
            </a:prstGeom>
          </p:spPr>
          <p:txBody>
            <a:bodyPr lIns="0" tIns="0" rIns="0" bIns="0" rtlCol="0" anchor="t">
              <a:spAutoFit/>
            </a:bodyPr>
            <a:lstStyle/>
            <a:p>
              <a:pPr>
                <a:lnSpc>
                  <a:spcPts val="1857"/>
                </a:lnSpc>
                <a:spcBef>
                  <a:spcPct val="0"/>
                </a:spcBef>
              </a:pPr>
              <a:r>
                <a:rPr lang="en-US">
                  <a:solidFill>
                    <a:srgbClr val="FFFFFF"/>
                  </a:solidFill>
                  <a:latin typeface="Calibri  "/>
                </a:rPr>
                <a:t>BIELEFELD</a:t>
              </a:r>
            </a:p>
          </p:txBody>
        </p:sp>
        <p:sp>
          <p:nvSpPr>
            <p:cNvPr id="50" name="Freeform 37">
              <a:extLst>
                <a:ext uri="{FF2B5EF4-FFF2-40B4-BE49-F238E27FC236}">
                  <a16:creationId xmlns:a16="http://schemas.microsoft.com/office/drawing/2014/main" id="{1BA2E1DC-339D-DBC0-FBA6-12F9EBF11D64}"/>
                </a:ext>
              </a:extLst>
            </p:cNvPr>
            <p:cNvSpPr/>
            <p:nvPr/>
          </p:nvSpPr>
          <p:spPr>
            <a:xfrm>
              <a:off x="10770639" y="2882096"/>
              <a:ext cx="540528" cy="458773"/>
            </a:xfrm>
            <a:custGeom>
              <a:avLst/>
              <a:gdLst/>
              <a:ahLst/>
              <a:cxnLst/>
              <a:rect l="l" t="t" r="r" b="b"/>
              <a:pathLst>
                <a:path w="1081057" h="917547">
                  <a:moveTo>
                    <a:pt x="0" y="0"/>
                  </a:moveTo>
                  <a:lnTo>
                    <a:pt x="1081058" y="0"/>
                  </a:lnTo>
                  <a:lnTo>
                    <a:pt x="1081058"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51" name="Freeform 38">
              <a:extLst>
                <a:ext uri="{FF2B5EF4-FFF2-40B4-BE49-F238E27FC236}">
                  <a16:creationId xmlns:a16="http://schemas.microsoft.com/office/drawing/2014/main" id="{3A2112A2-6DCB-96AF-EDC8-5E7ABCA9E2E1}"/>
                </a:ext>
              </a:extLst>
            </p:cNvPr>
            <p:cNvSpPr/>
            <p:nvPr/>
          </p:nvSpPr>
          <p:spPr>
            <a:xfrm>
              <a:off x="6944927" y="2882096"/>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grpSp>
      <p:grpSp>
        <p:nvGrpSpPr>
          <p:cNvPr id="52" name="Groupe 51">
            <a:extLst>
              <a:ext uri="{FF2B5EF4-FFF2-40B4-BE49-F238E27FC236}">
                <a16:creationId xmlns:a16="http://schemas.microsoft.com/office/drawing/2014/main" id="{9E35EDCA-6A3E-C27C-8E48-061BBB2A5B42}"/>
              </a:ext>
            </a:extLst>
          </p:cNvPr>
          <p:cNvGrpSpPr/>
          <p:nvPr/>
        </p:nvGrpSpPr>
        <p:grpSpPr>
          <a:xfrm>
            <a:off x="4983601" y="3648138"/>
            <a:ext cx="6327566" cy="458773"/>
            <a:chOff x="4983601" y="3452359"/>
            <a:chExt cx="6327566" cy="458773"/>
          </a:xfrm>
        </p:grpSpPr>
        <p:sp>
          <p:nvSpPr>
            <p:cNvPr id="53" name="Freeform 40">
              <a:extLst>
                <a:ext uri="{FF2B5EF4-FFF2-40B4-BE49-F238E27FC236}">
                  <a16:creationId xmlns:a16="http://schemas.microsoft.com/office/drawing/2014/main" id="{AA42AFFB-2260-EB0A-22C5-4772CCB88441}"/>
                </a:ext>
              </a:extLst>
            </p:cNvPr>
            <p:cNvSpPr/>
            <p:nvPr/>
          </p:nvSpPr>
          <p:spPr>
            <a:xfrm>
              <a:off x="8895687" y="3452359"/>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54" name="TextBox 41">
              <a:extLst>
                <a:ext uri="{FF2B5EF4-FFF2-40B4-BE49-F238E27FC236}">
                  <a16:creationId xmlns:a16="http://schemas.microsoft.com/office/drawing/2014/main" id="{F52B9E4C-E282-39F7-C85D-90EA2B61917F}"/>
                </a:ext>
              </a:extLst>
            </p:cNvPr>
            <p:cNvSpPr txBox="1"/>
            <p:nvPr/>
          </p:nvSpPr>
          <p:spPr>
            <a:xfrm>
              <a:off x="4983601" y="3539789"/>
              <a:ext cx="1310424" cy="243656"/>
            </a:xfrm>
            <a:prstGeom prst="rect">
              <a:avLst/>
            </a:prstGeom>
          </p:spPr>
          <p:txBody>
            <a:bodyPr lIns="0" tIns="0" rIns="0" bIns="0" rtlCol="0" anchor="t">
              <a:spAutoFit/>
            </a:bodyPr>
            <a:lstStyle/>
            <a:p>
              <a:pPr>
                <a:lnSpc>
                  <a:spcPts val="1857"/>
                </a:lnSpc>
                <a:spcBef>
                  <a:spcPct val="0"/>
                </a:spcBef>
              </a:pPr>
              <a:r>
                <a:rPr lang="en-US">
                  <a:solidFill>
                    <a:srgbClr val="FFFFFF"/>
                  </a:solidFill>
                  <a:latin typeface="Calibri  "/>
                </a:rPr>
                <a:t>GÖTTINGEN</a:t>
              </a:r>
            </a:p>
          </p:txBody>
        </p:sp>
        <p:sp>
          <p:nvSpPr>
            <p:cNvPr id="55" name="Freeform 42">
              <a:extLst>
                <a:ext uri="{FF2B5EF4-FFF2-40B4-BE49-F238E27FC236}">
                  <a16:creationId xmlns:a16="http://schemas.microsoft.com/office/drawing/2014/main" id="{F8346E35-E80C-0BEA-9F5A-F8728C1FC9CD}"/>
                </a:ext>
              </a:extLst>
            </p:cNvPr>
            <p:cNvSpPr/>
            <p:nvPr/>
          </p:nvSpPr>
          <p:spPr>
            <a:xfrm>
              <a:off x="10770639" y="3452359"/>
              <a:ext cx="540528" cy="458773"/>
            </a:xfrm>
            <a:custGeom>
              <a:avLst/>
              <a:gdLst/>
              <a:ahLst/>
              <a:cxnLst/>
              <a:rect l="l" t="t" r="r" b="b"/>
              <a:pathLst>
                <a:path w="1081057" h="917547">
                  <a:moveTo>
                    <a:pt x="0" y="0"/>
                  </a:moveTo>
                  <a:lnTo>
                    <a:pt x="1081058" y="0"/>
                  </a:lnTo>
                  <a:lnTo>
                    <a:pt x="1081058"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56" name="Freeform 43">
              <a:extLst>
                <a:ext uri="{FF2B5EF4-FFF2-40B4-BE49-F238E27FC236}">
                  <a16:creationId xmlns:a16="http://schemas.microsoft.com/office/drawing/2014/main" id="{49291A49-E6AD-4305-2B26-3085A0039EF4}"/>
                </a:ext>
              </a:extLst>
            </p:cNvPr>
            <p:cNvSpPr/>
            <p:nvPr/>
          </p:nvSpPr>
          <p:spPr>
            <a:xfrm>
              <a:off x="6944927" y="3452359"/>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grpSp>
      <p:grpSp>
        <p:nvGrpSpPr>
          <p:cNvPr id="57" name="Groupe 56">
            <a:extLst>
              <a:ext uri="{FF2B5EF4-FFF2-40B4-BE49-F238E27FC236}">
                <a16:creationId xmlns:a16="http://schemas.microsoft.com/office/drawing/2014/main" id="{C32A9200-9877-016F-3A4F-66CA126F50D7}"/>
              </a:ext>
            </a:extLst>
          </p:cNvPr>
          <p:cNvGrpSpPr/>
          <p:nvPr/>
        </p:nvGrpSpPr>
        <p:grpSpPr>
          <a:xfrm>
            <a:off x="4983601" y="4179244"/>
            <a:ext cx="4452614" cy="458773"/>
            <a:chOff x="4983601" y="4022621"/>
            <a:chExt cx="4452614" cy="458773"/>
          </a:xfrm>
        </p:grpSpPr>
        <p:sp>
          <p:nvSpPr>
            <p:cNvPr id="58" name="Freeform 45">
              <a:extLst>
                <a:ext uri="{FF2B5EF4-FFF2-40B4-BE49-F238E27FC236}">
                  <a16:creationId xmlns:a16="http://schemas.microsoft.com/office/drawing/2014/main" id="{F1659636-921C-4E87-7143-9E754B423E81}"/>
                </a:ext>
              </a:extLst>
            </p:cNvPr>
            <p:cNvSpPr/>
            <p:nvPr/>
          </p:nvSpPr>
          <p:spPr>
            <a:xfrm>
              <a:off x="8895687" y="4022621"/>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59" name="TextBox 46">
              <a:extLst>
                <a:ext uri="{FF2B5EF4-FFF2-40B4-BE49-F238E27FC236}">
                  <a16:creationId xmlns:a16="http://schemas.microsoft.com/office/drawing/2014/main" id="{5AD873B9-9749-FB49-8C72-91686999001E}"/>
                </a:ext>
              </a:extLst>
            </p:cNvPr>
            <p:cNvSpPr txBox="1"/>
            <p:nvPr/>
          </p:nvSpPr>
          <p:spPr>
            <a:xfrm>
              <a:off x="4983601" y="4110051"/>
              <a:ext cx="1310424" cy="243656"/>
            </a:xfrm>
            <a:prstGeom prst="rect">
              <a:avLst/>
            </a:prstGeom>
          </p:spPr>
          <p:txBody>
            <a:bodyPr lIns="0" tIns="0" rIns="0" bIns="0" rtlCol="0" anchor="t">
              <a:spAutoFit/>
            </a:bodyPr>
            <a:lstStyle/>
            <a:p>
              <a:pPr>
                <a:lnSpc>
                  <a:spcPts val="1857"/>
                </a:lnSpc>
                <a:spcBef>
                  <a:spcPct val="0"/>
                </a:spcBef>
              </a:pPr>
              <a:r>
                <a:rPr lang="en-US">
                  <a:solidFill>
                    <a:srgbClr val="FFFFFF"/>
                  </a:solidFill>
                  <a:latin typeface="Calibri  "/>
                </a:rPr>
                <a:t>LIMAY</a:t>
              </a:r>
            </a:p>
          </p:txBody>
        </p:sp>
        <p:sp>
          <p:nvSpPr>
            <p:cNvPr id="60" name="Freeform 48">
              <a:extLst>
                <a:ext uri="{FF2B5EF4-FFF2-40B4-BE49-F238E27FC236}">
                  <a16:creationId xmlns:a16="http://schemas.microsoft.com/office/drawing/2014/main" id="{3B66FFB0-5A8A-03FF-DD6E-F78C764DC30D}"/>
                </a:ext>
              </a:extLst>
            </p:cNvPr>
            <p:cNvSpPr/>
            <p:nvPr/>
          </p:nvSpPr>
          <p:spPr>
            <a:xfrm>
              <a:off x="6944927" y="4022621"/>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grpSp>
      <p:grpSp>
        <p:nvGrpSpPr>
          <p:cNvPr id="61" name="Groupe 60">
            <a:extLst>
              <a:ext uri="{FF2B5EF4-FFF2-40B4-BE49-F238E27FC236}">
                <a16:creationId xmlns:a16="http://schemas.microsoft.com/office/drawing/2014/main" id="{4BFEC1EB-252B-1224-68F7-F5A7D8CEE6DC}"/>
              </a:ext>
            </a:extLst>
          </p:cNvPr>
          <p:cNvGrpSpPr/>
          <p:nvPr/>
        </p:nvGrpSpPr>
        <p:grpSpPr>
          <a:xfrm>
            <a:off x="4983601" y="4710350"/>
            <a:ext cx="6327566" cy="458773"/>
            <a:chOff x="4983601" y="4592883"/>
            <a:chExt cx="6327566" cy="458773"/>
          </a:xfrm>
        </p:grpSpPr>
        <p:sp>
          <p:nvSpPr>
            <p:cNvPr id="62" name="Freeform 50">
              <a:extLst>
                <a:ext uri="{FF2B5EF4-FFF2-40B4-BE49-F238E27FC236}">
                  <a16:creationId xmlns:a16="http://schemas.microsoft.com/office/drawing/2014/main" id="{8C727EAF-42DF-969F-0C00-49F8519C9FA5}"/>
                </a:ext>
              </a:extLst>
            </p:cNvPr>
            <p:cNvSpPr/>
            <p:nvPr/>
          </p:nvSpPr>
          <p:spPr>
            <a:xfrm>
              <a:off x="8895687" y="4592883"/>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63" name="TextBox 51">
              <a:extLst>
                <a:ext uri="{FF2B5EF4-FFF2-40B4-BE49-F238E27FC236}">
                  <a16:creationId xmlns:a16="http://schemas.microsoft.com/office/drawing/2014/main" id="{5F7A3474-7DD4-F462-4A6C-4D20D22DC763}"/>
                </a:ext>
              </a:extLst>
            </p:cNvPr>
            <p:cNvSpPr txBox="1"/>
            <p:nvPr/>
          </p:nvSpPr>
          <p:spPr>
            <a:xfrm>
              <a:off x="4983601" y="4680313"/>
              <a:ext cx="1310424" cy="243656"/>
            </a:xfrm>
            <a:prstGeom prst="rect">
              <a:avLst/>
            </a:prstGeom>
          </p:spPr>
          <p:txBody>
            <a:bodyPr lIns="0" tIns="0" rIns="0" bIns="0" rtlCol="0" anchor="t">
              <a:spAutoFit/>
            </a:bodyPr>
            <a:lstStyle/>
            <a:p>
              <a:pPr>
                <a:lnSpc>
                  <a:spcPts val="1857"/>
                </a:lnSpc>
                <a:spcBef>
                  <a:spcPct val="0"/>
                </a:spcBef>
              </a:pPr>
              <a:r>
                <a:rPr lang="en-US">
                  <a:solidFill>
                    <a:srgbClr val="FFFFFF"/>
                  </a:solidFill>
                  <a:latin typeface="Calibri  "/>
                </a:rPr>
                <a:t>WALTROP</a:t>
              </a:r>
            </a:p>
          </p:txBody>
        </p:sp>
        <p:sp>
          <p:nvSpPr>
            <p:cNvPr id="122" name="Freeform 52">
              <a:extLst>
                <a:ext uri="{FF2B5EF4-FFF2-40B4-BE49-F238E27FC236}">
                  <a16:creationId xmlns:a16="http://schemas.microsoft.com/office/drawing/2014/main" id="{8FB8A076-A3EB-7F29-AA6C-0F622286AD45}"/>
                </a:ext>
              </a:extLst>
            </p:cNvPr>
            <p:cNvSpPr/>
            <p:nvPr/>
          </p:nvSpPr>
          <p:spPr>
            <a:xfrm>
              <a:off x="10770639" y="4592883"/>
              <a:ext cx="540528" cy="458773"/>
            </a:xfrm>
            <a:custGeom>
              <a:avLst/>
              <a:gdLst/>
              <a:ahLst/>
              <a:cxnLst/>
              <a:rect l="l" t="t" r="r" b="b"/>
              <a:pathLst>
                <a:path w="1081057" h="917547">
                  <a:moveTo>
                    <a:pt x="0" y="0"/>
                  </a:moveTo>
                  <a:lnTo>
                    <a:pt x="1081058" y="0"/>
                  </a:lnTo>
                  <a:lnTo>
                    <a:pt x="1081058"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123" name="Freeform 53">
              <a:extLst>
                <a:ext uri="{FF2B5EF4-FFF2-40B4-BE49-F238E27FC236}">
                  <a16:creationId xmlns:a16="http://schemas.microsoft.com/office/drawing/2014/main" id="{6A11F00A-F99E-BAE3-BD3A-6AF0BF66EEAD}"/>
                </a:ext>
              </a:extLst>
            </p:cNvPr>
            <p:cNvSpPr/>
            <p:nvPr/>
          </p:nvSpPr>
          <p:spPr>
            <a:xfrm>
              <a:off x="6944927" y="4592883"/>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grpSp>
      <p:grpSp>
        <p:nvGrpSpPr>
          <p:cNvPr id="124" name="Groupe 123">
            <a:extLst>
              <a:ext uri="{FF2B5EF4-FFF2-40B4-BE49-F238E27FC236}">
                <a16:creationId xmlns:a16="http://schemas.microsoft.com/office/drawing/2014/main" id="{16A204A2-6B7F-1211-A01D-AAEC8D8947FB}"/>
              </a:ext>
            </a:extLst>
          </p:cNvPr>
          <p:cNvGrpSpPr/>
          <p:nvPr/>
        </p:nvGrpSpPr>
        <p:grpSpPr>
          <a:xfrm>
            <a:off x="4983601" y="5241456"/>
            <a:ext cx="6327566" cy="458773"/>
            <a:chOff x="4983601" y="5471053"/>
            <a:chExt cx="6327566" cy="458773"/>
          </a:xfrm>
        </p:grpSpPr>
        <p:sp>
          <p:nvSpPr>
            <p:cNvPr id="125" name="Freeform 55">
              <a:extLst>
                <a:ext uri="{FF2B5EF4-FFF2-40B4-BE49-F238E27FC236}">
                  <a16:creationId xmlns:a16="http://schemas.microsoft.com/office/drawing/2014/main" id="{38E39370-0944-3EF2-E219-BB3C704307C3}"/>
                </a:ext>
              </a:extLst>
            </p:cNvPr>
            <p:cNvSpPr/>
            <p:nvPr/>
          </p:nvSpPr>
          <p:spPr>
            <a:xfrm>
              <a:off x="8895687" y="5471053"/>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126" name="TextBox 56">
              <a:extLst>
                <a:ext uri="{FF2B5EF4-FFF2-40B4-BE49-F238E27FC236}">
                  <a16:creationId xmlns:a16="http://schemas.microsoft.com/office/drawing/2014/main" id="{B0F53EE3-4536-20D9-1B70-A5CE44B7BA02}"/>
                </a:ext>
              </a:extLst>
            </p:cNvPr>
            <p:cNvSpPr txBox="1"/>
            <p:nvPr/>
          </p:nvSpPr>
          <p:spPr>
            <a:xfrm>
              <a:off x="4983601" y="5558483"/>
              <a:ext cx="1310424" cy="243656"/>
            </a:xfrm>
            <a:prstGeom prst="rect">
              <a:avLst/>
            </a:prstGeom>
          </p:spPr>
          <p:txBody>
            <a:bodyPr lIns="0" tIns="0" rIns="0" bIns="0" rtlCol="0" anchor="t">
              <a:spAutoFit/>
            </a:bodyPr>
            <a:lstStyle/>
            <a:p>
              <a:pPr>
                <a:lnSpc>
                  <a:spcPts val="1857"/>
                </a:lnSpc>
                <a:spcBef>
                  <a:spcPct val="0"/>
                </a:spcBef>
              </a:pPr>
              <a:r>
                <a:rPr lang="en-US">
                  <a:solidFill>
                    <a:srgbClr val="FFFFFF"/>
                  </a:solidFill>
                  <a:latin typeface="Calibri  "/>
                </a:rPr>
                <a:t>TAMPERE</a:t>
              </a:r>
            </a:p>
          </p:txBody>
        </p:sp>
        <p:sp>
          <p:nvSpPr>
            <p:cNvPr id="127" name="Freeform 57">
              <a:extLst>
                <a:ext uri="{FF2B5EF4-FFF2-40B4-BE49-F238E27FC236}">
                  <a16:creationId xmlns:a16="http://schemas.microsoft.com/office/drawing/2014/main" id="{D7D692EE-D38E-5549-F2C5-E74288B8F22D}"/>
                </a:ext>
              </a:extLst>
            </p:cNvPr>
            <p:cNvSpPr/>
            <p:nvPr/>
          </p:nvSpPr>
          <p:spPr>
            <a:xfrm>
              <a:off x="10770639" y="5471053"/>
              <a:ext cx="540528" cy="458773"/>
            </a:xfrm>
            <a:custGeom>
              <a:avLst/>
              <a:gdLst/>
              <a:ahLst/>
              <a:cxnLst/>
              <a:rect l="l" t="t" r="r" b="b"/>
              <a:pathLst>
                <a:path w="1081057" h="917547">
                  <a:moveTo>
                    <a:pt x="0" y="0"/>
                  </a:moveTo>
                  <a:lnTo>
                    <a:pt x="1081058" y="0"/>
                  </a:lnTo>
                  <a:lnTo>
                    <a:pt x="1081058"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grpSp>
      <p:grpSp>
        <p:nvGrpSpPr>
          <p:cNvPr id="128" name="Groupe 127">
            <a:extLst>
              <a:ext uri="{FF2B5EF4-FFF2-40B4-BE49-F238E27FC236}">
                <a16:creationId xmlns:a16="http://schemas.microsoft.com/office/drawing/2014/main" id="{407EFDD9-FB2D-28E4-6E54-A4B2596B100F}"/>
              </a:ext>
            </a:extLst>
          </p:cNvPr>
          <p:cNvGrpSpPr/>
          <p:nvPr/>
        </p:nvGrpSpPr>
        <p:grpSpPr>
          <a:xfrm>
            <a:off x="4983601" y="5772562"/>
            <a:ext cx="6327566" cy="458773"/>
            <a:chOff x="4983601" y="5892035"/>
            <a:chExt cx="6327566" cy="458773"/>
          </a:xfrm>
        </p:grpSpPr>
        <p:sp>
          <p:nvSpPr>
            <p:cNvPr id="129" name="Freeform 60">
              <a:extLst>
                <a:ext uri="{FF2B5EF4-FFF2-40B4-BE49-F238E27FC236}">
                  <a16:creationId xmlns:a16="http://schemas.microsoft.com/office/drawing/2014/main" id="{ABEA35D1-0B1B-AB4F-CD45-C1C479C603D7}"/>
                </a:ext>
              </a:extLst>
            </p:cNvPr>
            <p:cNvSpPr/>
            <p:nvPr/>
          </p:nvSpPr>
          <p:spPr>
            <a:xfrm>
              <a:off x="8895687" y="5892035"/>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130" name="TextBox 61">
              <a:extLst>
                <a:ext uri="{FF2B5EF4-FFF2-40B4-BE49-F238E27FC236}">
                  <a16:creationId xmlns:a16="http://schemas.microsoft.com/office/drawing/2014/main" id="{0F3F3665-5A7F-C6A7-8CFD-7473FCA1A3BE}"/>
                </a:ext>
              </a:extLst>
            </p:cNvPr>
            <p:cNvSpPr txBox="1"/>
            <p:nvPr/>
          </p:nvSpPr>
          <p:spPr>
            <a:xfrm>
              <a:off x="4983601" y="5999593"/>
              <a:ext cx="1310424" cy="243656"/>
            </a:xfrm>
            <a:prstGeom prst="rect">
              <a:avLst/>
            </a:prstGeom>
          </p:spPr>
          <p:txBody>
            <a:bodyPr lIns="0" tIns="0" rIns="0" bIns="0" rtlCol="0" anchor="t">
              <a:spAutoFit/>
            </a:bodyPr>
            <a:lstStyle/>
            <a:p>
              <a:pPr>
                <a:lnSpc>
                  <a:spcPts val="1857"/>
                </a:lnSpc>
                <a:spcBef>
                  <a:spcPct val="0"/>
                </a:spcBef>
              </a:pPr>
              <a:r>
                <a:rPr lang="en-US">
                  <a:solidFill>
                    <a:srgbClr val="FFFFFF"/>
                  </a:solidFill>
                  <a:latin typeface="Calibri  "/>
                </a:rPr>
                <a:t>PLOERMEL</a:t>
              </a:r>
            </a:p>
          </p:txBody>
        </p:sp>
        <p:sp>
          <p:nvSpPr>
            <p:cNvPr id="131" name="Freeform 62">
              <a:extLst>
                <a:ext uri="{FF2B5EF4-FFF2-40B4-BE49-F238E27FC236}">
                  <a16:creationId xmlns:a16="http://schemas.microsoft.com/office/drawing/2014/main" id="{EACB68A1-BB69-4DC4-1616-6F611BDCAD99}"/>
                </a:ext>
              </a:extLst>
            </p:cNvPr>
            <p:cNvSpPr/>
            <p:nvPr/>
          </p:nvSpPr>
          <p:spPr>
            <a:xfrm>
              <a:off x="10770639" y="5892035"/>
              <a:ext cx="540528" cy="458773"/>
            </a:xfrm>
            <a:custGeom>
              <a:avLst/>
              <a:gdLst/>
              <a:ahLst/>
              <a:cxnLst/>
              <a:rect l="l" t="t" r="r" b="b"/>
              <a:pathLst>
                <a:path w="1081057" h="917547">
                  <a:moveTo>
                    <a:pt x="0" y="0"/>
                  </a:moveTo>
                  <a:lnTo>
                    <a:pt x="1081058" y="0"/>
                  </a:lnTo>
                  <a:lnTo>
                    <a:pt x="1081058"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132" name="Freeform 63">
              <a:extLst>
                <a:ext uri="{FF2B5EF4-FFF2-40B4-BE49-F238E27FC236}">
                  <a16:creationId xmlns:a16="http://schemas.microsoft.com/office/drawing/2014/main" id="{DA1AD8B3-59F6-07F6-9AA0-74030CF732A9}"/>
                </a:ext>
              </a:extLst>
            </p:cNvPr>
            <p:cNvSpPr/>
            <p:nvPr/>
          </p:nvSpPr>
          <p:spPr>
            <a:xfrm>
              <a:off x="6944927" y="5892035"/>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grpSp>
      <p:grpSp>
        <p:nvGrpSpPr>
          <p:cNvPr id="133" name="Groupe 132">
            <a:extLst>
              <a:ext uri="{FF2B5EF4-FFF2-40B4-BE49-F238E27FC236}">
                <a16:creationId xmlns:a16="http://schemas.microsoft.com/office/drawing/2014/main" id="{E20238D2-CD22-1275-4E86-D1ADD8EC4B72}"/>
              </a:ext>
            </a:extLst>
          </p:cNvPr>
          <p:cNvGrpSpPr/>
          <p:nvPr/>
        </p:nvGrpSpPr>
        <p:grpSpPr>
          <a:xfrm>
            <a:off x="4983601" y="6303671"/>
            <a:ext cx="6327566" cy="458773"/>
            <a:chOff x="4983601" y="6303671"/>
            <a:chExt cx="6327566" cy="458773"/>
          </a:xfrm>
        </p:grpSpPr>
        <p:sp>
          <p:nvSpPr>
            <p:cNvPr id="134" name="Freeform 65">
              <a:extLst>
                <a:ext uri="{FF2B5EF4-FFF2-40B4-BE49-F238E27FC236}">
                  <a16:creationId xmlns:a16="http://schemas.microsoft.com/office/drawing/2014/main" id="{CB9621C3-AF24-F4A2-5DA2-97735B30BD02}"/>
                </a:ext>
              </a:extLst>
            </p:cNvPr>
            <p:cNvSpPr/>
            <p:nvPr/>
          </p:nvSpPr>
          <p:spPr>
            <a:xfrm>
              <a:off x="8895687" y="6303671"/>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135" name="TextBox 66">
              <a:extLst>
                <a:ext uri="{FF2B5EF4-FFF2-40B4-BE49-F238E27FC236}">
                  <a16:creationId xmlns:a16="http://schemas.microsoft.com/office/drawing/2014/main" id="{FF742D56-45B0-4954-7CE6-B7B2D3C121C8}"/>
                </a:ext>
              </a:extLst>
            </p:cNvPr>
            <p:cNvSpPr txBox="1"/>
            <p:nvPr/>
          </p:nvSpPr>
          <p:spPr>
            <a:xfrm>
              <a:off x="4983601" y="6411229"/>
              <a:ext cx="1310424" cy="243656"/>
            </a:xfrm>
            <a:prstGeom prst="rect">
              <a:avLst/>
            </a:prstGeom>
          </p:spPr>
          <p:txBody>
            <a:bodyPr lIns="0" tIns="0" rIns="0" bIns="0" rtlCol="0" anchor="t">
              <a:spAutoFit/>
            </a:bodyPr>
            <a:lstStyle/>
            <a:p>
              <a:pPr>
                <a:lnSpc>
                  <a:spcPts val="1857"/>
                </a:lnSpc>
                <a:spcBef>
                  <a:spcPct val="0"/>
                </a:spcBef>
              </a:pPr>
              <a:r>
                <a:rPr lang="en-US">
                  <a:solidFill>
                    <a:srgbClr val="FFFFFF"/>
                  </a:solidFill>
                  <a:latin typeface="Calibri  "/>
                </a:rPr>
                <a:t>EDINBURGH</a:t>
              </a:r>
            </a:p>
          </p:txBody>
        </p:sp>
        <p:sp>
          <p:nvSpPr>
            <p:cNvPr id="136" name="Freeform 67">
              <a:extLst>
                <a:ext uri="{FF2B5EF4-FFF2-40B4-BE49-F238E27FC236}">
                  <a16:creationId xmlns:a16="http://schemas.microsoft.com/office/drawing/2014/main" id="{1D045BA1-A3A7-41B2-B919-916522F20950}"/>
                </a:ext>
              </a:extLst>
            </p:cNvPr>
            <p:cNvSpPr/>
            <p:nvPr/>
          </p:nvSpPr>
          <p:spPr>
            <a:xfrm>
              <a:off x="10770639" y="6303671"/>
              <a:ext cx="540528" cy="458773"/>
            </a:xfrm>
            <a:custGeom>
              <a:avLst/>
              <a:gdLst/>
              <a:ahLst/>
              <a:cxnLst/>
              <a:rect l="l" t="t" r="r" b="b"/>
              <a:pathLst>
                <a:path w="1081057" h="917547">
                  <a:moveTo>
                    <a:pt x="0" y="0"/>
                  </a:moveTo>
                  <a:lnTo>
                    <a:pt x="1081058" y="0"/>
                  </a:lnTo>
                  <a:lnTo>
                    <a:pt x="1081058"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grpSp>
      <p:grpSp>
        <p:nvGrpSpPr>
          <p:cNvPr id="137" name="Groupe 136">
            <a:extLst>
              <a:ext uri="{FF2B5EF4-FFF2-40B4-BE49-F238E27FC236}">
                <a16:creationId xmlns:a16="http://schemas.microsoft.com/office/drawing/2014/main" id="{7B34B0DA-3F95-4696-CA00-6D05AE91A67C}"/>
              </a:ext>
            </a:extLst>
          </p:cNvPr>
          <p:cNvGrpSpPr/>
          <p:nvPr/>
        </p:nvGrpSpPr>
        <p:grpSpPr>
          <a:xfrm>
            <a:off x="4988884" y="2054820"/>
            <a:ext cx="4452614" cy="458773"/>
            <a:chOff x="4983601" y="1859204"/>
            <a:chExt cx="4452614" cy="458773"/>
          </a:xfrm>
        </p:grpSpPr>
        <p:sp>
          <p:nvSpPr>
            <p:cNvPr id="138" name="Freeform 30">
              <a:extLst>
                <a:ext uri="{FF2B5EF4-FFF2-40B4-BE49-F238E27FC236}">
                  <a16:creationId xmlns:a16="http://schemas.microsoft.com/office/drawing/2014/main" id="{73035CA6-C92F-5491-CBDB-9BB5C978B8FE}"/>
                </a:ext>
              </a:extLst>
            </p:cNvPr>
            <p:cNvSpPr/>
            <p:nvPr/>
          </p:nvSpPr>
          <p:spPr>
            <a:xfrm>
              <a:off x="8895687" y="1859204"/>
              <a:ext cx="540528" cy="458773"/>
            </a:xfrm>
            <a:custGeom>
              <a:avLst/>
              <a:gdLst/>
              <a:ahLst/>
              <a:cxnLst/>
              <a:rect l="l" t="t" r="r" b="b"/>
              <a:pathLst>
                <a:path w="1081057" h="917547">
                  <a:moveTo>
                    <a:pt x="0" y="0"/>
                  </a:moveTo>
                  <a:lnTo>
                    <a:pt x="1081057" y="0"/>
                  </a:lnTo>
                  <a:lnTo>
                    <a:pt x="1081057" y="917547"/>
                  </a:lnTo>
                  <a:lnTo>
                    <a:pt x="0" y="917547"/>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de-DE"/>
            </a:p>
          </p:txBody>
        </p:sp>
        <p:sp>
          <p:nvSpPr>
            <p:cNvPr id="139" name="TextBox 31">
              <a:extLst>
                <a:ext uri="{FF2B5EF4-FFF2-40B4-BE49-F238E27FC236}">
                  <a16:creationId xmlns:a16="http://schemas.microsoft.com/office/drawing/2014/main" id="{E8F4228C-A76F-10F7-4BD7-6F79BB9FC4EB}"/>
                </a:ext>
              </a:extLst>
            </p:cNvPr>
            <p:cNvSpPr txBox="1"/>
            <p:nvPr/>
          </p:nvSpPr>
          <p:spPr>
            <a:xfrm>
              <a:off x="4983601" y="1946634"/>
              <a:ext cx="1310424" cy="243656"/>
            </a:xfrm>
            <a:prstGeom prst="rect">
              <a:avLst/>
            </a:prstGeom>
          </p:spPr>
          <p:txBody>
            <a:bodyPr lIns="0" tIns="0" rIns="0" bIns="0" rtlCol="0" anchor="t">
              <a:spAutoFit/>
            </a:bodyPr>
            <a:lstStyle/>
            <a:p>
              <a:pPr>
                <a:lnSpc>
                  <a:spcPts val="1857"/>
                </a:lnSpc>
                <a:spcBef>
                  <a:spcPct val="0"/>
                </a:spcBef>
              </a:pPr>
              <a:r>
                <a:rPr lang="en-US">
                  <a:solidFill>
                    <a:srgbClr val="FFFFFF"/>
                  </a:solidFill>
                  <a:latin typeface="Calibri  "/>
                </a:rPr>
                <a:t>ASKER</a:t>
              </a:r>
            </a:p>
          </p:txBody>
        </p:sp>
      </p:grpSp>
    </p:spTree>
    <p:extLst>
      <p:ext uri="{BB962C8B-B14F-4D97-AF65-F5344CB8AC3E}">
        <p14:creationId xmlns:p14="http://schemas.microsoft.com/office/powerpoint/2010/main" val="3483086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NP Dark 2023, Co2 commit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C3ED27-5E95-ACD8-644A-E38D3BC25797}"/>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
            </a:endParaRPr>
          </a:p>
        </p:txBody>
      </p:sp>
      <p:pic>
        <p:nvPicPr>
          <p:cNvPr id="3" name="Image 34">
            <a:extLst>
              <a:ext uri="{FF2B5EF4-FFF2-40B4-BE49-F238E27FC236}">
                <a16:creationId xmlns:a16="http://schemas.microsoft.com/office/drawing/2014/main" id="{EC842778-8207-CF2B-3672-C0EFB2B240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3436" y="943757"/>
            <a:ext cx="10705128" cy="5914243"/>
          </a:xfrm>
          <a:prstGeom prst="rect">
            <a:avLst/>
          </a:prstGeom>
        </p:spPr>
      </p:pic>
      <p:pic>
        <p:nvPicPr>
          <p:cNvPr id="9" name="Image 2" descr="Une image contenant Police, Graphique, logo, graphisme&#10;&#10;Description générée automatiquement">
            <a:extLst>
              <a:ext uri="{FF2B5EF4-FFF2-40B4-BE49-F238E27FC236}">
                <a16:creationId xmlns:a16="http://schemas.microsoft.com/office/drawing/2014/main" id="{FAEAE38D-0C89-CB0E-D064-475D56CCBC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9843" y="502231"/>
            <a:ext cx="1528020" cy="305604"/>
          </a:xfrm>
          <a:prstGeom prst="rect">
            <a:avLst/>
          </a:prstGeom>
        </p:spPr>
      </p:pic>
      <p:sp>
        <p:nvSpPr>
          <p:cNvPr id="10" name="Titre 56">
            <a:extLst>
              <a:ext uri="{FF2B5EF4-FFF2-40B4-BE49-F238E27FC236}">
                <a16:creationId xmlns:a16="http://schemas.microsoft.com/office/drawing/2014/main" id="{219E3048-18A4-CB4D-C6F1-B7A04044D058}"/>
              </a:ext>
            </a:extLst>
          </p:cNvPr>
          <p:cNvSpPr>
            <a:spLocks noGrp="1"/>
          </p:cNvSpPr>
          <p:nvPr>
            <p:ph type="ctrTitle"/>
          </p:nvPr>
        </p:nvSpPr>
        <p:spPr>
          <a:xfrm>
            <a:off x="576000" y="288000"/>
            <a:ext cx="9187432" cy="596265"/>
          </a:xfrm>
          <a:prstGeom prst="rect">
            <a:avLst/>
          </a:prstGeom>
        </p:spPr>
        <p:txBody>
          <a:bodyPr/>
          <a:lstStyle/>
          <a:p>
            <a:r>
              <a:rPr lang="fr-FR" sz="3200">
                <a:solidFill>
                  <a:schemeClr val="bg1"/>
                </a:solidFill>
              </a:rPr>
              <a:t>Modifiez le style du titre</a:t>
            </a:r>
            <a:endParaRPr lang="en-GB" sz="3200">
              <a:solidFill>
                <a:schemeClr val="bg1"/>
              </a:solidFill>
            </a:endParaRPr>
          </a:p>
        </p:txBody>
      </p:sp>
      <p:sp>
        <p:nvSpPr>
          <p:cNvPr id="11" name="Sous-titre 79">
            <a:extLst>
              <a:ext uri="{FF2B5EF4-FFF2-40B4-BE49-F238E27FC236}">
                <a16:creationId xmlns:a16="http://schemas.microsoft.com/office/drawing/2014/main" id="{F2D0E1BE-D1A1-4FEC-1F96-B4A517862BA2}"/>
              </a:ext>
            </a:extLst>
          </p:cNvPr>
          <p:cNvSpPr>
            <a:spLocks noGrp="1"/>
          </p:cNvSpPr>
          <p:nvPr>
            <p:ph type="subTitle" idx="1"/>
          </p:nvPr>
        </p:nvSpPr>
        <p:spPr>
          <a:xfrm>
            <a:off x="576000" y="894097"/>
            <a:ext cx="9187432" cy="472587"/>
          </a:xfrm>
          <a:prstGeom prst="rect">
            <a:avLst/>
          </a:prstGeom>
        </p:spPr>
        <p:txBody>
          <a:bodyPr/>
          <a:lstStyle>
            <a:lvl1pPr marL="0" indent="0">
              <a:buNone/>
              <a:defRPr sz="2400">
                <a:solidFill>
                  <a:schemeClr val="accent2"/>
                </a:solidFill>
              </a:defRPr>
            </a:lvl1pPr>
          </a:lstStyle>
          <a:p>
            <a:r>
              <a:rPr lang="fr-FR">
                <a:latin typeface="Calibri  "/>
              </a:rPr>
              <a:t>Modifiez le style des sous-titres du masque</a:t>
            </a:r>
            <a:endParaRPr lang="en-GB">
              <a:latin typeface="Calibri  "/>
            </a:endParaRPr>
          </a:p>
        </p:txBody>
      </p:sp>
      <p:sp>
        <p:nvSpPr>
          <p:cNvPr id="12" name="TextBox 16">
            <a:extLst>
              <a:ext uri="{FF2B5EF4-FFF2-40B4-BE49-F238E27FC236}">
                <a16:creationId xmlns:a16="http://schemas.microsoft.com/office/drawing/2014/main" id="{0D7FD308-9306-1C3D-E67F-19BE094C6570}"/>
              </a:ext>
            </a:extLst>
          </p:cNvPr>
          <p:cNvSpPr txBox="1"/>
          <p:nvPr/>
        </p:nvSpPr>
        <p:spPr>
          <a:xfrm>
            <a:off x="644979" y="1376516"/>
            <a:ext cx="10705128" cy="615168"/>
          </a:xfrm>
          <a:prstGeom prst="rect">
            <a:avLst/>
          </a:prstGeom>
        </p:spPr>
        <p:txBody>
          <a:bodyPr wrap="square" lIns="0" tIns="0" rIns="0" bIns="0" rtlCol="0" anchor="t">
            <a:spAutoFit/>
          </a:bodyPr>
          <a:lstStyle/>
          <a:p>
            <a:pPr algn="just">
              <a:lnSpc>
                <a:spcPts val="2547"/>
              </a:lnSpc>
              <a:spcBef>
                <a:spcPct val="0"/>
              </a:spcBef>
            </a:pPr>
            <a:r>
              <a:rPr lang="en-US" sz="1600" spc="36">
                <a:solidFill>
                  <a:srgbClr val="FFFFFF"/>
                </a:solidFill>
                <a:latin typeface="Calibri "/>
              </a:rPr>
              <a:t>NextPharma is committed to the global fight against climate change and to ensuring that the company achieves carbon neutrality by 2025. We are also committed to setting a science-based target as part of the Science Based Targets initiative. </a:t>
            </a:r>
          </a:p>
        </p:txBody>
      </p:sp>
    </p:spTree>
    <p:extLst>
      <p:ext uri="{BB962C8B-B14F-4D97-AF65-F5344CB8AC3E}">
        <p14:creationId xmlns:p14="http://schemas.microsoft.com/office/powerpoint/2010/main" val="2903554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P Dark 2023, Contact">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8418C59-F864-2D77-AA1D-6F25E3B9020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DE"/>
          </a:p>
        </p:txBody>
      </p:sp>
      <p:grpSp>
        <p:nvGrpSpPr>
          <p:cNvPr id="16" name="Group 3">
            <a:extLst>
              <a:ext uri="{FF2B5EF4-FFF2-40B4-BE49-F238E27FC236}">
                <a16:creationId xmlns:a16="http://schemas.microsoft.com/office/drawing/2014/main" id="{21B6544D-3E71-7E84-35BB-21C442036D7D}"/>
              </a:ext>
            </a:extLst>
          </p:cNvPr>
          <p:cNvGrpSpPr/>
          <p:nvPr/>
        </p:nvGrpSpPr>
        <p:grpSpPr>
          <a:xfrm>
            <a:off x="1222535" y="2512352"/>
            <a:ext cx="9746932" cy="2815692"/>
            <a:chOff x="0" y="-78980"/>
            <a:chExt cx="19493864" cy="5631384"/>
          </a:xfrm>
        </p:grpSpPr>
        <p:sp>
          <p:nvSpPr>
            <p:cNvPr id="17" name="Freeform 4">
              <a:extLst>
                <a:ext uri="{FF2B5EF4-FFF2-40B4-BE49-F238E27FC236}">
                  <a16:creationId xmlns:a16="http://schemas.microsoft.com/office/drawing/2014/main" id="{2E253FB7-C277-CF33-1CA2-262AEDB4442F}"/>
                </a:ext>
              </a:extLst>
            </p:cNvPr>
            <p:cNvSpPr/>
            <p:nvPr/>
          </p:nvSpPr>
          <p:spPr>
            <a:xfrm>
              <a:off x="8118298" y="2065639"/>
              <a:ext cx="3486765" cy="3486765"/>
            </a:xfrm>
            <a:custGeom>
              <a:avLst/>
              <a:gdLst/>
              <a:ahLst/>
              <a:cxnLst/>
              <a:rect l="l" t="t" r="r" b="b"/>
              <a:pathLst>
                <a:path w="3486765" h="3486765">
                  <a:moveTo>
                    <a:pt x="0" y="0"/>
                  </a:moveTo>
                  <a:lnTo>
                    <a:pt x="3486765" y="0"/>
                  </a:lnTo>
                  <a:lnTo>
                    <a:pt x="3486765" y="3486765"/>
                  </a:lnTo>
                  <a:lnTo>
                    <a:pt x="0" y="3486765"/>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18" name="Freeform 5">
              <a:extLst>
                <a:ext uri="{FF2B5EF4-FFF2-40B4-BE49-F238E27FC236}">
                  <a16:creationId xmlns:a16="http://schemas.microsoft.com/office/drawing/2014/main" id="{24184D58-AD5D-3794-A7BC-552F176F709D}"/>
                </a:ext>
              </a:extLst>
            </p:cNvPr>
            <p:cNvSpPr/>
            <p:nvPr/>
          </p:nvSpPr>
          <p:spPr>
            <a:xfrm>
              <a:off x="7654059" y="22589"/>
              <a:ext cx="1004869" cy="1004869"/>
            </a:xfrm>
            <a:custGeom>
              <a:avLst/>
              <a:gdLst/>
              <a:ahLst/>
              <a:cxnLst/>
              <a:rect l="l" t="t" r="r" b="b"/>
              <a:pathLst>
                <a:path w="1004869" h="1004869">
                  <a:moveTo>
                    <a:pt x="0" y="0"/>
                  </a:moveTo>
                  <a:lnTo>
                    <a:pt x="1004869" y="0"/>
                  </a:lnTo>
                  <a:lnTo>
                    <a:pt x="1004869" y="1004870"/>
                  </a:lnTo>
                  <a:lnTo>
                    <a:pt x="0" y="1004870"/>
                  </a:lnTo>
                  <a:lnTo>
                    <a:pt x="0" y="0"/>
                  </a:lnTo>
                  <a:close/>
                </a:path>
              </a:pathLst>
            </a:custGeom>
            <a: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DE"/>
            </a:p>
          </p:txBody>
        </p:sp>
        <p:sp>
          <p:nvSpPr>
            <p:cNvPr id="19" name="TextBox 6">
              <a:extLst>
                <a:ext uri="{FF2B5EF4-FFF2-40B4-BE49-F238E27FC236}">
                  <a16:creationId xmlns:a16="http://schemas.microsoft.com/office/drawing/2014/main" id="{F9414DF4-9026-547D-70E2-281F4D1DF4BE}"/>
                </a:ext>
              </a:extLst>
            </p:cNvPr>
            <p:cNvSpPr txBox="1"/>
            <p:nvPr/>
          </p:nvSpPr>
          <p:spPr>
            <a:xfrm>
              <a:off x="8887528" y="-67684"/>
              <a:ext cx="3181774" cy="945388"/>
            </a:xfrm>
            <a:prstGeom prst="rect">
              <a:avLst/>
            </a:prstGeom>
          </p:spPr>
          <p:txBody>
            <a:bodyPr lIns="0" tIns="0" rIns="0" bIns="0" rtlCol="0" anchor="t">
              <a:spAutoFit/>
            </a:bodyPr>
            <a:lstStyle/>
            <a:p>
              <a:pPr>
                <a:lnSpc>
                  <a:spcPts val="3978"/>
                </a:lnSpc>
              </a:pPr>
              <a:r>
                <a:rPr lang="en-US" sz="2599" spc="285">
                  <a:solidFill>
                    <a:srgbClr val="FFFFFF"/>
                  </a:solidFill>
                  <a:latin typeface="Calibri"/>
                </a:rPr>
                <a:t>LINKEDIN</a:t>
              </a:r>
            </a:p>
          </p:txBody>
        </p:sp>
        <p:sp>
          <p:nvSpPr>
            <p:cNvPr id="20" name="TextBox 7">
              <a:extLst>
                <a:ext uri="{FF2B5EF4-FFF2-40B4-BE49-F238E27FC236}">
                  <a16:creationId xmlns:a16="http://schemas.microsoft.com/office/drawing/2014/main" id="{4F724604-B1D5-662D-B825-96EC680CBC61}"/>
                </a:ext>
              </a:extLst>
            </p:cNvPr>
            <p:cNvSpPr txBox="1"/>
            <p:nvPr/>
          </p:nvSpPr>
          <p:spPr>
            <a:xfrm>
              <a:off x="32512" y="1267392"/>
              <a:ext cx="4331548" cy="944490"/>
            </a:xfrm>
            <a:prstGeom prst="rect">
              <a:avLst/>
            </a:prstGeom>
          </p:spPr>
          <p:txBody>
            <a:bodyPr lIns="0" tIns="0" rIns="0" bIns="0" rtlCol="0" anchor="t">
              <a:spAutoFit/>
            </a:bodyPr>
            <a:lstStyle/>
            <a:p>
              <a:pPr>
                <a:lnSpc>
                  <a:spcPts val="4282"/>
                </a:lnSpc>
              </a:pPr>
              <a:r>
                <a:rPr lang="en-US" sz="1733" spc="17">
                  <a:solidFill>
                    <a:srgbClr val="FFFFFF"/>
                  </a:solidFill>
                  <a:latin typeface="Calibri"/>
                  <a:hlinkClick r:id="rId5"/>
                </a:rPr>
                <a:t>info@nextpharma.com</a:t>
              </a:r>
              <a:endParaRPr lang="en-US" sz="1733" spc="17">
                <a:solidFill>
                  <a:srgbClr val="FFFFFF"/>
                </a:solidFill>
                <a:latin typeface="Calibri"/>
              </a:endParaRPr>
            </a:p>
          </p:txBody>
        </p:sp>
        <p:sp>
          <p:nvSpPr>
            <p:cNvPr id="21" name="Freeform 8">
              <a:extLst>
                <a:ext uri="{FF2B5EF4-FFF2-40B4-BE49-F238E27FC236}">
                  <a16:creationId xmlns:a16="http://schemas.microsoft.com/office/drawing/2014/main" id="{973D64D6-0438-0B84-45EB-1CF4470ACCE2}"/>
                </a:ext>
              </a:extLst>
            </p:cNvPr>
            <p:cNvSpPr/>
            <p:nvPr/>
          </p:nvSpPr>
          <p:spPr>
            <a:xfrm>
              <a:off x="0" y="0"/>
              <a:ext cx="1027459" cy="1027459"/>
            </a:xfrm>
            <a:custGeom>
              <a:avLst/>
              <a:gdLst/>
              <a:ahLst/>
              <a:cxnLst/>
              <a:rect l="l" t="t" r="r" b="b"/>
              <a:pathLst>
                <a:path w="1027459" h="1027459">
                  <a:moveTo>
                    <a:pt x="0" y="0"/>
                  </a:moveTo>
                  <a:lnTo>
                    <a:pt x="1027459" y="0"/>
                  </a:lnTo>
                  <a:lnTo>
                    <a:pt x="1027459" y="1027459"/>
                  </a:lnTo>
                  <a:lnTo>
                    <a:pt x="0" y="102745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DE"/>
            </a:p>
          </p:txBody>
        </p:sp>
        <p:sp>
          <p:nvSpPr>
            <p:cNvPr id="22" name="TextBox 9">
              <a:extLst>
                <a:ext uri="{FF2B5EF4-FFF2-40B4-BE49-F238E27FC236}">
                  <a16:creationId xmlns:a16="http://schemas.microsoft.com/office/drawing/2014/main" id="{09121B1C-B67E-DDC5-B97B-2A7B00F082DD}"/>
                </a:ext>
              </a:extLst>
            </p:cNvPr>
            <p:cNvSpPr txBox="1"/>
            <p:nvPr/>
          </p:nvSpPr>
          <p:spPr>
            <a:xfrm>
              <a:off x="1253530" y="-78980"/>
              <a:ext cx="3143040" cy="945388"/>
            </a:xfrm>
            <a:prstGeom prst="rect">
              <a:avLst/>
            </a:prstGeom>
          </p:spPr>
          <p:txBody>
            <a:bodyPr lIns="0" tIns="0" rIns="0" bIns="0" rtlCol="0" anchor="t">
              <a:spAutoFit/>
            </a:bodyPr>
            <a:lstStyle/>
            <a:p>
              <a:pPr>
                <a:lnSpc>
                  <a:spcPts val="3978"/>
                </a:lnSpc>
                <a:spcBef>
                  <a:spcPct val="0"/>
                </a:spcBef>
              </a:pPr>
              <a:r>
                <a:rPr lang="en-US" sz="2599" spc="285">
                  <a:solidFill>
                    <a:srgbClr val="FFFFFF"/>
                  </a:solidFill>
                  <a:latin typeface="Calibri"/>
                </a:rPr>
                <a:t>CONTACT</a:t>
              </a:r>
            </a:p>
          </p:txBody>
        </p:sp>
        <p:sp>
          <p:nvSpPr>
            <p:cNvPr id="23" name="TextBox 10">
              <a:extLst>
                <a:ext uri="{FF2B5EF4-FFF2-40B4-BE49-F238E27FC236}">
                  <a16:creationId xmlns:a16="http://schemas.microsoft.com/office/drawing/2014/main" id="{5E7F70AB-19FC-2274-AFA4-6C00EBB7F4D7}"/>
                </a:ext>
              </a:extLst>
            </p:cNvPr>
            <p:cNvSpPr txBox="1"/>
            <p:nvPr/>
          </p:nvSpPr>
          <p:spPr>
            <a:xfrm>
              <a:off x="15813620" y="1561648"/>
              <a:ext cx="3193416" cy="617478"/>
            </a:xfrm>
            <a:prstGeom prst="rect">
              <a:avLst/>
            </a:prstGeom>
          </p:spPr>
          <p:txBody>
            <a:bodyPr lIns="0" tIns="0" rIns="0" bIns="0" rtlCol="0" anchor="t">
              <a:spAutoFit/>
            </a:bodyPr>
            <a:lstStyle/>
            <a:p>
              <a:pPr>
                <a:lnSpc>
                  <a:spcPts val="2600"/>
                </a:lnSpc>
              </a:pPr>
              <a:r>
                <a:rPr lang="en-US" sz="1733" spc="17">
                  <a:solidFill>
                    <a:srgbClr val="FFFFFF"/>
                  </a:solidFill>
                  <a:latin typeface="Calibri"/>
                </a:rPr>
                <a:t>nextpharma.com</a:t>
              </a:r>
            </a:p>
          </p:txBody>
        </p:sp>
        <p:sp>
          <p:nvSpPr>
            <p:cNvPr id="24" name="Freeform 11">
              <a:extLst>
                <a:ext uri="{FF2B5EF4-FFF2-40B4-BE49-F238E27FC236}">
                  <a16:creationId xmlns:a16="http://schemas.microsoft.com/office/drawing/2014/main" id="{0CFF507A-40D6-1864-3A6D-2A5C2FB03B6B}"/>
                </a:ext>
              </a:extLst>
            </p:cNvPr>
            <p:cNvSpPr/>
            <p:nvPr/>
          </p:nvSpPr>
          <p:spPr>
            <a:xfrm>
              <a:off x="15326793" y="16547"/>
              <a:ext cx="1001806" cy="1001806"/>
            </a:xfrm>
            <a:custGeom>
              <a:avLst/>
              <a:gdLst/>
              <a:ahLst/>
              <a:cxnLst/>
              <a:rect l="l" t="t" r="r" b="b"/>
              <a:pathLst>
                <a:path w="1001806" h="1001806">
                  <a:moveTo>
                    <a:pt x="0" y="0"/>
                  </a:moveTo>
                  <a:lnTo>
                    <a:pt x="1001806" y="0"/>
                  </a:lnTo>
                  <a:lnTo>
                    <a:pt x="1001806" y="1001806"/>
                  </a:lnTo>
                  <a:lnTo>
                    <a:pt x="0" y="100180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DE"/>
            </a:p>
          </p:txBody>
        </p:sp>
        <p:sp>
          <p:nvSpPr>
            <p:cNvPr id="25" name="TextBox 12">
              <a:extLst>
                <a:ext uri="{FF2B5EF4-FFF2-40B4-BE49-F238E27FC236}">
                  <a16:creationId xmlns:a16="http://schemas.microsoft.com/office/drawing/2014/main" id="{C07066C4-FCAD-B0E1-C564-BD6411BEE7F2}"/>
                </a:ext>
              </a:extLst>
            </p:cNvPr>
            <p:cNvSpPr txBox="1"/>
            <p:nvPr/>
          </p:nvSpPr>
          <p:spPr>
            <a:xfrm>
              <a:off x="16557200" y="-75260"/>
              <a:ext cx="2936664" cy="945388"/>
            </a:xfrm>
            <a:prstGeom prst="rect">
              <a:avLst/>
            </a:prstGeom>
          </p:spPr>
          <p:txBody>
            <a:bodyPr lIns="0" tIns="0" rIns="0" bIns="0" rtlCol="0" anchor="t">
              <a:spAutoFit/>
            </a:bodyPr>
            <a:lstStyle/>
            <a:p>
              <a:pPr>
                <a:lnSpc>
                  <a:spcPts val="3978"/>
                </a:lnSpc>
                <a:spcBef>
                  <a:spcPct val="0"/>
                </a:spcBef>
              </a:pPr>
              <a:r>
                <a:rPr lang="en-US" sz="2599" spc="285">
                  <a:solidFill>
                    <a:srgbClr val="FFFFFF"/>
                  </a:solidFill>
                  <a:latin typeface="Calibri"/>
                </a:rPr>
                <a:t>WEBSITE</a:t>
              </a:r>
            </a:p>
          </p:txBody>
        </p:sp>
      </p:grpSp>
      <p:sp>
        <p:nvSpPr>
          <p:cNvPr id="26" name="Freeform 13">
            <a:extLst>
              <a:ext uri="{FF2B5EF4-FFF2-40B4-BE49-F238E27FC236}">
                <a16:creationId xmlns:a16="http://schemas.microsoft.com/office/drawing/2014/main" id="{72219E51-B4B6-BC25-EB3A-8F1CD8120BFA}"/>
              </a:ext>
            </a:extLst>
          </p:cNvPr>
          <p:cNvSpPr/>
          <p:nvPr/>
        </p:nvSpPr>
        <p:spPr>
          <a:xfrm>
            <a:off x="4158562" y="1035125"/>
            <a:ext cx="1782004" cy="460491"/>
          </a:xfrm>
          <a:custGeom>
            <a:avLst/>
            <a:gdLst/>
            <a:ahLst/>
            <a:cxnLst/>
            <a:rect l="l" t="t" r="r" b="b"/>
            <a:pathLst>
              <a:path w="2673006" h="690736">
                <a:moveTo>
                  <a:pt x="0" y="0"/>
                </a:moveTo>
                <a:lnTo>
                  <a:pt x="2673005" y="0"/>
                </a:lnTo>
                <a:lnTo>
                  <a:pt x="2673005" y="690736"/>
                </a:lnTo>
                <a:lnTo>
                  <a:pt x="0" y="690736"/>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27" name="TextBox 14">
            <a:extLst>
              <a:ext uri="{FF2B5EF4-FFF2-40B4-BE49-F238E27FC236}">
                <a16:creationId xmlns:a16="http://schemas.microsoft.com/office/drawing/2014/main" id="{6788B3BF-C113-4C30-50F1-A0E5D6405540}"/>
              </a:ext>
            </a:extLst>
          </p:cNvPr>
          <p:cNvSpPr txBox="1"/>
          <p:nvPr/>
        </p:nvSpPr>
        <p:spPr>
          <a:xfrm>
            <a:off x="1023289" y="708640"/>
            <a:ext cx="10145423" cy="635559"/>
          </a:xfrm>
          <a:prstGeom prst="rect">
            <a:avLst/>
          </a:prstGeom>
        </p:spPr>
        <p:txBody>
          <a:bodyPr lIns="0" tIns="0" rIns="0" bIns="0" rtlCol="0" anchor="t">
            <a:spAutoFit/>
          </a:bodyPr>
          <a:lstStyle/>
          <a:p>
            <a:pPr algn="ctr">
              <a:lnSpc>
                <a:spcPts val="5240"/>
              </a:lnSpc>
            </a:pPr>
            <a:r>
              <a:rPr lang="en-US" sz="4000" b="1" spc="115">
                <a:solidFill>
                  <a:srgbClr val="FFFFFF"/>
                </a:solidFill>
                <a:latin typeface="Calibri"/>
              </a:rPr>
              <a:t>CONTACT US</a:t>
            </a:r>
          </a:p>
        </p:txBody>
      </p:sp>
    </p:spTree>
    <p:extLst>
      <p:ext uri="{BB962C8B-B14F-4D97-AF65-F5344CB8AC3E}">
        <p14:creationId xmlns:p14="http://schemas.microsoft.com/office/powerpoint/2010/main" val="2751884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7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7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932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11" r:id="rId3"/>
    <p:sldLayoutId id="2147483701" r:id="rId4"/>
    <p:sldLayoutId id="2147483703" r:id="rId5"/>
    <p:sldLayoutId id="2147483704" r:id="rId6"/>
    <p:sldLayoutId id="2147483705" r:id="rId7"/>
    <p:sldLayoutId id="2147483706" r:id="rId8"/>
    <p:sldLayoutId id="2147483707" r:id="rId9"/>
    <p:sldLayoutId id="2147483718" r:id="rId10"/>
    <p:sldLayoutId id="2147483721" r:id="rId11"/>
    <p:sldLayoutId id="2147483722"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4462"/>
        </a:solidFill>
        <a:effectLst/>
      </p:bgPr>
    </p:bg>
    <p:spTree>
      <p:nvGrpSpPr>
        <p:cNvPr id="1" name=""/>
        <p:cNvGrpSpPr/>
        <p:nvPr/>
      </p:nvGrpSpPr>
      <p:grpSpPr>
        <a:xfrm>
          <a:off x="0" y="0"/>
          <a:ext cx="0" cy="0"/>
          <a:chOff x="0" y="0"/>
          <a:chExt cx="0" cy="0"/>
        </a:xfrm>
      </p:grpSpPr>
      <p:pic>
        <p:nvPicPr>
          <p:cNvPr id="13" name="Picture 12" descr="A yellow and white logo&#10;&#10;Description automatically generated with low confidence">
            <a:extLst>
              <a:ext uri="{FF2B5EF4-FFF2-40B4-BE49-F238E27FC236}">
                <a16:creationId xmlns:a16="http://schemas.microsoft.com/office/drawing/2014/main" id="{C0973FE2-F85E-0B43-AB5F-1D251E8BB2EE}"/>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224000" y="288000"/>
            <a:ext cx="1657030" cy="331406"/>
          </a:xfrm>
          <a:prstGeom prst="rect">
            <a:avLst/>
          </a:prstGeom>
        </p:spPr>
      </p:pic>
      <p:sp>
        <p:nvSpPr>
          <p:cNvPr id="2" name="Slide Number Placeholder 1">
            <a:extLst>
              <a:ext uri="{FF2B5EF4-FFF2-40B4-BE49-F238E27FC236}">
                <a16:creationId xmlns:a16="http://schemas.microsoft.com/office/drawing/2014/main" id="{D6CB86E3-31EE-4372-BB3C-DE5680C204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4FD95-C75F-4AE1-8FBA-A76AC219E502}" type="slidenum">
              <a:rPr lang="en-US" smtClean="0"/>
              <a:t>‹#›</a:t>
            </a:fld>
            <a:endParaRPr lang="en-US"/>
          </a:p>
        </p:txBody>
      </p:sp>
      <p:pic>
        <p:nvPicPr>
          <p:cNvPr id="4" name="Image 3" descr="Une image contenant texte, Police, Graphique, logo&#10;&#10;Description générée automatiquement">
            <a:extLst>
              <a:ext uri="{FF2B5EF4-FFF2-40B4-BE49-F238E27FC236}">
                <a16:creationId xmlns:a16="http://schemas.microsoft.com/office/drawing/2014/main" id="{3F9A1EF9-F8A5-9715-E312-DA90B118B6F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025380" y="109633"/>
            <a:ext cx="2140130" cy="682906"/>
          </a:xfrm>
          <a:prstGeom prst="rect">
            <a:avLst/>
          </a:prstGeom>
        </p:spPr>
      </p:pic>
    </p:spTree>
    <p:extLst>
      <p:ext uri="{BB962C8B-B14F-4D97-AF65-F5344CB8AC3E}">
        <p14:creationId xmlns:p14="http://schemas.microsoft.com/office/powerpoint/2010/main" val="24231877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8" r:id="rId9"/>
    <p:sldLayoutId id="2147483689" r:id="rId10"/>
    <p:sldLayoutId id="2147483690" r:id="rId11"/>
    <p:sldLayoutId id="2147483691" r:id="rId12"/>
    <p:sldLayoutId id="2147483715" r:id="rId13"/>
    <p:sldLayoutId id="2147483716" r:id="rId14"/>
    <p:sldLayoutId id="2147483717" r:id="rId15"/>
    <p:sldLayoutId id="2147483719" r:id="rId16"/>
    <p:sldLayoutId id="2147483720" r:id="rId17"/>
    <p:sldLayoutId id="2147483723" r:id="rId18"/>
    <p:sldLayoutId id="2147483725" r:id="rId19"/>
  </p:sldLayoutIdLst>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jpeg"/><Relationship Id="rId1" Type="http://schemas.openxmlformats.org/officeDocument/2006/relationships/slideLayout" Target="../slideLayouts/slideLayout10.xml"/><Relationship Id="rId6" Type="http://schemas.openxmlformats.org/officeDocument/2006/relationships/image" Target="../media/image78.png"/><Relationship Id="rId5" Type="http://schemas.openxmlformats.org/officeDocument/2006/relationships/hyperlink" Target="http://www.flickr.com/photos/jamesstringer/2745007932/" TargetMode="External"/><Relationship Id="rId4" Type="http://schemas.openxmlformats.org/officeDocument/2006/relationships/image" Target="../media/image77.jpeg"/><Relationship Id="rId9" Type="http://schemas.openxmlformats.org/officeDocument/2006/relationships/image" Target="../media/image81.png"/></Relationships>
</file>

<file path=ppt/slides/_rels/slide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8.xml"/><Relationship Id="rId4" Type="http://schemas.openxmlformats.org/officeDocument/2006/relationships/image" Target="../media/image98.jpeg"/></Relationships>
</file>

<file path=ppt/slides/_rels/slide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9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emf"/><Relationship Id="rId1" Type="http://schemas.openxmlformats.org/officeDocument/2006/relationships/slideLayout" Target="../slideLayouts/slideLayout15.xml"/><Relationship Id="rId6" Type="http://schemas.openxmlformats.org/officeDocument/2006/relationships/image" Target="../media/image103.png"/><Relationship Id="rId5" Type="http://schemas.openxmlformats.org/officeDocument/2006/relationships/image" Target="../media/image99.png"/><Relationship Id="rId4" Type="http://schemas.openxmlformats.org/officeDocument/2006/relationships/image" Target="../media/image102.jpeg"/></Relationships>
</file>

<file path=ppt/slides/_rels/slide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0.jpeg"/><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10.png"/><Relationship Id="rId4" Type="http://schemas.openxmlformats.org/officeDocument/2006/relationships/image" Target="../media/image109.jpeg"/></Relationships>
</file>

<file path=ppt/slides/_rels/slide1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png"/></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5.xml"/><Relationship Id="rId4" Type="http://schemas.openxmlformats.org/officeDocument/2006/relationships/image" Target="../media/image121.png"/></Relationships>
</file>

<file path=ppt/slides/_rels/slide22.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jpeg"/></Relationships>
</file>

<file path=ppt/slides/_rels/slide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0.png"/><Relationship Id="rId1" Type="http://schemas.openxmlformats.org/officeDocument/2006/relationships/slideLayout" Target="../slideLayouts/slideLayout28.xml"/><Relationship Id="rId4" Type="http://schemas.openxmlformats.org/officeDocument/2006/relationships/image" Target="../media/image131.emf"/></Relationships>
</file>

<file path=ppt/slides/_rels/slide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15.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png"/></Relationships>
</file>

<file path=ppt/slides/_rels/slide2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0.xml"/><Relationship Id="rId4" Type="http://schemas.openxmlformats.org/officeDocument/2006/relationships/hyperlink" Target="mailto:info@nextpharma.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2.png"/><Relationship Id="rId4" Type="http://schemas.openxmlformats.org/officeDocument/2006/relationships/diagramLayout" Target="../diagrams/layout1.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rotWithShape="1">
          <a:blip r:embed="rId2">
            <a:extLst>
              <a:ext uri="{28A0092B-C50C-407E-A947-70E740481C1C}">
                <a14:useLocalDpi xmlns:a14="http://schemas.microsoft.com/office/drawing/2010/main" val="0"/>
              </a:ext>
            </a:extLst>
          </a:blip>
          <a:srcRect l="-24159" t="1398" r="24159" b="-1324"/>
          <a:stretch/>
        </p:blipFill>
        <p:spPr>
          <a:xfrm>
            <a:off x="1943488" y="0"/>
            <a:ext cx="10293946" cy="6960637"/>
          </a:xfrm>
          <a:prstGeom prst="rect">
            <a:avLst/>
          </a:prstGeom>
        </p:spPr>
      </p:pic>
      <p:pic>
        <p:nvPicPr>
          <p:cNvPr id="4" name="object 4"/>
          <p:cNvPicPr/>
          <p:nvPr/>
        </p:nvPicPr>
        <p:blipFill>
          <a:blip r:embed="rId3" cstate="print"/>
          <a:stretch>
            <a:fillRect/>
          </a:stretch>
        </p:blipFill>
        <p:spPr>
          <a:xfrm>
            <a:off x="0" y="0"/>
            <a:ext cx="8654108" cy="6857999"/>
          </a:xfrm>
          <a:prstGeom prst="rect">
            <a:avLst/>
          </a:prstGeom>
        </p:spPr>
      </p:pic>
      <p:sp>
        <p:nvSpPr>
          <p:cNvPr id="5" name="object 5"/>
          <p:cNvSpPr/>
          <p:nvPr/>
        </p:nvSpPr>
        <p:spPr>
          <a:xfrm>
            <a:off x="0" y="1"/>
            <a:ext cx="6096000" cy="6857999"/>
          </a:xfrm>
          <a:custGeom>
            <a:avLst/>
            <a:gdLst/>
            <a:ahLst/>
            <a:cxnLst/>
            <a:rect l="l" t="t" r="r" b="b"/>
            <a:pathLst>
              <a:path w="9144000" h="10261600">
                <a:moveTo>
                  <a:pt x="9144000" y="10261589"/>
                </a:moveTo>
                <a:lnTo>
                  <a:pt x="0" y="10261589"/>
                </a:lnTo>
                <a:lnTo>
                  <a:pt x="0" y="0"/>
                </a:lnTo>
                <a:lnTo>
                  <a:pt x="9144000" y="0"/>
                </a:lnTo>
                <a:lnTo>
                  <a:pt x="9144000" y="10261589"/>
                </a:lnTo>
                <a:close/>
              </a:path>
            </a:pathLst>
          </a:custGeom>
          <a:solidFill>
            <a:srgbClr val="004461"/>
          </a:solidFill>
        </p:spPr>
        <p:txBody>
          <a:bodyPr wrap="square" lIns="0" tIns="0" rIns="0" bIns="0" rtlCol="0"/>
          <a:lstStyle/>
          <a:p>
            <a:endParaRPr sz="1200"/>
          </a:p>
        </p:txBody>
      </p:sp>
      <p:sp>
        <p:nvSpPr>
          <p:cNvPr id="6" name="object 6"/>
          <p:cNvSpPr/>
          <p:nvPr/>
        </p:nvSpPr>
        <p:spPr>
          <a:xfrm>
            <a:off x="6032499" y="1783739"/>
            <a:ext cx="127000" cy="5074497"/>
          </a:xfrm>
          <a:custGeom>
            <a:avLst/>
            <a:gdLst/>
            <a:ahLst/>
            <a:cxnLst/>
            <a:rect l="l" t="t" r="r" b="b"/>
            <a:pathLst>
              <a:path w="190500" h="7611745">
                <a:moveTo>
                  <a:pt x="190499" y="0"/>
                </a:moveTo>
                <a:lnTo>
                  <a:pt x="190499" y="7611389"/>
                </a:lnTo>
                <a:lnTo>
                  <a:pt x="0" y="7611389"/>
                </a:lnTo>
                <a:lnTo>
                  <a:pt x="0" y="0"/>
                </a:lnTo>
                <a:lnTo>
                  <a:pt x="190499" y="0"/>
                </a:lnTo>
                <a:close/>
              </a:path>
            </a:pathLst>
          </a:custGeom>
          <a:solidFill>
            <a:srgbClr val="F6A700"/>
          </a:solidFill>
        </p:spPr>
        <p:txBody>
          <a:bodyPr wrap="square" lIns="0" tIns="0" rIns="0" bIns="0" rtlCol="0"/>
          <a:lstStyle/>
          <a:p>
            <a:endParaRPr sz="1200"/>
          </a:p>
        </p:txBody>
      </p:sp>
      <p:sp>
        <p:nvSpPr>
          <p:cNvPr id="7" name="object 7"/>
          <p:cNvSpPr/>
          <p:nvPr/>
        </p:nvSpPr>
        <p:spPr>
          <a:xfrm>
            <a:off x="5231237" y="1033507"/>
            <a:ext cx="1729740" cy="1729740"/>
          </a:xfrm>
          <a:custGeom>
            <a:avLst/>
            <a:gdLst/>
            <a:ahLst/>
            <a:cxnLst/>
            <a:rect l="l" t="t" r="r" b="b"/>
            <a:pathLst>
              <a:path w="2594609" h="2594610">
                <a:moveTo>
                  <a:pt x="1297164" y="2594290"/>
                </a:moveTo>
                <a:lnTo>
                  <a:pt x="1248514" y="2593396"/>
                </a:lnTo>
                <a:lnTo>
                  <a:pt x="1200337" y="2590733"/>
                </a:lnTo>
                <a:lnTo>
                  <a:pt x="1152642" y="2586332"/>
                </a:lnTo>
                <a:lnTo>
                  <a:pt x="1105461" y="2580226"/>
                </a:lnTo>
                <a:lnTo>
                  <a:pt x="1058827" y="2572446"/>
                </a:lnTo>
                <a:lnTo>
                  <a:pt x="1012769" y="2563022"/>
                </a:lnTo>
                <a:lnTo>
                  <a:pt x="967320" y="2551987"/>
                </a:lnTo>
                <a:lnTo>
                  <a:pt x="922511" y="2539371"/>
                </a:lnTo>
                <a:lnTo>
                  <a:pt x="878373" y="2525206"/>
                </a:lnTo>
                <a:lnTo>
                  <a:pt x="834938" y="2509523"/>
                </a:lnTo>
                <a:lnTo>
                  <a:pt x="792236" y="2492355"/>
                </a:lnTo>
                <a:lnTo>
                  <a:pt x="750300" y="2473731"/>
                </a:lnTo>
                <a:lnTo>
                  <a:pt x="709160" y="2453683"/>
                </a:lnTo>
                <a:lnTo>
                  <a:pt x="668849" y="2432243"/>
                </a:lnTo>
                <a:lnTo>
                  <a:pt x="629396" y="2409443"/>
                </a:lnTo>
                <a:lnTo>
                  <a:pt x="590835" y="2385313"/>
                </a:lnTo>
                <a:lnTo>
                  <a:pt x="553195" y="2359884"/>
                </a:lnTo>
                <a:lnTo>
                  <a:pt x="516508" y="2333189"/>
                </a:lnTo>
                <a:lnTo>
                  <a:pt x="480807" y="2305258"/>
                </a:lnTo>
                <a:lnTo>
                  <a:pt x="446121" y="2276123"/>
                </a:lnTo>
                <a:lnTo>
                  <a:pt x="412483" y="2245815"/>
                </a:lnTo>
                <a:lnTo>
                  <a:pt x="379923" y="2214366"/>
                </a:lnTo>
                <a:lnTo>
                  <a:pt x="348474" y="2181806"/>
                </a:lnTo>
                <a:lnTo>
                  <a:pt x="318166" y="2148168"/>
                </a:lnTo>
                <a:lnTo>
                  <a:pt x="289031" y="2113482"/>
                </a:lnTo>
                <a:lnTo>
                  <a:pt x="261100" y="2077781"/>
                </a:lnTo>
                <a:lnTo>
                  <a:pt x="234405" y="2041094"/>
                </a:lnTo>
                <a:lnTo>
                  <a:pt x="208976" y="2003455"/>
                </a:lnTo>
                <a:lnTo>
                  <a:pt x="184846" y="1964893"/>
                </a:lnTo>
                <a:lnTo>
                  <a:pt x="162045" y="1925440"/>
                </a:lnTo>
                <a:lnTo>
                  <a:pt x="140606" y="1885129"/>
                </a:lnTo>
                <a:lnTo>
                  <a:pt x="120558" y="1843989"/>
                </a:lnTo>
                <a:lnTo>
                  <a:pt x="101934" y="1802053"/>
                </a:lnTo>
                <a:lnTo>
                  <a:pt x="84765" y="1759351"/>
                </a:lnTo>
                <a:lnTo>
                  <a:pt x="69083" y="1715916"/>
                </a:lnTo>
                <a:lnTo>
                  <a:pt x="54918" y="1671778"/>
                </a:lnTo>
                <a:lnTo>
                  <a:pt x="42302" y="1626969"/>
                </a:lnTo>
                <a:lnTo>
                  <a:pt x="31267" y="1581520"/>
                </a:lnTo>
                <a:lnTo>
                  <a:pt x="21843" y="1535462"/>
                </a:lnTo>
                <a:lnTo>
                  <a:pt x="14063" y="1488828"/>
                </a:lnTo>
                <a:lnTo>
                  <a:pt x="7956" y="1441647"/>
                </a:lnTo>
                <a:lnTo>
                  <a:pt x="3556" y="1393953"/>
                </a:lnTo>
                <a:lnTo>
                  <a:pt x="893" y="1345775"/>
                </a:lnTo>
                <a:lnTo>
                  <a:pt x="0" y="1297075"/>
                </a:lnTo>
                <a:lnTo>
                  <a:pt x="893" y="1248515"/>
                </a:lnTo>
                <a:lnTo>
                  <a:pt x="3556" y="1200338"/>
                </a:lnTo>
                <a:lnTo>
                  <a:pt x="7956" y="1152643"/>
                </a:lnTo>
                <a:lnTo>
                  <a:pt x="14063" y="1105462"/>
                </a:lnTo>
                <a:lnTo>
                  <a:pt x="21843" y="1058828"/>
                </a:lnTo>
                <a:lnTo>
                  <a:pt x="31267" y="1012770"/>
                </a:lnTo>
                <a:lnTo>
                  <a:pt x="42302" y="967321"/>
                </a:lnTo>
                <a:lnTo>
                  <a:pt x="54918" y="922512"/>
                </a:lnTo>
                <a:lnTo>
                  <a:pt x="69083" y="878374"/>
                </a:lnTo>
                <a:lnTo>
                  <a:pt x="84765" y="834939"/>
                </a:lnTo>
                <a:lnTo>
                  <a:pt x="101934" y="792237"/>
                </a:lnTo>
                <a:lnTo>
                  <a:pt x="120558" y="750301"/>
                </a:lnTo>
                <a:lnTo>
                  <a:pt x="140606" y="709162"/>
                </a:lnTo>
                <a:lnTo>
                  <a:pt x="162045" y="668850"/>
                </a:lnTo>
                <a:lnTo>
                  <a:pt x="184846" y="629397"/>
                </a:lnTo>
                <a:lnTo>
                  <a:pt x="208976" y="590836"/>
                </a:lnTo>
                <a:lnTo>
                  <a:pt x="234405" y="553196"/>
                </a:lnTo>
                <a:lnTo>
                  <a:pt x="261100" y="516510"/>
                </a:lnTo>
                <a:lnTo>
                  <a:pt x="289031" y="480808"/>
                </a:lnTo>
                <a:lnTo>
                  <a:pt x="318166" y="446122"/>
                </a:lnTo>
                <a:lnTo>
                  <a:pt x="348474" y="412484"/>
                </a:lnTo>
                <a:lnTo>
                  <a:pt x="379923" y="379925"/>
                </a:lnTo>
                <a:lnTo>
                  <a:pt x="412483" y="348475"/>
                </a:lnTo>
                <a:lnTo>
                  <a:pt x="446121" y="318167"/>
                </a:lnTo>
                <a:lnTo>
                  <a:pt x="480807" y="289032"/>
                </a:lnTo>
                <a:lnTo>
                  <a:pt x="516508" y="261102"/>
                </a:lnTo>
                <a:lnTo>
                  <a:pt x="553195" y="234406"/>
                </a:lnTo>
                <a:lnTo>
                  <a:pt x="590835" y="208978"/>
                </a:lnTo>
                <a:lnTo>
                  <a:pt x="629396" y="184847"/>
                </a:lnTo>
                <a:lnTo>
                  <a:pt x="668849" y="162047"/>
                </a:lnTo>
                <a:lnTo>
                  <a:pt x="709160" y="140607"/>
                </a:lnTo>
                <a:lnTo>
                  <a:pt x="750300" y="120559"/>
                </a:lnTo>
                <a:lnTo>
                  <a:pt x="792236" y="101936"/>
                </a:lnTo>
                <a:lnTo>
                  <a:pt x="834938" y="84767"/>
                </a:lnTo>
                <a:lnTo>
                  <a:pt x="878373" y="69084"/>
                </a:lnTo>
                <a:lnTo>
                  <a:pt x="922511" y="54919"/>
                </a:lnTo>
                <a:lnTo>
                  <a:pt x="967320" y="42304"/>
                </a:lnTo>
                <a:lnTo>
                  <a:pt x="1012769" y="31268"/>
                </a:lnTo>
                <a:lnTo>
                  <a:pt x="1058827" y="21844"/>
                </a:lnTo>
                <a:lnTo>
                  <a:pt x="1105461" y="14064"/>
                </a:lnTo>
                <a:lnTo>
                  <a:pt x="1152642" y="7958"/>
                </a:lnTo>
                <a:lnTo>
                  <a:pt x="1200337" y="3557"/>
                </a:lnTo>
                <a:lnTo>
                  <a:pt x="1248514" y="894"/>
                </a:lnTo>
                <a:lnTo>
                  <a:pt x="1297144" y="0"/>
                </a:lnTo>
                <a:lnTo>
                  <a:pt x="1345774" y="894"/>
                </a:lnTo>
                <a:lnTo>
                  <a:pt x="1393952" y="3557"/>
                </a:lnTo>
                <a:lnTo>
                  <a:pt x="1441646" y="7958"/>
                </a:lnTo>
                <a:lnTo>
                  <a:pt x="1488827" y="14064"/>
                </a:lnTo>
                <a:lnTo>
                  <a:pt x="1535461" y="21844"/>
                </a:lnTo>
                <a:lnTo>
                  <a:pt x="1581519" y="31268"/>
                </a:lnTo>
                <a:lnTo>
                  <a:pt x="1626968" y="42304"/>
                </a:lnTo>
                <a:lnTo>
                  <a:pt x="1671777" y="54919"/>
                </a:lnTo>
                <a:lnTo>
                  <a:pt x="1715915" y="69084"/>
                </a:lnTo>
                <a:lnTo>
                  <a:pt x="1759350" y="84767"/>
                </a:lnTo>
                <a:lnTo>
                  <a:pt x="1802052" y="101936"/>
                </a:lnTo>
                <a:lnTo>
                  <a:pt x="1843988" y="120559"/>
                </a:lnTo>
                <a:lnTo>
                  <a:pt x="1885128" y="140607"/>
                </a:lnTo>
                <a:lnTo>
                  <a:pt x="1925440" y="162047"/>
                </a:lnTo>
                <a:lnTo>
                  <a:pt x="1964892" y="184847"/>
                </a:lnTo>
                <a:lnTo>
                  <a:pt x="2003454" y="208978"/>
                </a:lnTo>
                <a:lnTo>
                  <a:pt x="2041093" y="234406"/>
                </a:lnTo>
                <a:lnTo>
                  <a:pt x="2077780" y="261102"/>
                </a:lnTo>
                <a:lnTo>
                  <a:pt x="2113482" y="289032"/>
                </a:lnTo>
                <a:lnTo>
                  <a:pt x="2148167" y="318167"/>
                </a:lnTo>
                <a:lnTo>
                  <a:pt x="2181805" y="348475"/>
                </a:lnTo>
                <a:lnTo>
                  <a:pt x="2214365" y="379925"/>
                </a:lnTo>
                <a:lnTo>
                  <a:pt x="2245814" y="412484"/>
                </a:lnTo>
                <a:lnTo>
                  <a:pt x="2276122" y="446122"/>
                </a:lnTo>
                <a:lnTo>
                  <a:pt x="2305257" y="480808"/>
                </a:lnTo>
                <a:lnTo>
                  <a:pt x="2333188" y="516510"/>
                </a:lnTo>
                <a:lnTo>
                  <a:pt x="2359883" y="553196"/>
                </a:lnTo>
                <a:lnTo>
                  <a:pt x="2385312" y="590836"/>
                </a:lnTo>
                <a:lnTo>
                  <a:pt x="2409442" y="629397"/>
                </a:lnTo>
                <a:lnTo>
                  <a:pt x="2432243" y="668850"/>
                </a:lnTo>
                <a:lnTo>
                  <a:pt x="2453683" y="709162"/>
                </a:lnTo>
                <a:lnTo>
                  <a:pt x="2473730" y="750301"/>
                </a:lnTo>
                <a:lnTo>
                  <a:pt x="2492354" y="792237"/>
                </a:lnTo>
                <a:lnTo>
                  <a:pt x="2509523" y="834939"/>
                </a:lnTo>
                <a:lnTo>
                  <a:pt x="2525205" y="878374"/>
                </a:lnTo>
                <a:lnTo>
                  <a:pt x="2539370" y="922512"/>
                </a:lnTo>
                <a:lnTo>
                  <a:pt x="2551986" y="967321"/>
                </a:lnTo>
                <a:lnTo>
                  <a:pt x="2563021" y="1012770"/>
                </a:lnTo>
                <a:lnTo>
                  <a:pt x="2572445" y="1058828"/>
                </a:lnTo>
                <a:lnTo>
                  <a:pt x="2580226" y="1105462"/>
                </a:lnTo>
                <a:lnTo>
                  <a:pt x="2586332" y="1152643"/>
                </a:lnTo>
                <a:lnTo>
                  <a:pt x="2590732" y="1200338"/>
                </a:lnTo>
                <a:lnTo>
                  <a:pt x="2593395" y="1248515"/>
                </a:lnTo>
                <a:lnTo>
                  <a:pt x="2594287" y="1297145"/>
                </a:lnTo>
                <a:lnTo>
                  <a:pt x="2593395" y="1345775"/>
                </a:lnTo>
                <a:lnTo>
                  <a:pt x="2590732" y="1393953"/>
                </a:lnTo>
                <a:lnTo>
                  <a:pt x="2586332" y="1441647"/>
                </a:lnTo>
                <a:lnTo>
                  <a:pt x="2580226" y="1488828"/>
                </a:lnTo>
                <a:lnTo>
                  <a:pt x="2572445" y="1535462"/>
                </a:lnTo>
                <a:lnTo>
                  <a:pt x="2563021" y="1581520"/>
                </a:lnTo>
                <a:lnTo>
                  <a:pt x="2551986" y="1626969"/>
                </a:lnTo>
                <a:lnTo>
                  <a:pt x="2539370" y="1671778"/>
                </a:lnTo>
                <a:lnTo>
                  <a:pt x="2525205" y="1715916"/>
                </a:lnTo>
                <a:lnTo>
                  <a:pt x="2509523" y="1759351"/>
                </a:lnTo>
                <a:lnTo>
                  <a:pt x="2492354" y="1802053"/>
                </a:lnTo>
                <a:lnTo>
                  <a:pt x="2473730" y="1843989"/>
                </a:lnTo>
                <a:lnTo>
                  <a:pt x="2453683" y="1885129"/>
                </a:lnTo>
                <a:lnTo>
                  <a:pt x="2432243" y="1925440"/>
                </a:lnTo>
                <a:lnTo>
                  <a:pt x="2409442" y="1964893"/>
                </a:lnTo>
                <a:lnTo>
                  <a:pt x="2385312" y="2003455"/>
                </a:lnTo>
                <a:lnTo>
                  <a:pt x="2359883" y="2041094"/>
                </a:lnTo>
                <a:lnTo>
                  <a:pt x="2333188" y="2077781"/>
                </a:lnTo>
                <a:lnTo>
                  <a:pt x="2305257" y="2113482"/>
                </a:lnTo>
                <a:lnTo>
                  <a:pt x="2276122" y="2148168"/>
                </a:lnTo>
                <a:lnTo>
                  <a:pt x="2245814" y="2181806"/>
                </a:lnTo>
                <a:lnTo>
                  <a:pt x="2214365" y="2214366"/>
                </a:lnTo>
                <a:lnTo>
                  <a:pt x="2181805" y="2245815"/>
                </a:lnTo>
                <a:lnTo>
                  <a:pt x="2148167" y="2276123"/>
                </a:lnTo>
                <a:lnTo>
                  <a:pt x="2113482" y="2305258"/>
                </a:lnTo>
                <a:lnTo>
                  <a:pt x="2077780" y="2333189"/>
                </a:lnTo>
                <a:lnTo>
                  <a:pt x="2041093" y="2359884"/>
                </a:lnTo>
                <a:lnTo>
                  <a:pt x="2003454" y="2385313"/>
                </a:lnTo>
                <a:lnTo>
                  <a:pt x="1964892" y="2409443"/>
                </a:lnTo>
                <a:lnTo>
                  <a:pt x="1925440" y="2432243"/>
                </a:lnTo>
                <a:lnTo>
                  <a:pt x="1885128" y="2453683"/>
                </a:lnTo>
                <a:lnTo>
                  <a:pt x="1843988" y="2473731"/>
                </a:lnTo>
                <a:lnTo>
                  <a:pt x="1802052" y="2492355"/>
                </a:lnTo>
                <a:lnTo>
                  <a:pt x="1759350" y="2509523"/>
                </a:lnTo>
                <a:lnTo>
                  <a:pt x="1715915" y="2525206"/>
                </a:lnTo>
                <a:lnTo>
                  <a:pt x="1671777" y="2539371"/>
                </a:lnTo>
                <a:lnTo>
                  <a:pt x="1626968" y="2551987"/>
                </a:lnTo>
                <a:lnTo>
                  <a:pt x="1581519" y="2563022"/>
                </a:lnTo>
                <a:lnTo>
                  <a:pt x="1535461" y="2572446"/>
                </a:lnTo>
                <a:lnTo>
                  <a:pt x="1488827" y="2580226"/>
                </a:lnTo>
                <a:lnTo>
                  <a:pt x="1441646" y="2586332"/>
                </a:lnTo>
                <a:lnTo>
                  <a:pt x="1393952" y="2590733"/>
                </a:lnTo>
                <a:lnTo>
                  <a:pt x="1345774" y="2593396"/>
                </a:lnTo>
                <a:lnTo>
                  <a:pt x="1297164" y="2594290"/>
                </a:lnTo>
                <a:close/>
              </a:path>
            </a:pathLst>
          </a:custGeom>
          <a:solidFill>
            <a:srgbClr val="F6A700"/>
          </a:solidFill>
        </p:spPr>
        <p:txBody>
          <a:bodyPr wrap="square" lIns="0" tIns="0" rIns="0" bIns="0" rtlCol="0"/>
          <a:lstStyle/>
          <a:p>
            <a:endParaRPr sz="1200"/>
          </a:p>
        </p:txBody>
      </p:sp>
      <p:pic>
        <p:nvPicPr>
          <p:cNvPr id="8" name="object 8"/>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526" r="12654"/>
          <a:stretch/>
        </p:blipFill>
        <p:spPr>
          <a:xfrm>
            <a:off x="5351807" y="1179233"/>
            <a:ext cx="1488384" cy="1438288"/>
          </a:xfrm>
          <a:prstGeom prst="ellipse">
            <a:avLst/>
          </a:prstGeom>
        </p:spPr>
      </p:pic>
      <p:sp>
        <p:nvSpPr>
          <p:cNvPr id="14" name="object 14"/>
          <p:cNvSpPr/>
          <p:nvPr/>
        </p:nvSpPr>
        <p:spPr>
          <a:xfrm>
            <a:off x="702191" y="4645439"/>
            <a:ext cx="2461260" cy="661670"/>
          </a:xfrm>
          <a:custGeom>
            <a:avLst/>
            <a:gdLst/>
            <a:ahLst/>
            <a:cxnLst/>
            <a:rect l="l" t="t" r="r" b="b"/>
            <a:pathLst>
              <a:path w="3691890" h="992504">
                <a:moveTo>
                  <a:pt x="980986" y="501751"/>
                </a:moveTo>
                <a:lnTo>
                  <a:pt x="978750" y="454520"/>
                </a:lnTo>
                <a:lnTo>
                  <a:pt x="972146" y="408546"/>
                </a:lnTo>
                <a:lnTo>
                  <a:pt x="961402" y="364058"/>
                </a:lnTo>
                <a:lnTo>
                  <a:pt x="946708" y="321246"/>
                </a:lnTo>
                <a:lnTo>
                  <a:pt x="928281" y="280327"/>
                </a:lnTo>
                <a:lnTo>
                  <a:pt x="906322" y="241490"/>
                </a:lnTo>
                <a:lnTo>
                  <a:pt x="881037" y="204965"/>
                </a:lnTo>
                <a:lnTo>
                  <a:pt x="852639" y="170942"/>
                </a:lnTo>
                <a:lnTo>
                  <a:pt x="821321" y="139611"/>
                </a:lnTo>
                <a:lnTo>
                  <a:pt x="787285" y="111213"/>
                </a:lnTo>
                <a:lnTo>
                  <a:pt x="750760" y="85928"/>
                </a:lnTo>
                <a:lnTo>
                  <a:pt x="711923" y="63969"/>
                </a:lnTo>
                <a:lnTo>
                  <a:pt x="671004" y="45542"/>
                </a:lnTo>
                <a:lnTo>
                  <a:pt x="628192" y="30848"/>
                </a:lnTo>
                <a:lnTo>
                  <a:pt x="583704" y="20104"/>
                </a:lnTo>
                <a:lnTo>
                  <a:pt x="537730" y="13512"/>
                </a:lnTo>
                <a:lnTo>
                  <a:pt x="490499" y="11264"/>
                </a:lnTo>
                <a:lnTo>
                  <a:pt x="443255" y="13512"/>
                </a:lnTo>
                <a:lnTo>
                  <a:pt x="397294" y="20104"/>
                </a:lnTo>
                <a:lnTo>
                  <a:pt x="352806" y="30848"/>
                </a:lnTo>
                <a:lnTo>
                  <a:pt x="309994" y="45542"/>
                </a:lnTo>
                <a:lnTo>
                  <a:pt x="269074" y="63969"/>
                </a:lnTo>
                <a:lnTo>
                  <a:pt x="230238" y="85928"/>
                </a:lnTo>
                <a:lnTo>
                  <a:pt x="193713" y="111213"/>
                </a:lnTo>
                <a:lnTo>
                  <a:pt x="159677" y="139611"/>
                </a:lnTo>
                <a:lnTo>
                  <a:pt x="128358" y="170942"/>
                </a:lnTo>
                <a:lnTo>
                  <a:pt x="99949" y="204965"/>
                </a:lnTo>
                <a:lnTo>
                  <a:pt x="74676" y="241490"/>
                </a:lnTo>
                <a:lnTo>
                  <a:pt x="52717" y="280327"/>
                </a:lnTo>
                <a:lnTo>
                  <a:pt x="34290" y="321246"/>
                </a:lnTo>
                <a:lnTo>
                  <a:pt x="19596" y="364058"/>
                </a:lnTo>
                <a:lnTo>
                  <a:pt x="8851" y="408546"/>
                </a:lnTo>
                <a:lnTo>
                  <a:pt x="2247" y="454520"/>
                </a:lnTo>
                <a:lnTo>
                  <a:pt x="0" y="501751"/>
                </a:lnTo>
                <a:lnTo>
                  <a:pt x="2247" y="548995"/>
                </a:lnTo>
                <a:lnTo>
                  <a:pt x="8851" y="594956"/>
                </a:lnTo>
                <a:lnTo>
                  <a:pt x="19596" y="639457"/>
                </a:lnTo>
                <a:lnTo>
                  <a:pt x="34290" y="682256"/>
                </a:lnTo>
                <a:lnTo>
                  <a:pt x="52717" y="723188"/>
                </a:lnTo>
                <a:lnTo>
                  <a:pt x="74676" y="762012"/>
                </a:lnTo>
                <a:lnTo>
                  <a:pt x="99949" y="798550"/>
                </a:lnTo>
                <a:lnTo>
                  <a:pt x="128358" y="832573"/>
                </a:lnTo>
                <a:lnTo>
                  <a:pt x="159677" y="863892"/>
                </a:lnTo>
                <a:lnTo>
                  <a:pt x="193713" y="892302"/>
                </a:lnTo>
                <a:lnTo>
                  <a:pt x="230238" y="917587"/>
                </a:lnTo>
                <a:lnTo>
                  <a:pt x="269074" y="939546"/>
                </a:lnTo>
                <a:lnTo>
                  <a:pt x="309994" y="957973"/>
                </a:lnTo>
                <a:lnTo>
                  <a:pt x="352806" y="972654"/>
                </a:lnTo>
                <a:lnTo>
                  <a:pt x="397294" y="983399"/>
                </a:lnTo>
                <a:lnTo>
                  <a:pt x="443255" y="990003"/>
                </a:lnTo>
                <a:lnTo>
                  <a:pt x="490499" y="992251"/>
                </a:lnTo>
                <a:lnTo>
                  <a:pt x="537730" y="990003"/>
                </a:lnTo>
                <a:lnTo>
                  <a:pt x="583704" y="983399"/>
                </a:lnTo>
                <a:lnTo>
                  <a:pt x="628192" y="972654"/>
                </a:lnTo>
                <a:lnTo>
                  <a:pt x="671004" y="957973"/>
                </a:lnTo>
                <a:lnTo>
                  <a:pt x="711923" y="939546"/>
                </a:lnTo>
                <a:lnTo>
                  <a:pt x="750760" y="917587"/>
                </a:lnTo>
                <a:lnTo>
                  <a:pt x="787285" y="892302"/>
                </a:lnTo>
                <a:lnTo>
                  <a:pt x="821321" y="863892"/>
                </a:lnTo>
                <a:lnTo>
                  <a:pt x="852639" y="832573"/>
                </a:lnTo>
                <a:lnTo>
                  <a:pt x="881037" y="798550"/>
                </a:lnTo>
                <a:lnTo>
                  <a:pt x="906322" y="762012"/>
                </a:lnTo>
                <a:lnTo>
                  <a:pt x="928281" y="723188"/>
                </a:lnTo>
                <a:lnTo>
                  <a:pt x="946708" y="682256"/>
                </a:lnTo>
                <a:lnTo>
                  <a:pt x="961402" y="639457"/>
                </a:lnTo>
                <a:lnTo>
                  <a:pt x="972146" y="594956"/>
                </a:lnTo>
                <a:lnTo>
                  <a:pt x="978750" y="548995"/>
                </a:lnTo>
                <a:lnTo>
                  <a:pt x="980986" y="501751"/>
                </a:lnTo>
                <a:close/>
              </a:path>
              <a:path w="3691890" h="992504">
                <a:moveTo>
                  <a:pt x="2336419" y="501751"/>
                </a:moveTo>
                <a:lnTo>
                  <a:pt x="2334183" y="454520"/>
                </a:lnTo>
                <a:lnTo>
                  <a:pt x="2327579" y="408546"/>
                </a:lnTo>
                <a:lnTo>
                  <a:pt x="2316835" y="364058"/>
                </a:lnTo>
                <a:lnTo>
                  <a:pt x="2302141" y="321246"/>
                </a:lnTo>
                <a:lnTo>
                  <a:pt x="2283714" y="280327"/>
                </a:lnTo>
                <a:lnTo>
                  <a:pt x="2261755" y="241490"/>
                </a:lnTo>
                <a:lnTo>
                  <a:pt x="2236470" y="204965"/>
                </a:lnTo>
                <a:lnTo>
                  <a:pt x="2208072" y="170942"/>
                </a:lnTo>
                <a:lnTo>
                  <a:pt x="2176754" y="139611"/>
                </a:lnTo>
                <a:lnTo>
                  <a:pt x="2142718" y="111213"/>
                </a:lnTo>
                <a:lnTo>
                  <a:pt x="2106193" y="85928"/>
                </a:lnTo>
                <a:lnTo>
                  <a:pt x="2067356" y="63969"/>
                </a:lnTo>
                <a:lnTo>
                  <a:pt x="2026437" y="45542"/>
                </a:lnTo>
                <a:lnTo>
                  <a:pt x="1983625" y="30848"/>
                </a:lnTo>
                <a:lnTo>
                  <a:pt x="1939137" y="20104"/>
                </a:lnTo>
                <a:lnTo>
                  <a:pt x="1893163" y="13512"/>
                </a:lnTo>
                <a:lnTo>
                  <a:pt x="1845932" y="11264"/>
                </a:lnTo>
                <a:lnTo>
                  <a:pt x="1798688" y="13512"/>
                </a:lnTo>
                <a:lnTo>
                  <a:pt x="1752727" y="20104"/>
                </a:lnTo>
                <a:lnTo>
                  <a:pt x="1708238" y="30848"/>
                </a:lnTo>
                <a:lnTo>
                  <a:pt x="1665427" y="45542"/>
                </a:lnTo>
                <a:lnTo>
                  <a:pt x="1624507" y="63969"/>
                </a:lnTo>
                <a:lnTo>
                  <a:pt x="1585671" y="85928"/>
                </a:lnTo>
                <a:lnTo>
                  <a:pt x="1549146" y="111213"/>
                </a:lnTo>
                <a:lnTo>
                  <a:pt x="1515110" y="139611"/>
                </a:lnTo>
                <a:lnTo>
                  <a:pt x="1483791" y="170942"/>
                </a:lnTo>
                <a:lnTo>
                  <a:pt x="1455381" y="204965"/>
                </a:lnTo>
                <a:lnTo>
                  <a:pt x="1430108" y="241490"/>
                </a:lnTo>
                <a:lnTo>
                  <a:pt x="1408150" y="280327"/>
                </a:lnTo>
                <a:lnTo>
                  <a:pt x="1389722" y="321246"/>
                </a:lnTo>
                <a:lnTo>
                  <a:pt x="1375029" y="364058"/>
                </a:lnTo>
                <a:lnTo>
                  <a:pt x="1364284" y="408546"/>
                </a:lnTo>
                <a:lnTo>
                  <a:pt x="1357680" y="454520"/>
                </a:lnTo>
                <a:lnTo>
                  <a:pt x="1355432" y="501751"/>
                </a:lnTo>
                <a:lnTo>
                  <a:pt x="1357680" y="548995"/>
                </a:lnTo>
                <a:lnTo>
                  <a:pt x="1364284" y="594956"/>
                </a:lnTo>
                <a:lnTo>
                  <a:pt x="1375029" y="639457"/>
                </a:lnTo>
                <a:lnTo>
                  <a:pt x="1389722" y="682256"/>
                </a:lnTo>
                <a:lnTo>
                  <a:pt x="1408150" y="723188"/>
                </a:lnTo>
                <a:lnTo>
                  <a:pt x="1430108" y="762012"/>
                </a:lnTo>
                <a:lnTo>
                  <a:pt x="1455381" y="798550"/>
                </a:lnTo>
                <a:lnTo>
                  <a:pt x="1483791" y="832573"/>
                </a:lnTo>
                <a:lnTo>
                  <a:pt x="1515110" y="863892"/>
                </a:lnTo>
                <a:lnTo>
                  <a:pt x="1549146" y="892302"/>
                </a:lnTo>
                <a:lnTo>
                  <a:pt x="1585671" y="917587"/>
                </a:lnTo>
                <a:lnTo>
                  <a:pt x="1624507" y="939546"/>
                </a:lnTo>
                <a:lnTo>
                  <a:pt x="1665427" y="957973"/>
                </a:lnTo>
                <a:lnTo>
                  <a:pt x="1708238" y="972654"/>
                </a:lnTo>
                <a:lnTo>
                  <a:pt x="1752727" y="983399"/>
                </a:lnTo>
                <a:lnTo>
                  <a:pt x="1798688" y="990003"/>
                </a:lnTo>
                <a:lnTo>
                  <a:pt x="1845932" y="992251"/>
                </a:lnTo>
                <a:lnTo>
                  <a:pt x="1893163" y="990003"/>
                </a:lnTo>
                <a:lnTo>
                  <a:pt x="1939137" y="983399"/>
                </a:lnTo>
                <a:lnTo>
                  <a:pt x="1983625" y="972654"/>
                </a:lnTo>
                <a:lnTo>
                  <a:pt x="2026437" y="957973"/>
                </a:lnTo>
                <a:lnTo>
                  <a:pt x="2067356" y="939546"/>
                </a:lnTo>
                <a:lnTo>
                  <a:pt x="2106193" y="917587"/>
                </a:lnTo>
                <a:lnTo>
                  <a:pt x="2142718" y="892302"/>
                </a:lnTo>
                <a:lnTo>
                  <a:pt x="2176754" y="863892"/>
                </a:lnTo>
                <a:lnTo>
                  <a:pt x="2208072" y="832573"/>
                </a:lnTo>
                <a:lnTo>
                  <a:pt x="2236470" y="798550"/>
                </a:lnTo>
                <a:lnTo>
                  <a:pt x="2261755" y="762012"/>
                </a:lnTo>
                <a:lnTo>
                  <a:pt x="2283714" y="723188"/>
                </a:lnTo>
                <a:lnTo>
                  <a:pt x="2302141" y="682256"/>
                </a:lnTo>
                <a:lnTo>
                  <a:pt x="2316835" y="639457"/>
                </a:lnTo>
                <a:lnTo>
                  <a:pt x="2327579" y="594956"/>
                </a:lnTo>
                <a:lnTo>
                  <a:pt x="2334183" y="548995"/>
                </a:lnTo>
                <a:lnTo>
                  <a:pt x="2336419" y="501751"/>
                </a:lnTo>
                <a:close/>
              </a:path>
              <a:path w="3691890" h="992504">
                <a:moveTo>
                  <a:pt x="3691852" y="490499"/>
                </a:moveTo>
                <a:lnTo>
                  <a:pt x="3689616" y="443255"/>
                </a:lnTo>
                <a:lnTo>
                  <a:pt x="3683012" y="397294"/>
                </a:lnTo>
                <a:lnTo>
                  <a:pt x="3672268" y="352806"/>
                </a:lnTo>
                <a:lnTo>
                  <a:pt x="3657574" y="309994"/>
                </a:lnTo>
                <a:lnTo>
                  <a:pt x="3639147" y="269062"/>
                </a:lnTo>
                <a:lnTo>
                  <a:pt x="3617188" y="230238"/>
                </a:lnTo>
                <a:lnTo>
                  <a:pt x="3591903" y="193700"/>
                </a:lnTo>
                <a:lnTo>
                  <a:pt x="3563505" y="159677"/>
                </a:lnTo>
                <a:lnTo>
                  <a:pt x="3532187" y="128358"/>
                </a:lnTo>
                <a:lnTo>
                  <a:pt x="3498151" y="99949"/>
                </a:lnTo>
                <a:lnTo>
                  <a:pt x="3461626" y="74676"/>
                </a:lnTo>
                <a:lnTo>
                  <a:pt x="3422789" y="52717"/>
                </a:lnTo>
                <a:lnTo>
                  <a:pt x="3381870" y="34290"/>
                </a:lnTo>
                <a:lnTo>
                  <a:pt x="3339058" y="19596"/>
                </a:lnTo>
                <a:lnTo>
                  <a:pt x="3294570" y="8851"/>
                </a:lnTo>
                <a:lnTo>
                  <a:pt x="3248596" y="2247"/>
                </a:lnTo>
                <a:lnTo>
                  <a:pt x="3201365" y="0"/>
                </a:lnTo>
                <a:lnTo>
                  <a:pt x="3154121" y="2247"/>
                </a:lnTo>
                <a:lnTo>
                  <a:pt x="3108160" y="8851"/>
                </a:lnTo>
                <a:lnTo>
                  <a:pt x="3063671" y="19596"/>
                </a:lnTo>
                <a:lnTo>
                  <a:pt x="3020860" y="34290"/>
                </a:lnTo>
                <a:lnTo>
                  <a:pt x="2979940" y="52717"/>
                </a:lnTo>
                <a:lnTo>
                  <a:pt x="2941104" y="74676"/>
                </a:lnTo>
                <a:lnTo>
                  <a:pt x="2904579" y="99949"/>
                </a:lnTo>
                <a:lnTo>
                  <a:pt x="2870543" y="128358"/>
                </a:lnTo>
                <a:lnTo>
                  <a:pt x="2839224" y="159677"/>
                </a:lnTo>
                <a:lnTo>
                  <a:pt x="2810827" y="193700"/>
                </a:lnTo>
                <a:lnTo>
                  <a:pt x="2785541" y="230238"/>
                </a:lnTo>
                <a:lnTo>
                  <a:pt x="2763583" y="269062"/>
                </a:lnTo>
                <a:lnTo>
                  <a:pt x="2745155" y="309994"/>
                </a:lnTo>
                <a:lnTo>
                  <a:pt x="2730462" y="352806"/>
                </a:lnTo>
                <a:lnTo>
                  <a:pt x="2719717" y="397294"/>
                </a:lnTo>
                <a:lnTo>
                  <a:pt x="2713113" y="443255"/>
                </a:lnTo>
                <a:lnTo>
                  <a:pt x="2710865" y="490486"/>
                </a:lnTo>
                <a:lnTo>
                  <a:pt x="2713113" y="537730"/>
                </a:lnTo>
                <a:lnTo>
                  <a:pt x="2719717" y="583704"/>
                </a:lnTo>
                <a:lnTo>
                  <a:pt x="2730462" y="628192"/>
                </a:lnTo>
                <a:lnTo>
                  <a:pt x="2745155" y="671004"/>
                </a:lnTo>
                <a:lnTo>
                  <a:pt x="2763583" y="711923"/>
                </a:lnTo>
                <a:lnTo>
                  <a:pt x="2785541" y="750760"/>
                </a:lnTo>
                <a:lnTo>
                  <a:pt x="2810827" y="787285"/>
                </a:lnTo>
                <a:lnTo>
                  <a:pt x="2839224" y="821321"/>
                </a:lnTo>
                <a:lnTo>
                  <a:pt x="2870543" y="852639"/>
                </a:lnTo>
                <a:lnTo>
                  <a:pt x="2904579" y="881037"/>
                </a:lnTo>
                <a:lnTo>
                  <a:pt x="2941104" y="906322"/>
                </a:lnTo>
                <a:lnTo>
                  <a:pt x="2979940" y="928281"/>
                </a:lnTo>
                <a:lnTo>
                  <a:pt x="3020860" y="946708"/>
                </a:lnTo>
                <a:lnTo>
                  <a:pt x="3063671" y="961402"/>
                </a:lnTo>
                <a:lnTo>
                  <a:pt x="3108160" y="972146"/>
                </a:lnTo>
                <a:lnTo>
                  <a:pt x="3154121" y="978750"/>
                </a:lnTo>
                <a:lnTo>
                  <a:pt x="3201365" y="980986"/>
                </a:lnTo>
                <a:lnTo>
                  <a:pt x="3248596" y="978750"/>
                </a:lnTo>
                <a:lnTo>
                  <a:pt x="3294570" y="972146"/>
                </a:lnTo>
                <a:lnTo>
                  <a:pt x="3339058" y="961402"/>
                </a:lnTo>
                <a:lnTo>
                  <a:pt x="3381870" y="946708"/>
                </a:lnTo>
                <a:lnTo>
                  <a:pt x="3422789" y="928281"/>
                </a:lnTo>
                <a:lnTo>
                  <a:pt x="3461626" y="906322"/>
                </a:lnTo>
                <a:lnTo>
                  <a:pt x="3498151" y="881037"/>
                </a:lnTo>
                <a:lnTo>
                  <a:pt x="3532187" y="852639"/>
                </a:lnTo>
                <a:lnTo>
                  <a:pt x="3563505" y="821321"/>
                </a:lnTo>
                <a:lnTo>
                  <a:pt x="3591903" y="787285"/>
                </a:lnTo>
                <a:lnTo>
                  <a:pt x="3617188" y="750760"/>
                </a:lnTo>
                <a:lnTo>
                  <a:pt x="3639147" y="711923"/>
                </a:lnTo>
                <a:lnTo>
                  <a:pt x="3657574" y="671004"/>
                </a:lnTo>
                <a:lnTo>
                  <a:pt x="3672268" y="628192"/>
                </a:lnTo>
                <a:lnTo>
                  <a:pt x="3683012" y="583704"/>
                </a:lnTo>
                <a:lnTo>
                  <a:pt x="3689616" y="537730"/>
                </a:lnTo>
                <a:lnTo>
                  <a:pt x="3691852" y="490499"/>
                </a:lnTo>
                <a:close/>
              </a:path>
            </a:pathLst>
          </a:custGeom>
          <a:solidFill>
            <a:srgbClr val="FEBE0D"/>
          </a:solidFill>
        </p:spPr>
        <p:txBody>
          <a:bodyPr wrap="square" lIns="0" tIns="0" rIns="0" bIns="0" rtlCol="0"/>
          <a:lstStyle/>
          <a:p>
            <a:endParaRPr sz="1200"/>
          </a:p>
        </p:txBody>
      </p:sp>
      <p:sp>
        <p:nvSpPr>
          <p:cNvPr id="15" name="object 15"/>
          <p:cNvSpPr/>
          <p:nvPr/>
        </p:nvSpPr>
        <p:spPr>
          <a:xfrm>
            <a:off x="2614599" y="4789881"/>
            <a:ext cx="441537" cy="368300"/>
          </a:xfrm>
          <a:custGeom>
            <a:avLst/>
            <a:gdLst/>
            <a:ahLst/>
            <a:cxnLst/>
            <a:rect l="l" t="t" r="r" b="b"/>
            <a:pathLst>
              <a:path w="662304" h="552450">
                <a:moveTo>
                  <a:pt x="166357" y="323837"/>
                </a:moveTo>
                <a:lnTo>
                  <a:pt x="164973" y="316560"/>
                </a:lnTo>
                <a:lnTo>
                  <a:pt x="161175" y="310756"/>
                </a:lnTo>
                <a:lnTo>
                  <a:pt x="155448" y="306908"/>
                </a:lnTo>
                <a:lnTo>
                  <a:pt x="148272" y="305511"/>
                </a:lnTo>
                <a:lnTo>
                  <a:pt x="18084" y="305511"/>
                </a:lnTo>
                <a:lnTo>
                  <a:pt x="10909" y="306908"/>
                </a:lnTo>
                <a:lnTo>
                  <a:pt x="5181" y="310756"/>
                </a:lnTo>
                <a:lnTo>
                  <a:pt x="1384" y="316560"/>
                </a:lnTo>
                <a:lnTo>
                  <a:pt x="0" y="323837"/>
                </a:lnTo>
                <a:lnTo>
                  <a:pt x="1384" y="331114"/>
                </a:lnTo>
                <a:lnTo>
                  <a:pt x="5181" y="336918"/>
                </a:lnTo>
                <a:lnTo>
                  <a:pt x="10909" y="340766"/>
                </a:lnTo>
                <a:lnTo>
                  <a:pt x="18084" y="342163"/>
                </a:lnTo>
                <a:lnTo>
                  <a:pt x="148272" y="342163"/>
                </a:lnTo>
                <a:lnTo>
                  <a:pt x="155448" y="340766"/>
                </a:lnTo>
                <a:lnTo>
                  <a:pt x="161175" y="336918"/>
                </a:lnTo>
                <a:lnTo>
                  <a:pt x="164973" y="331114"/>
                </a:lnTo>
                <a:lnTo>
                  <a:pt x="166357" y="323837"/>
                </a:lnTo>
                <a:close/>
              </a:path>
              <a:path w="662304" h="552450">
                <a:moveTo>
                  <a:pt x="188036" y="433781"/>
                </a:moveTo>
                <a:lnTo>
                  <a:pt x="186651" y="426504"/>
                </a:lnTo>
                <a:lnTo>
                  <a:pt x="182854" y="420700"/>
                </a:lnTo>
                <a:lnTo>
                  <a:pt x="177126" y="416852"/>
                </a:lnTo>
                <a:lnTo>
                  <a:pt x="169951" y="415455"/>
                </a:lnTo>
                <a:lnTo>
                  <a:pt x="101269" y="415455"/>
                </a:lnTo>
                <a:lnTo>
                  <a:pt x="94094" y="416852"/>
                </a:lnTo>
                <a:lnTo>
                  <a:pt x="88366" y="420700"/>
                </a:lnTo>
                <a:lnTo>
                  <a:pt x="84569" y="426504"/>
                </a:lnTo>
                <a:lnTo>
                  <a:pt x="83185" y="433781"/>
                </a:lnTo>
                <a:lnTo>
                  <a:pt x="84569" y="441045"/>
                </a:lnTo>
                <a:lnTo>
                  <a:pt x="88366" y="446849"/>
                </a:lnTo>
                <a:lnTo>
                  <a:pt x="94094" y="450697"/>
                </a:lnTo>
                <a:lnTo>
                  <a:pt x="101269" y="452094"/>
                </a:lnTo>
                <a:lnTo>
                  <a:pt x="169951" y="452094"/>
                </a:lnTo>
                <a:lnTo>
                  <a:pt x="177126" y="450697"/>
                </a:lnTo>
                <a:lnTo>
                  <a:pt x="182854" y="446849"/>
                </a:lnTo>
                <a:lnTo>
                  <a:pt x="186651" y="441045"/>
                </a:lnTo>
                <a:lnTo>
                  <a:pt x="188036" y="433781"/>
                </a:lnTo>
                <a:close/>
              </a:path>
              <a:path w="662304" h="552450">
                <a:moveTo>
                  <a:pt x="188036" y="221234"/>
                </a:moveTo>
                <a:lnTo>
                  <a:pt x="186651" y="213956"/>
                </a:lnTo>
                <a:lnTo>
                  <a:pt x="182854" y="208153"/>
                </a:lnTo>
                <a:lnTo>
                  <a:pt x="177126" y="204304"/>
                </a:lnTo>
                <a:lnTo>
                  <a:pt x="169951" y="202907"/>
                </a:lnTo>
                <a:lnTo>
                  <a:pt x="101269" y="202907"/>
                </a:lnTo>
                <a:lnTo>
                  <a:pt x="94094" y="204304"/>
                </a:lnTo>
                <a:lnTo>
                  <a:pt x="88366" y="208153"/>
                </a:lnTo>
                <a:lnTo>
                  <a:pt x="84569" y="213956"/>
                </a:lnTo>
                <a:lnTo>
                  <a:pt x="83185" y="221234"/>
                </a:lnTo>
                <a:lnTo>
                  <a:pt x="84569" y="228498"/>
                </a:lnTo>
                <a:lnTo>
                  <a:pt x="88366" y="234302"/>
                </a:lnTo>
                <a:lnTo>
                  <a:pt x="94094" y="238163"/>
                </a:lnTo>
                <a:lnTo>
                  <a:pt x="101269" y="239560"/>
                </a:lnTo>
                <a:lnTo>
                  <a:pt x="169951" y="239560"/>
                </a:lnTo>
                <a:lnTo>
                  <a:pt x="177126" y="238163"/>
                </a:lnTo>
                <a:lnTo>
                  <a:pt x="182854" y="234302"/>
                </a:lnTo>
                <a:lnTo>
                  <a:pt x="186651" y="228498"/>
                </a:lnTo>
                <a:lnTo>
                  <a:pt x="188036" y="221234"/>
                </a:lnTo>
                <a:close/>
              </a:path>
              <a:path w="662304" h="552450">
                <a:moveTo>
                  <a:pt x="661708" y="320929"/>
                </a:moveTo>
                <a:lnTo>
                  <a:pt x="656704" y="272440"/>
                </a:lnTo>
                <a:lnTo>
                  <a:pt x="642391" y="227495"/>
                </a:lnTo>
                <a:lnTo>
                  <a:pt x="625563" y="197434"/>
                </a:lnTo>
                <a:lnTo>
                  <a:pt x="623862" y="194398"/>
                </a:lnTo>
                <a:lnTo>
                  <a:pt x="623862" y="309029"/>
                </a:lnTo>
                <a:lnTo>
                  <a:pt x="606031" y="309029"/>
                </a:lnTo>
                <a:lnTo>
                  <a:pt x="600189" y="314210"/>
                </a:lnTo>
                <a:lnTo>
                  <a:pt x="599757" y="320929"/>
                </a:lnTo>
                <a:lnTo>
                  <a:pt x="600189" y="327634"/>
                </a:lnTo>
                <a:lnTo>
                  <a:pt x="606031" y="332816"/>
                </a:lnTo>
                <a:lnTo>
                  <a:pt x="623862" y="332816"/>
                </a:lnTo>
                <a:lnTo>
                  <a:pt x="619836" y="362254"/>
                </a:lnTo>
                <a:lnTo>
                  <a:pt x="599579" y="416013"/>
                </a:lnTo>
                <a:lnTo>
                  <a:pt x="580136" y="444411"/>
                </a:lnTo>
                <a:lnTo>
                  <a:pt x="570712" y="434924"/>
                </a:lnTo>
                <a:lnTo>
                  <a:pt x="565950" y="430034"/>
                </a:lnTo>
                <a:lnTo>
                  <a:pt x="557834" y="430034"/>
                </a:lnTo>
                <a:lnTo>
                  <a:pt x="553034" y="434924"/>
                </a:lnTo>
                <a:lnTo>
                  <a:pt x="550633" y="437311"/>
                </a:lnTo>
                <a:lnTo>
                  <a:pt x="549325" y="440499"/>
                </a:lnTo>
                <a:lnTo>
                  <a:pt x="549325" y="447217"/>
                </a:lnTo>
                <a:lnTo>
                  <a:pt x="550633" y="450430"/>
                </a:lnTo>
                <a:lnTo>
                  <a:pt x="553034" y="452831"/>
                </a:lnTo>
                <a:lnTo>
                  <a:pt x="562546" y="462495"/>
                </a:lnTo>
                <a:lnTo>
                  <a:pt x="536714" y="482231"/>
                </a:lnTo>
                <a:lnTo>
                  <a:pt x="508228" y="497243"/>
                </a:lnTo>
                <a:lnTo>
                  <a:pt x="477685" y="507276"/>
                </a:lnTo>
                <a:lnTo>
                  <a:pt x="445643" y="512089"/>
                </a:lnTo>
                <a:lnTo>
                  <a:pt x="445643" y="490639"/>
                </a:lnTo>
                <a:lnTo>
                  <a:pt x="440334" y="485228"/>
                </a:lnTo>
                <a:lnTo>
                  <a:pt x="433298" y="485114"/>
                </a:lnTo>
                <a:lnTo>
                  <a:pt x="426250" y="485228"/>
                </a:lnTo>
                <a:lnTo>
                  <a:pt x="420941" y="490639"/>
                </a:lnTo>
                <a:lnTo>
                  <a:pt x="420941" y="512089"/>
                </a:lnTo>
                <a:lnTo>
                  <a:pt x="388899" y="507276"/>
                </a:lnTo>
                <a:lnTo>
                  <a:pt x="358343" y="497243"/>
                </a:lnTo>
                <a:lnTo>
                  <a:pt x="329869" y="482231"/>
                </a:lnTo>
                <a:lnTo>
                  <a:pt x="304012" y="462495"/>
                </a:lnTo>
                <a:lnTo>
                  <a:pt x="315950" y="450430"/>
                </a:lnTo>
                <a:lnTo>
                  <a:pt x="317271" y="447217"/>
                </a:lnTo>
                <a:lnTo>
                  <a:pt x="317271" y="444411"/>
                </a:lnTo>
                <a:lnTo>
                  <a:pt x="317271" y="440499"/>
                </a:lnTo>
                <a:lnTo>
                  <a:pt x="315950" y="437311"/>
                </a:lnTo>
                <a:lnTo>
                  <a:pt x="313550" y="434924"/>
                </a:lnTo>
                <a:lnTo>
                  <a:pt x="308749" y="430034"/>
                </a:lnTo>
                <a:lnTo>
                  <a:pt x="300634" y="430034"/>
                </a:lnTo>
                <a:lnTo>
                  <a:pt x="295859" y="434924"/>
                </a:lnTo>
                <a:lnTo>
                  <a:pt x="286448" y="444411"/>
                </a:lnTo>
                <a:lnTo>
                  <a:pt x="285115" y="442849"/>
                </a:lnTo>
                <a:lnTo>
                  <a:pt x="254939" y="390093"/>
                </a:lnTo>
                <a:lnTo>
                  <a:pt x="242722" y="332816"/>
                </a:lnTo>
                <a:lnTo>
                  <a:pt x="260553" y="332816"/>
                </a:lnTo>
                <a:lnTo>
                  <a:pt x="266395" y="327634"/>
                </a:lnTo>
                <a:lnTo>
                  <a:pt x="266827" y="320929"/>
                </a:lnTo>
                <a:lnTo>
                  <a:pt x="266395" y="314210"/>
                </a:lnTo>
                <a:lnTo>
                  <a:pt x="260553" y="309029"/>
                </a:lnTo>
                <a:lnTo>
                  <a:pt x="242722" y="309029"/>
                </a:lnTo>
                <a:lnTo>
                  <a:pt x="246735" y="279590"/>
                </a:lnTo>
                <a:lnTo>
                  <a:pt x="267004" y="225818"/>
                </a:lnTo>
                <a:lnTo>
                  <a:pt x="286448" y="197434"/>
                </a:lnTo>
                <a:lnTo>
                  <a:pt x="300634" y="211785"/>
                </a:lnTo>
                <a:lnTo>
                  <a:pt x="308749" y="211785"/>
                </a:lnTo>
                <a:lnTo>
                  <a:pt x="315950" y="204508"/>
                </a:lnTo>
                <a:lnTo>
                  <a:pt x="317271" y="201345"/>
                </a:lnTo>
                <a:lnTo>
                  <a:pt x="317271" y="197434"/>
                </a:lnTo>
                <a:lnTo>
                  <a:pt x="317271" y="194614"/>
                </a:lnTo>
                <a:lnTo>
                  <a:pt x="315950" y="191427"/>
                </a:lnTo>
                <a:lnTo>
                  <a:pt x="304012" y="179349"/>
                </a:lnTo>
                <a:lnTo>
                  <a:pt x="329869" y="159600"/>
                </a:lnTo>
                <a:lnTo>
                  <a:pt x="358343" y="144589"/>
                </a:lnTo>
                <a:lnTo>
                  <a:pt x="388899" y="134569"/>
                </a:lnTo>
                <a:lnTo>
                  <a:pt x="420941" y="129768"/>
                </a:lnTo>
                <a:lnTo>
                  <a:pt x="420941" y="151218"/>
                </a:lnTo>
                <a:lnTo>
                  <a:pt x="426250" y="156616"/>
                </a:lnTo>
                <a:lnTo>
                  <a:pt x="433298" y="156730"/>
                </a:lnTo>
                <a:lnTo>
                  <a:pt x="440334" y="156616"/>
                </a:lnTo>
                <a:lnTo>
                  <a:pt x="445643" y="151218"/>
                </a:lnTo>
                <a:lnTo>
                  <a:pt x="445643" y="129768"/>
                </a:lnTo>
                <a:lnTo>
                  <a:pt x="477685" y="134569"/>
                </a:lnTo>
                <a:lnTo>
                  <a:pt x="508228" y="144589"/>
                </a:lnTo>
                <a:lnTo>
                  <a:pt x="536714" y="159600"/>
                </a:lnTo>
                <a:lnTo>
                  <a:pt x="562546" y="179349"/>
                </a:lnTo>
                <a:lnTo>
                  <a:pt x="553034" y="189014"/>
                </a:lnTo>
                <a:lnTo>
                  <a:pt x="550633" y="191427"/>
                </a:lnTo>
                <a:lnTo>
                  <a:pt x="549325" y="194614"/>
                </a:lnTo>
                <a:lnTo>
                  <a:pt x="549325" y="201345"/>
                </a:lnTo>
                <a:lnTo>
                  <a:pt x="550633" y="204508"/>
                </a:lnTo>
                <a:lnTo>
                  <a:pt x="557834" y="211785"/>
                </a:lnTo>
                <a:lnTo>
                  <a:pt x="565950" y="211785"/>
                </a:lnTo>
                <a:lnTo>
                  <a:pt x="570712" y="206921"/>
                </a:lnTo>
                <a:lnTo>
                  <a:pt x="580136" y="197434"/>
                </a:lnTo>
                <a:lnTo>
                  <a:pt x="611632" y="251739"/>
                </a:lnTo>
                <a:lnTo>
                  <a:pt x="623862" y="309029"/>
                </a:lnTo>
                <a:lnTo>
                  <a:pt x="623862" y="194398"/>
                </a:lnTo>
                <a:lnTo>
                  <a:pt x="619785" y="187121"/>
                </a:lnTo>
                <a:lnTo>
                  <a:pt x="589927" y="152349"/>
                </a:lnTo>
                <a:lnTo>
                  <a:pt x="612343" y="129768"/>
                </a:lnTo>
                <a:lnTo>
                  <a:pt x="616978" y="125095"/>
                </a:lnTo>
                <a:lnTo>
                  <a:pt x="619315" y="122770"/>
                </a:lnTo>
                <a:lnTo>
                  <a:pt x="619061" y="119240"/>
                </a:lnTo>
                <a:lnTo>
                  <a:pt x="577583" y="88087"/>
                </a:lnTo>
                <a:lnTo>
                  <a:pt x="574179" y="88861"/>
                </a:lnTo>
                <a:lnTo>
                  <a:pt x="555244" y="125095"/>
                </a:lnTo>
                <a:lnTo>
                  <a:pt x="531444" y="111823"/>
                </a:lnTo>
                <a:lnTo>
                  <a:pt x="506018" y="101434"/>
                </a:lnTo>
                <a:lnTo>
                  <a:pt x="479171" y="94170"/>
                </a:lnTo>
                <a:lnTo>
                  <a:pt x="451129" y="90208"/>
                </a:lnTo>
                <a:lnTo>
                  <a:pt x="451129" y="54864"/>
                </a:lnTo>
                <a:lnTo>
                  <a:pt x="487565" y="54864"/>
                </a:lnTo>
                <a:lnTo>
                  <a:pt x="492112" y="50279"/>
                </a:lnTo>
                <a:lnTo>
                  <a:pt x="492112" y="4610"/>
                </a:lnTo>
                <a:lnTo>
                  <a:pt x="487565" y="0"/>
                </a:lnTo>
                <a:lnTo>
                  <a:pt x="379018" y="0"/>
                </a:lnTo>
                <a:lnTo>
                  <a:pt x="374472" y="4610"/>
                </a:lnTo>
                <a:lnTo>
                  <a:pt x="374472" y="50279"/>
                </a:lnTo>
                <a:lnTo>
                  <a:pt x="379018" y="54864"/>
                </a:lnTo>
                <a:lnTo>
                  <a:pt x="415480" y="54864"/>
                </a:lnTo>
                <a:lnTo>
                  <a:pt x="415480" y="90208"/>
                </a:lnTo>
                <a:lnTo>
                  <a:pt x="387413" y="94170"/>
                </a:lnTo>
                <a:lnTo>
                  <a:pt x="360565" y="101434"/>
                </a:lnTo>
                <a:lnTo>
                  <a:pt x="335140" y="111823"/>
                </a:lnTo>
                <a:lnTo>
                  <a:pt x="311340" y="125095"/>
                </a:lnTo>
                <a:lnTo>
                  <a:pt x="292404" y="88861"/>
                </a:lnTo>
                <a:lnTo>
                  <a:pt x="288975" y="88087"/>
                </a:lnTo>
                <a:lnTo>
                  <a:pt x="247523" y="119240"/>
                </a:lnTo>
                <a:lnTo>
                  <a:pt x="247281" y="122770"/>
                </a:lnTo>
                <a:lnTo>
                  <a:pt x="276656" y="152349"/>
                </a:lnTo>
                <a:lnTo>
                  <a:pt x="246799" y="187121"/>
                </a:lnTo>
                <a:lnTo>
                  <a:pt x="224205" y="227495"/>
                </a:lnTo>
                <a:lnTo>
                  <a:pt x="209892" y="272440"/>
                </a:lnTo>
                <a:lnTo>
                  <a:pt x="204889" y="320929"/>
                </a:lnTo>
                <a:lnTo>
                  <a:pt x="209524" y="367652"/>
                </a:lnTo>
                <a:lnTo>
                  <a:pt x="222808" y="411137"/>
                </a:lnTo>
                <a:lnTo>
                  <a:pt x="243814" y="450430"/>
                </a:lnTo>
                <a:lnTo>
                  <a:pt x="271703" y="484695"/>
                </a:lnTo>
                <a:lnTo>
                  <a:pt x="305485" y="512927"/>
                </a:lnTo>
                <a:lnTo>
                  <a:pt x="344284" y="534250"/>
                </a:lnTo>
                <a:lnTo>
                  <a:pt x="387197" y="547712"/>
                </a:lnTo>
                <a:lnTo>
                  <a:pt x="433298" y="552399"/>
                </a:lnTo>
                <a:lnTo>
                  <a:pt x="479399" y="547712"/>
                </a:lnTo>
                <a:lnTo>
                  <a:pt x="522300" y="534250"/>
                </a:lnTo>
                <a:lnTo>
                  <a:pt x="561111" y="512927"/>
                </a:lnTo>
                <a:lnTo>
                  <a:pt x="594893" y="484695"/>
                </a:lnTo>
                <a:lnTo>
                  <a:pt x="622757" y="450456"/>
                </a:lnTo>
                <a:lnTo>
                  <a:pt x="643788" y="411137"/>
                </a:lnTo>
                <a:lnTo>
                  <a:pt x="657085" y="367652"/>
                </a:lnTo>
                <a:lnTo>
                  <a:pt x="661708" y="320929"/>
                </a:lnTo>
                <a:close/>
              </a:path>
            </a:pathLst>
          </a:custGeom>
          <a:solidFill>
            <a:srgbClr val="FFFFFF"/>
          </a:solidFill>
        </p:spPr>
        <p:txBody>
          <a:bodyPr wrap="square" lIns="0" tIns="0" rIns="0" bIns="0" rtlCol="0"/>
          <a:lstStyle/>
          <a:p>
            <a:endParaRPr sz="1200"/>
          </a:p>
        </p:txBody>
      </p:sp>
      <p:pic>
        <p:nvPicPr>
          <p:cNvPr id="16" name="object 16"/>
          <p:cNvPicPr/>
          <p:nvPr/>
        </p:nvPicPr>
        <p:blipFill>
          <a:blip r:embed="rId6" cstate="print"/>
          <a:stretch>
            <a:fillRect/>
          </a:stretch>
        </p:blipFill>
        <p:spPr>
          <a:xfrm>
            <a:off x="2888579" y="4958654"/>
            <a:ext cx="82103" cy="60517"/>
          </a:xfrm>
          <a:prstGeom prst="rect">
            <a:avLst/>
          </a:prstGeom>
        </p:spPr>
      </p:pic>
      <p:pic>
        <p:nvPicPr>
          <p:cNvPr id="17" name="object 17"/>
          <p:cNvPicPr/>
          <p:nvPr/>
        </p:nvPicPr>
        <p:blipFill>
          <a:blip r:embed="rId7" cstate="print"/>
          <a:stretch>
            <a:fillRect/>
          </a:stretch>
        </p:blipFill>
        <p:spPr>
          <a:xfrm>
            <a:off x="977678" y="4822395"/>
            <a:ext cx="106044" cy="90151"/>
          </a:xfrm>
          <a:prstGeom prst="rect">
            <a:avLst/>
          </a:prstGeom>
        </p:spPr>
      </p:pic>
      <p:sp>
        <p:nvSpPr>
          <p:cNvPr id="18" name="object 18"/>
          <p:cNvSpPr/>
          <p:nvPr/>
        </p:nvSpPr>
        <p:spPr>
          <a:xfrm>
            <a:off x="833560" y="4754321"/>
            <a:ext cx="1260687" cy="451273"/>
          </a:xfrm>
          <a:custGeom>
            <a:avLst/>
            <a:gdLst/>
            <a:ahLst/>
            <a:cxnLst/>
            <a:rect l="l" t="t" r="r" b="b"/>
            <a:pathLst>
              <a:path w="1891030" h="676909">
                <a:moveTo>
                  <a:pt x="225844" y="246672"/>
                </a:moveTo>
                <a:lnTo>
                  <a:pt x="220306" y="241858"/>
                </a:lnTo>
                <a:lnTo>
                  <a:pt x="216585" y="240880"/>
                </a:lnTo>
                <a:lnTo>
                  <a:pt x="213017" y="241719"/>
                </a:lnTo>
                <a:lnTo>
                  <a:pt x="191033" y="246672"/>
                </a:lnTo>
                <a:lnTo>
                  <a:pt x="225844" y="246672"/>
                </a:lnTo>
                <a:close/>
              </a:path>
              <a:path w="1891030" h="676909">
                <a:moveTo>
                  <a:pt x="454736" y="179539"/>
                </a:moveTo>
                <a:lnTo>
                  <a:pt x="454723" y="137337"/>
                </a:lnTo>
                <a:lnTo>
                  <a:pt x="452107" y="133350"/>
                </a:lnTo>
                <a:lnTo>
                  <a:pt x="432041" y="124599"/>
                </a:lnTo>
                <a:lnTo>
                  <a:pt x="432041" y="149212"/>
                </a:lnTo>
                <a:lnTo>
                  <a:pt x="432041" y="167690"/>
                </a:lnTo>
                <a:lnTo>
                  <a:pt x="408457" y="177965"/>
                </a:lnTo>
                <a:lnTo>
                  <a:pt x="406057" y="180860"/>
                </a:lnTo>
                <a:lnTo>
                  <a:pt x="403694" y="191096"/>
                </a:lnTo>
                <a:lnTo>
                  <a:pt x="401802" y="197065"/>
                </a:lnTo>
                <a:lnTo>
                  <a:pt x="398145" y="205803"/>
                </a:lnTo>
                <a:lnTo>
                  <a:pt x="398386" y="209499"/>
                </a:lnTo>
                <a:lnTo>
                  <a:pt x="411759" y="232321"/>
                </a:lnTo>
                <a:lnTo>
                  <a:pt x="408635" y="237261"/>
                </a:lnTo>
                <a:lnTo>
                  <a:pt x="405142" y="242074"/>
                </a:lnTo>
                <a:lnTo>
                  <a:pt x="401332" y="246684"/>
                </a:lnTo>
                <a:lnTo>
                  <a:pt x="379958" y="241858"/>
                </a:lnTo>
                <a:lnTo>
                  <a:pt x="375793" y="240893"/>
                </a:lnTo>
                <a:lnTo>
                  <a:pt x="372071" y="241858"/>
                </a:lnTo>
                <a:lnTo>
                  <a:pt x="364705" y="248285"/>
                </a:lnTo>
                <a:lnTo>
                  <a:pt x="359575" y="252044"/>
                </a:lnTo>
                <a:lnTo>
                  <a:pt x="351053" y="257251"/>
                </a:lnTo>
                <a:lnTo>
                  <a:pt x="349059" y="260426"/>
                </a:lnTo>
                <a:lnTo>
                  <a:pt x="346595" y="286931"/>
                </a:lnTo>
                <a:lnTo>
                  <a:pt x="341147" y="289140"/>
                </a:lnTo>
                <a:lnTo>
                  <a:pt x="335661" y="290982"/>
                </a:lnTo>
                <a:lnTo>
                  <a:pt x="330212" y="292417"/>
                </a:lnTo>
                <a:lnTo>
                  <a:pt x="313029" y="272707"/>
                </a:lnTo>
                <a:lnTo>
                  <a:pt x="309892" y="271284"/>
                </a:lnTo>
                <a:lnTo>
                  <a:pt x="282473" y="271284"/>
                </a:lnTo>
                <a:lnTo>
                  <a:pt x="279349" y="272707"/>
                </a:lnTo>
                <a:lnTo>
                  <a:pt x="262178" y="292417"/>
                </a:lnTo>
                <a:lnTo>
                  <a:pt x="256717" y="290982"/>
                </a:lnTo>
                <a:lnTo>
                  <a:pt x="251244" y="289140"/>
                </a:lnTo>
                <a:lnTo>
                  <a:pt x="245795" y="286931"/>
                </a:lnTo>
                <a:lnTo>
                  <a:pt x="243751" y="264960"/>
                </a:lnTo>
                <a:lnTo>
                  <a:pt x="228130" y="264960"/>
                </a:lnTo>
                <a:lnTo>
                  <a:pt x="243751" y="264947"/>
                </a:lnTo>
                <a:lnTo>
                  <a:pt x="243332" y="260438"/>
                </a:lnTo>
                <a:lnTo>
                  <a:pt x="241350" y="257263"/>
                </a:lnTo>
                <a:lnTo>
                  <a:pt x="232854" y="252056"/>
                </a:lnTo>
                <a:lnTo>
                  <a:pt x="227698" y="248297"/>
                </a:lnTo>
                <a:lnTo>
                  <a:pt x="225856" y="246684"/>
                </a:lnTo>
                <a:lnTo>
                  <a:pt x="191033" y="246672"/>
                </a:lnTo>
                <a:lnTo>
                  <a:pt x="187248" y="242074"/>
                </a:lnTo>
                <a:lnTo>
                  <a:pt x="183769" y="237274"/>
                </a:lnTo>
                <a:lnTo>
                  <a:pt x="180619" y="232295"/>
                </a:lnTo>
                <a:lnTo>
                  <a:pt x="193979" y="209511"/>
                </a:lnTo>
                <a:lnTo>
                  <a:pt x="194233" y="205803"/>
                </a:lnTo>
                <a:lnTo>
                  <a:pt x="190563" y="197078"/>
                </a:lnTo>
                <a:lnTo>
                  <a:pt x="188696" y="191122"/>
                </a:lnTo>
                <a:lnTo>
                  <a:pt x="186296" y="180797"/>
                </a:lnTo>
                <a:lnTo>
                  <a:pt x="183832" y="177876"/>
                </a:lnTo>
                <a:lnTo>
                  <a:pt x="159359" y="167576"/>
                </a:lnTo>
                <a:lnTo>
                  <a:pt x="159359" y="149313"/>
                </a:lnTo>
                <a:lnTo>
                  <a:pt x="183832" y="139001"/>
                </a:lnTo>
                <a:lnTo>
                  <a:pt x="186296" y="136080"/>
                </a:lnTo>
                <a:lnTo>
                  <a:pt x="188671" y="125818"/>
                </a:lnTo>
                <a:lnTo>
                  <a:pt x="190563" y="119837"/>
                </a:lnTo>
                <a:lnTo>
                  <a:pt x="194221" y="111086"/>
                </a:lnTo>
                <a:lnTo>
                  <a:pt x="193979" y="107391"/>
                </a:lnTo>
                <a:lnTo>
                  <a:pt x="180632" y="84582"/>
                </a:lnTo>
                <a:lnTo>
                  <a:pt x="183730" y="79629"/>
                </a:lnTo>
                <a:lnTo>
                  <a:pt x="187236" y="74815"/>
                </a:lnTo>
                <a:lnTo>
                  <a:pt x="191033" y="70218"/>
                </a:lnTo>
                <a:lnTo>
                  <a:pt x="211467" y="74815"/>
                </a:lnTo>
                <a:lnTo>
                  <a:pt x="216573" y="75996"/>
                </a:lnTo>
                <a:lnTo>
                  <a:pt x="220294" y="75031"/>
                </a:lnTo>
                <a:lnTo>
                  <a:pt x="225831" y="70205"/>
                </a:lnTo>
                <a:lnTo>
                  <a:pt x="227672" y="68605"/>
                </a:lnTo>
                <a:lnTo>
                  <a:pt x="232803" y="64846"/>
                </a:lnTo>
                <a:lnTo>
                  <a:pt x="241325" y="59639"/>
                </a:lnTo>
                <a:lnTo>
                  <a:pt x="243306" y="56464"/>
                </a:lnTo>
                <a:lnTo>
                  <a:pt x="243738" y="51943"/>
                </a:lnTo>
                <a:lnTo>
                  <a:pt x="245783" y="29959"/>
                </a:lnTo>
                <a:lnTo>
                  <a:pt x="251231" y="27749"/>
                </a:lnTo>
                <a:lnTo>
                  <a:pt x="256705" y="25908"/>
                </a:lnTo>
                <a:lnTo>
                  <a:pt x="262166" y="24460"/>
                </a:lnTo>
                <a:lnTo>
                  <a:pt x="279349" y="44183"/>
                </a:lnTo>
                <a:lnTo>
                  <a:pt x="282473" y="45593"/>
                </a:lnTo>
                <a:lnTo>
                  <a:pt x="309892" y="45593"/>
                </a:lnTo>
                <a:lnTo>
                  <a:pt x="313016" y="44183"/>
                </a:lnTo>
                <a:lnTo>
                  <a:pt x="330200" y="24460"/>
                </a:lnTo>
                <a:lnTo>
                  <a:pt x="335648" y="25908"/>
                </a:lnTo>
                <a:lnTo>
                  <a:pt x="341134" y="27749"/>
                </a:lnTo>
                <a:lnTo>
                  <a:pt x="346583" y="29959"/>
                </a:lnTo>
                <a:lnTo>
                  <a:pt x="349046" y="56451"/>
                </a:lnTo>
                <a:lnTo>
                  <a:pt x="351015" y="59626"/>
                </a:lnTo>
                <a:lnTo>
                  <a:pt x="359524" y="64833"/>
                </a:lnTo>
                <a:lnTo>
                  <a:pt x="364667" y="68592"/>
                </a:lnTo>
                <a:lnTo>
                  <a:pt x="372071" y="75031"/>
                </a:lnTo>
                <a:lnTo>
                  <a:pt x="375818" y="76022"/>
                </a:lnTo>
                <a:lnTo>
                  <a:pt x="379361" y="75171"/>
                </a:lnTo>
                <a:lnTo>
                  <a:pt x="401332" y="70218"/>
                </a:lnTo>
                <a:lnTo>
                  <a:pt x="405130" y="74815"/>
                </a:lnTo>
                <a:lnTo>
                  <a:pt x="408609" y="79616"/>
                </a:lnTo>
                <a:lnTo>
                  <a:pt x="411734" y="84569"/>
                </a:lnTo>
                <a:lnTo>
                  <a:pt x="398386" y="107378"/>
                </a:lnTo>
                <a:lnTo>
                  <a:pt x="398132" y="111086"/>
                </a:lnTo>
                <a:lnTo>
                  <a:pt x="401789" y="119811"/>
                </a:lnTo>
                <a:lnTo>
                  <a:pt x="403669" y="125768"/>
                </a:lnTo>
                <a:lnTo>
                  <a:pt x="406057" y="136055"/>
                </a:lnTo>
                <a:lnTo>
                  <a:pt x="408470" y="138938"/>
                </a:lnTo>
                <a:lnTo>
                  <a:pt x="432041" y="149212"/>
                </a:lnTo>
                <a:lnTo>
                  <a:pt x="432041" y="124599"/>
                </a:lnTo>
                <a:lnTo>
                  <a:pt x="426008" y="121958"/>
                </a:lnTo>
                <a:lnTo>
                  <a:pt x="424967" y="118122"/>
                </a:lnTo>
                <a:lnTo>
                  <a:pt x="423824" y="114477"/>
                </a:lnTo>
                <a:lnTo>
                  <a:pt x="422554" y="110972"/>
                </a:lnTo>
                <a:lnTo>
                  <a:pt x="436740" y="86753"/>
                </a:lnTo>
                <a:lnTo>
                  <a:pt x="436791" y="82499"/>
                </a:lnTo>
                <a:lnTo>
                  <a:pt x="434822" y="79032"/>
                </a:lnTo>
                <a:lnTo>
                  <a:pt x="430263" y="71462"/>
                </a:lnTo>
                <a:lnTo>
                  <a:pt x="429412" y="70218"/>
                </a:lnTo>
                <a:lnTo>
                  <a:pt x="425246" y="64109"/>
                </a:lnTo>
                <a:lnTo>
                  <a:pt x="406984" y="45758"/>
                </a:lnTo>
                <a:lnTo>
                  <a:pt x="401167" y="47104"/>
                </a:lnTo>
                <a:lnTo>
                  <a:pt x="379806" y="51943"/>
                </a:lnTo>
                <a:lnTo>
                  <a:pt x="376936" y="49657"/>
                </a:lnTo>
                <a:lnTo>
                  <a:pt x="373951" y="47485"/>
                </a:lnTo>
                <a:lnTo>
                  <a:pt x="370827" y="45389"/>
                </a:lnTo>
                <a:lnTo>
                  <a:pt x="368896" y="24460"/>
                </a:lnTo>
                <a:lnTo>
                  <a:pt x="368757" y="23037"/>
                </a:lnTo>
                <a:lnTo>
                  <a:pt x="368223" y="17246"/>
                </a:lnTo>
                <a:lnTo>
                  <a:pt x="365721" y="13728"/>
                </a:lnTo>
                <a:lnTo>
                  <a:pt x="328422" y="889"/>
                </a:lnTo>
                <a:lnTo>
                  <a:pt x="324345" y="0"/>
                </a:lnTo>
                <a:lnTo>
                  <a:pt x="320205" y="1447"/>
                </a:lnTo>
                <a:lnTo>
                  <a:pt x="301383" y="23037"/>
                </a:lnTo>
                <a:lnTo>
                  <a:pt x="290969" y="23037"/>
                </a:lnTo>
                <a:lnTo>
                  <a:pt x="272148" y="1447"/>
                </a:lnTo>
                <a:lnTo>
                  <a:pt x="267957" y="0"/>
                </a:lnTo>
                <a:lnTo>
                  <a:pt x="263931" y="889"/>
                </a:lnTo>
                <a:lnTo>
                  <a:pt x="226618" y="13728"/>
                </a:lnTo>
                <a:lnTo>
                  <a:pt x="221526" y="45389"/>
                </a:lnTo>
                <a:lnTo>
                  <a:pt x="218440" y="47472"/>
                </a:lnTo>
                <a:lnTo>
                  <a:pt x="215417" y="49657"/>
                </a:lnTo>
                <a:lnTo>
                  <a:pt x="212547" y="51943"/>
                </a:lnTo>
                <a:lnTo>
                  <a:pt x="192824" y="47485"/>
                </a:lnTo>
                <a:lnTo>
                  <a:pt x="185381" y="45758"/>
                </a:lnTo>
                <a:lnTo>
                  <a:pt x="181165" y="47104"/>
                </a:lnTo>
                <a:lnTo>
                  <a:pt x="178409" y="50165"/>
                </a:lnTo>
                <a:lnTo>
                  <a:pt x="155562" y="82499"/>
                </a:lnTo>
                <a:lnTo>
                  <a:pt x="155587" y="86753"/>
                </a:lnTo>
                <a:lnTo>
                  <a:pt x="169786" y="110972"/>
                </a:lnTo>
                <a:lnTo>
                  <a:pt x="168529" y="114452"/>
                </a:lnTo>
                <a:lnTo>
                  <a:pt x="167398" y="118059"/>
                </a:lnTo>
                <a:lnTo>
                  <a:pt x="166357" y="121869"/>
                </a:lnTo>
                <a:lnTo>
                  <a:pt x="139369" y="133248"/>
                </a:lnTo>
                <a:lnTo>
                  <a:pt x="136639" y="137337"/>
                </a:lnTo>
                <a:lnTo>
                  <a:pt x="136639" y="179539"/>
                </a:lnTo>
                <a:lnTo>
                  <a:pt x="139369" y="183642"/>
                </a:lnTo>
                <a:lnTo>
                  <a:pt x="166382" y="195021"/>
                </a:lnTo>
                <a:lnTo>
                  <a:pt x="167386" y="198767"/>
                </a:lnTo>
                <a:lnTo>
                  <a:pt x="168529" y="202412"/>
                </a:lnTo>
                <a:lnTo>
                  <a:pt x="169811" y="205917"/>
                </a:lnTo>
                <a:lnTo>
                  <a:pt x="155625" y="230124"/>
                </a:lnTo>
                <a:lnTo>
                  <a:pt x="178409" y="266725"/>
                </a:lnTo>
                <a:lnTo>
                  <a:pt x="185356" y="271157"/>
                </a:lnTo>
                <a:lnTo>
                  <a:pt x="189395" y="270192"/>
                </a:lnTo>
                <a:lnTo>
                  <a:pt x="212496" y="264960"/>
                </a:lnTo>
                <a:lnTo>
                  <a:pt x="215417" y="267233"/>
                </a:lnTo>
                <a:lnTo>
                  <a:pt x="218401" y="269405"/>
                </a:lnTo>
                <a:lnTo>
                  <a:pt x="221526" y="271500"/>
                </a:lnTo>
                <a:lnTo>
                  <a:pt x="224129" y="299643"/>
                </a:lnTo>
                <a:lnTo>
                  <a:pt x="226618" y="303161"/>
                </a:lnTo>
                <a:lnTo>
                  <a:pt x="263931" y="316001"/>
                </a:lnTo>
                <a:lnTo>
                  <a:pt x="267982" y="316839"/>
                </a:lnTo>
                <a:lnTo>
                  <a:pt x="272148" y="315429"/>
                </a:lnTo>
                <a:lnTo>
                  <a:pt x="290982" y="293839"/>
                </a:lnTo>
                <a:lnTo>
                  <a:pt x="301383" y="293839"/>
                </a:lnTo>
                <a:lnTo>
                  <a:pt x="319697" y="314845"/>
                </a:lnTo>
                <a:lnTo>
                  <a:pt x="322859" y="316242"/>
                </a:lnTo>
                <a:lnTo>
                  <a:pt x="326898" y="316242"/>
                </a:lnTo>
                <a:lnTo>
                  <a:pt x="365747" y="303161"/>
                </a:lnTo>
                <a:lnTo>
                  <a:pt x="368909" y="292417"/>
                </a:lnTo>
                <a:lnTo>
                  <a:pt x="370852" y="271500"/>
                </a:lnTo>
                <a:lnTo>
                  <a:pt x="373938" y="269417"/>
                </a:lnTo>
                <a:lnTo>
                  <a:pt x="376948" y="267233"/>
                </a:lnTo>
                <a:lnTo>
                  <a:pt x="379831" y="264960"/>
                </a:lnTo>
                <a:lnTo>
                  <a:pt x="402983" y="270192"/>
                </a:lnTo>
                <a:lnTo>
                  <a:pt x="429437" y="246684"/>
                </a:lnTo>
                <a:lnTo>
                  <a:pt x="430288" y="245440"/>
                </a:lnTo>
                <a:lnTo>
                  <a:pt x="434848" y="237871"/>
                </a:lnTo>
                <a:lnTo>
                  <a:pt x="436803" y="234403"/>
                </a:lnTo>
                <a:lnTo>
                  <a:pt x="436791" y="230124"/>
                </a:lnTo>
                <a:lnTo>
                  <a:pt x="422579" y="205917"/>
                </a:lnTo>
                <a:lnTo>
                  <a:pt x="423849" y="202438"/>
                </a:lnTo>
                <a:lnTo>
                  <a:pt x="424980" y="198831"/>
                </a:lnTo>
                <a:lnTo>
                  <a:pt x="426034" y="194932"/>
                </a:lnTo>
                <a:lnTo>
                  <a:pt x="452107" y="183553"/>
                </a:lnTo>
                <a:lnTo>
                  <a:pt x="454736" y="179539"/>
                </a:lnTo>
                <a:close/>
              </a:path>
              <a:path w="1891030" h="676909">
                <a:moveTo>
                  <a:pt x="588111" y="360133"/>
                </a:moveTo>
                <a:lnTo>
                  <a:pt x="576402" y="323227"/>
                </a:lnTo>
                <a:lnTo>
                  <a:pt x="566559" y="314769"/>
                </a:lnTo>
                <a:lnTo>
                  <a:pt x="566559" y="354190"/>
                </a:lnTo>
                <a:lnTo>
                  <a:pt x="565861" y="361581"/>
                </a:lnTo>
                <a:lnTo>
                  <a:pt x="507606" y="469239"/>
                </a:lnTo>
                <a:lnTo>
                  <a:pt x="505155" y="473595"/>
                </a:lnTo>
                <a:lnTo>
                  <a:pt x="501180" y="476846"/>
                </a:lnTo>
                <a:lnTo>
                  <a:pt x="199809" y="575017"/>
                </a:lnTo>
                <a:lnTo>
                  <a:pt x="183743" y="582955"/>
                </a:lnTo>
                <a:lnTo>
                  <a:pt x="170662" y="594601"/>
                </a:lnTo>
                <a:lnTo>
                  <a:pt x="161201" y="609193"/>
                </a:lnTo>
                <a:lnTo>
                  <a:pt x="155981" y="625957"/>
                </a:lnTo>
                <a:lnTo>
                  <a:pt x="150114" y="653846"/>
                </a:lnTo>
                <a:lnTo>
                  <a:pt x="28054" y="653630"/>
                </a:lnTo>
                <a:lnTo>
                  <a:pt x="86817" y="490601"/>
                </a:lnTo>
                <a:lnTo>
                  <a:pt x="124815" y="433565"/>
                </a:lnTo>
                <a:lnTo>
                  <a:pt x="185280" y="400316"/>
                </a:lnTo>
                <a:lnTo>
                  <a:pt x="339166" y="354495"/>
                </a:lnTo>
                <a:lnTo>
                  <a:pt x="343001" y="354952"/>
                </a:lnTo>
                <a:lnTo>
                  <a:pt x="349618" y="358686"/>
                </a:lnTo>
                <a:lnTo>
                  <a:pt x="351967" y="361797"/>
                </a:lnTo>
                <a:lnTo>
                  <a:pt x="354622" y="372402"/>
                </a:lnTo>
                <a:lnTo>
                  <a:pt x="349770" y="379818"/>
                </a:lnTo>
                <a:lnTo>
                  <a:pt x="272491" y="403364"/>
                </a:lnTo>
                <a:lnTo>
                  <a:pt x="260045" y="409575"/>
                </a:lnTo>
                <a:lnTo>
                  <a:pt x="251180" y="419633"/>
                </a:lnTo>
                <a:lnTo>
                  <a:pt x="246672" y="432282"/>
                </a:lnTo>
                <a:lnTo>
                  <a:pt x="247243" y="446227"/>
                </a:lnTo>
                <a:lnTo>
                  <a:pt x="277825" y="473494"/>
                </a:lnTo>
                <a:lnTo>
                  <a:pt x="284949" y="473595"/>
                </a:lnTo>
                <a:lnTo>
                  <a:pt x="292061" y="472224"/>
                </a:lnTo>
                <a:lnTo>
                  <a:pt x="361480" y="451624"/>
                </a:lnTo>
                <a:lnTo>
                  <a:pt x="446824" y="426300"/>
                </a:lnTo>
                <a:lnTo>
                  <a:pt x="478840" y="405460"/>
                </a:lnTo>
                <a:lnTo>
                  <a:pt x="514896" y="342176"/>
                </a:lnTo>
                <a:lnTo>
                  <a:pt x="521652" y="334302"/>
                </a:lnTo>
                <a:lnTo>
                  <a:pt x="530567" y="329641"/>
                </a:lnTo>
                <a:lnTo>
                  <a:pt x="540575" y="328536"/>
                </a:lnTo>
                <a:lnTo>
                  <a:pt x="550621" y="331317"/>
                </a:lnTo>
                <a:lnTo>
                  <a:pt x="557225" y="334581"/>
                </a:lnTo>
                <a:lnTo>
                  <a:pt x="562089" y="340233"/>
                </a:lnTo>
                <a:lnTo>
                  <a:pt x="566559" y="354190"/>
                </a:lnTo>
                <a:lnTo>
                  <a:pt x="566559" y="314769"/>
                </a:lnTo>
                <a:lnTo>
                  <a:pt x="560793" y="311162"/>
                </a:lnTo>
                <a:lnTo>
                  <a:pt x="542315" y="306057"/>
                </a:lnTo>
                <a:lnTo>
                  <a:pt x="523900" y="308076"/>
                </a:lnTo>
                <a:lnTo>
                  <a:pt x="507504" y="316649"/>
                </a:lnTo>
                <a:lnTo>
                  <a:pt x="495096" y="331152"/>
                </a:lnTo>
                <a:lnTo>
                  <a:pt x="460819" y="391706"/>
                </a:lnTo>
                <a:lnTo>
                  <a:pt x="455333" y="397865"/>
                </a:lnTo>
                <a:lnTo>
                  <a:pt x="448271" y="402348"/>
                </a:lnTo>
                <a:lnTo>
                  <a:pt x="282168" y="451624"/>
                </a:lnTo>
                <a:lnTo>
                  <a:pt x="278650" y="451205"/>
                </a:lnTo>
                <a:lnTo>
                  <a:pt x="272427" y="447636"/>
                </a:lnTo>
                <a:lnTo>
                  <a:pt x="270192" y="444639"/>
                </a:lnTo>
                <a:lnTo>
                  <a:pt x="267677" y="433984"/>
                </a:lnTo>
                <a:lnTo>
                  <a:pt x="271703" y="426986"/>
                </a:lnTo>
                <a:lnTo>
                  <a:pt x="278853" y="425005"/>
                </a:lnTo>
                <a:lnTo>
                  <a:pt x="348716" y="403720"/>
                </a:lnTo>
                <a:lnTo>
                  <a:pt x="361645" y="397040"/>
                </a:lnTo>
                <a:lnTo>
                  <a:pt x="370852" y="386676"/>
                </a:lnTo>
                <a:lnTo>
                  <a:pt x="375551" y="373938"/>
                </a:lnTo>
                <a:lnTo>
                  <a:pt x="374954" y="360133"/>
                </a:lnTo>
                <a:lnTo>
                  <a:pt x="372922" y="354495"/>
                </a:lnTo>
                <a:lnTo>
                  <a:pt x="372427" y="353110"/>
                </a:lnTo>
                <a:lnTo>
                  <a:pt x="336257" y="332638"/>
                </a:lnTo>
                <a:lnTo>
                  <a:pt x="329006" y="334010"/>
                </a:lnTo>
                <a:lnTo>
                  <a:pt x="179019" y="378637"/>
                </a:lnTo>
                <a:lnTo>
                  <a:pt x="141605" y="393801"/>
                </a:lnTo>
                <a:lnTo>
                  <a:pt x="109347" y="417042"/>
                </a:lnTo>
                <a:lnTo>
                  <a:pt x="83515" y="447167"/>
                </a:lnTo>
                <a:lnTo>
                  <a:pt x="65417" y="483006"/>
                </a:lnTo>
                <a:lnTo>
                  <a:pt x="0" y="664527"/>
                </a:lnTo>
                <a:lnTo>
                  <a:pt x="520" y="668350"/>
                </a:lnTo>
                <a:lnTo>
                  <a:pt x="4775" y="674357"/>
                </a:lnTo>
                <a:lnTo>
                  <a:pt x="8229" y="676135"/>
                </a:lnTo>
                <a:lnTo>
                  <a:pt x="164757" y="676440"/>
                </a:lnTo>
                <a:lnTo>
                  <a:pt x="169392" y="672693"/>
                </a:lnTo>
                <a:lnTo>
                  <a:pt x="173342" y="653884"/>
                </a:lnTo>
                <a:lnTo>
                  <a:pt x="178320" y="630085"/>
                </a:lnTo>
                <a:lnTo>
                  <a:pt x="181787" y="618909"/>
                </a:lnTo>
                <a:lnTo>
                  <a:pt x="187998" y="609257"/>
                </a:lnTo>
                <a:lnTo>
                  <a:pt x="196545" y="601599"/>
                </a:lnTo>
                <a:lnTo>
                  <a:pt x="207010" y="596417"/>
                </a:lnTo>
                <a:lnTo>
                  <a:pt x="503516" y="499821"/>
                </a:lnTo>
                <a:lnTo>
                  <a:pt x="510832" y="496658"/>
                </a:lnTo>
                <a:lnTo>
                  <a:pt x="582396" y="378714"/>
                </a:lnTo>
                <a:lnTo>
                  <a:pt x="586257" y="369531"/>
                </a:lnTo>
                <a:lnTo>
                  <a:pt x="588111" y="360133"/>
                </a:lnTo>
                <a:close/>
              </a:path>
              <a:path w="1891030" h="676909">
                <a:moveTo>
                  <a:pt x="1890877" y="397751"/>
                </a:moveTo>
                <a:lnTo>
                  <a:pt x="1890649" y="383413"/>
                </a:lnTo>
                <a:lnTo>
                  <a:pt x="1889810" y="331546"/>
                </a:lnTo>
                <a:lnTo>
                  <a:pt x="1876577" y="279095"/>
                </a:lnTo>
                <a:lnTo>
                  <a:pt x="1869465" y="264350"/>
                </a:lnTo>
                <a:lnTo>
                  <a:pt x="1869465" y="383413"/>
                </a:lnTo>
                <a:lnTo>
                  <a:pt x="1856701" y="345008"/>
                </a:lnTo>
                <a:lnTo>
                  <a:pt x="1852231" y="336715"/>
                </a:lnTo>
                <a:lnTo>
                  <a:pt x="1852231" y="453428"/>
                </a:lnTo>
                <a:lnTo>
                  <a:pt x="1837016" y="525576"/>
                </a:lnTo>
                <a:lnTo>
                  <a:pt x="1805063" y="577697"/>
                </a:lnTo>
                <a:lnTo>
                  <a:pt x="1751825" y="615365"/>
                </a:lnTo>
                <a:lnTo>
                  <a:pt x="1709978" y="629589"/>
                </a:lnTo>
                <a:lnTo>
                  <a:pt x="1665478" y="635203"/>
                </a:lnTo>
                <a:lnTo>
                  <a:pt x="1620342" y="632155"/>
                </a:lnTo>
                <a:lnTo>
                  <a:pt x="1576539" y="620395"/>
                </a:lnTo>
                <a:lnTo>
                  <a:pt x="1535950" y="599795"/>
                </a:lnTo>
                <a:lnTo>
                  <a:pt x="1501902" y="570255"/>
                </a:lnTo>
                <a:lnTo>
                  <a:pt x="1475270" y="533831"/>
                </a:lnTo>
                <a:lnTo>
                  <a:pt x="1456969" y="492556"/>
                </a:lnTo>
                <a:lnTo>
                  <a:pt x="1448295" y="450583"/>
                </a:lnTo>
                <a:lnTo>
                  <a:pt x="1447863" y="448462"/>
                </a:lnTo>
                <a:lnTo>
                  <a:pt x="1448841" y="403593"/>
                </a:lnTo>
                <a:lnTo>
                  <a:pt x="1460817" y="359981"/>
                </a:lnTo>
                <a:lnTo>
                  <a:pt x="1463014" y="354380"/>
                </a:lnTo>
                <a:lnTo>
                  <a:pt x="1465465" y="348869"/>
                </a:lnTo>
                <a:lnTo>
                  <a:pt x="1468183" y="343496"/>
                </a:lnTo>
                <a:lnTo>
                  <a:pt x="1474800" y="354749"/>
                </a:lnTo>
                <a:lnTo>
                  <a:pt x="1483499" y="364083"/>
                </a:lnTo>
                <a:lnTo>
                  <a:pt x="1494434" y="370268"/>
                </a:lnTo>
                <a:lnTo>
                  <a:pt x="1507769" y="372084"/>
                </a:lnTo>
                <a:lnTo>
                  <a:pt x="1512951" y="371779"/>
                </a:lnTo>
                <a:lnTo>
                  <a:pt x="1517243" y="367944"/>
                </a:lnTo>
                <a:lnTo>
                  <a:pt x="1518119" y="362877"/>
                </a:lnTo>
                <a:lnTo>
                  <a:pt x="1521371" y="349148"/>
                </a:lnTo>
                <a:lnTo>
                  <a:pt x="1521891" y="347687"/>
                </a:lnTo>
                <a:lnTo>
                  <a:pt x="1532826" y="316953"/>
                </a:lnTo>
                <a:lnTo>
                  <a:pt x="1555305" y="277914"/>
                </a:lnTo>
                <a:lnTo>
                  <a:pt x="1591627" y="243649"/>
                </a:lnTo>
                <a:lnTo>
                  <a:pt x="1616557" y="222745"/>
                </a:lnTo>
                <a:lnTo>
                  <a:pt x="1631467" y="199936"/>
                </a:lnTo>
                <a:lnTo>
                  <a:pt x="1638338" y="176923"/>
                </a:lnTo>
                <a:lnTo>
                  <a:pt x="1639087" y="155409"/>
                </a:lnTo>
                <a:lnTo>
                  <a:pt x="1664068" y="174155"/>
                </a:lnTo>
                <a:lnTo>
                  <a:pt x="1693379" y="202590"/>
                </a:lnTo>
                <a:lnTo>
                  <a:pt x="1723034" y="241655"/>
                </a:lnTo>
                <a:lnTo>
                  <a:pt x="1749056" y="292303"/>
                </a:lnTo>
                <a:lnTo>
                  <a:pt x="1767484" y="355485"/>
                </a:lnTo>
                <a:lnTo>
                  <a:pt x="1768703" y="363347"/>
                </a:lnTo>
                <a:lnTo>
                  <a:pt x="1778914" y="367245"/>
                </a:lnTo>
                <a:lnTo>
                  <a:pt x="1808492" y="338594"/>
                </a:lnTo>
                <a:lnTo>
                  <a:pt x="1818424" y="322694"/>
                </a:lnTo>
                <a:lnTo>
                  <a:pt x="1834870" y="351536"/>
                </a:lnTo>
                <a:lnTo>
                  <a:pt x="1848827" y="395262"/>
                </a:lnTo>
                <a:lnTo>
                  <a:pt x="1852231" y="453428"/>
                </a:lnTo>
                <a:lnTo>
                  <a:pt x="1852231" y="336715"/>
                </a:lnTo>
                <a:lnTo>
                  <a:pt x="1828495" y="299199"/>
                </a:lnTo>
                <a:lnTo>
                  <a:pt x="1816696" y="289382"/>
                </a:lnTo>
                <a:lnTo>
                  <a:pt x="1810804" y="289788"/>
                </a:lnTo>
                <a:lnTo>
                  <a:pt x="1805851" y="292950"/>
                </a:lnTo>
                <a:lnTo>
                  <a:pt x="1803285" y="298399"/>
                </a:lnTo>
                <a:lnTo>
                  <a:pt x="1800580" y="308025"/>
                </a:lnTo>
                <a:lnTo>
                  <a:pt x="1796237" y="316953"/>
                </a:lnTo>
                <a:lnTo>
                  <a:pt x="1790890" y="324980"/>
                </a:lnTo>
                <a:lnTo>
                  <a:pt x="1785200" y="331889"/>
                </a:lnTo>
                <a:lnTo>
                  <a:pt x="1760728" y="263004"/>
                </a:lnTo>
                <a:lnTo>
                  <a:pt x="1728520" y="209626"/>
                </a:lnTo>
                <a:lnTo>
                  <a:pt x="1693786" y="170345"/>
                </a:lnTo>
                <a:lnTo>
                  <a:pt x="1675815" y="155409"/>
                </a:lnTo>
                <a:lnTo>
                  <a:pt x="1661782" y="143738"/>
                </a:lnTo>
                <a:lnTo>
                  <a:pt x="1637715" y="128371"/>
                </a:lnTo>
                <a:lnTo>
                  <a:pt x="1626844" y="122809"/>
                </a:lnTo>
                <a:lnTo>
                  <a:pt x="1620151" y="122059"/>
                </a:lnTo>
                <a:lnTo>
                  <a:pt x="1614487" y="125196"/>
                </a:lnTo>
                <a:lnTo>
                  <a:pt x="1611312" y="130797"/>
                </a:lnTo>
                <a:lnTo>
                  <a:pt x="1612087" y="137426"/>
                </a:lnTo>
                <a:lnTo>
                  <a:pt x="1615186" y="147078"/>
                </a:lnTo>
                <a:lnTo>
                  <a:pt x="1616925" y="168871"/>
                </a:lnTo>
                <a:lnTo>
                  <a:pt x="1608112" y="196824"/>
                </a:lnTo>
                <a:lnTo>
                  <a:pt x="1579587" y="224980"/>
                </a:lnTo>
                <a:lnTo>
                  <a:pt x="1545170" y="254889"/>
                </a:lnTo>
                <a:lnTo>
                  <a:pt x="1521371" y="289394"/>
                </a:lnTo>
                <a:lnTo>
                  <a:pt x="1506435" y="322376"/>
                </a:lnTo>
                <a:lnTo>
                  <a:pt x="1498600" y="347687"/>
                </a:lnTo>
                <a:lnTo>
                  <a:pt x="1494942" y="343496"/>
                </a:lnTo>
                <a:lnTo>
                  <a:pt x="1481518" y="309981"/>
                </a:lnTo>
                <a:lnTo>
                  <a:pt x="1478076" y="306400"/>
                </a:lnTo>
                <a:lnTo>
                  <a:pt x="1469161" y="304507"/>
                </a:lnTo>
                <a:lnTo>
                  <a:pt x="1464525" y="306336"/>
                </a:lnTo>
                <a:lnTo>
                  <a:pt x="1462049" y="309981"/>
                </a:lnTo>
                <a:lnTo>
                  <a:pt x="1439989" y="351929"/>
                </a:lnTo>
                <a:lnTo>
                  <a:pt x="1427149" y="400697"/>
                </a:lnTo>
                <a:lnTo>
                  <a:pt x="1425067" y="425602"/>
                </a:lnTo>
                <a:lnTo>
                  <a:pt x="1425816" y="450583"/>
                </a:lnTo>
                <a:lnTo>
                  <a:pt x="1413344" y="409486"/>
                </a:lnTo>
                <a:lnTo>
                  <a:pt x="1408785" y="366979"/>
                </a:lnTo>
                <a:lnTo>
                  <a:pt x="1412354" y="324205"/>
                </a:lnTo>
                <a:lnTo>
                  <a:pt x="1424266" y="282270"/>
                </a:lnTo>
                <a:lnTo>
                  <a:pt x="1427137" y="274942"/>
                </a:lnTo>
                <a:lnTo>
                  <a:pt x="1430401" y="267792"/>
                </a:lnTo>
                <a:lnTo>
                  <a:pt x="1434020" y="260870"/>
                </a:lnTo>
                <a:lnTo>
                  <a:pt x="1441234" y="274142"/>
                </a:lnTo>
                <a:lnTo>
                  <a:pt x="1450911" y="285330"/>
                </a:lnTo>
                <a:lnTo>
                  <a:pt x="1463294" y="292849"/>
                </a:lnTo>
                <a:lnTo>
                  <a:pt x="1478572" y="295084"/>
                </a:lnTo>
                <a:lnTo>
                  <a:pt x="1483779" y="294792"/>
                </a:lnTo>
                <a:lnTo>
                  <a:pt x="1488084" y="290957"/>
                </a:lnTo>
                <a:lnTo>
                  <a:pt x="1488948" y="285864"/>
                </a:lnTo>
                <a:lnTo>
                  <a:pt x="1492440" y="271119"/>
                </a:lnTo>
                <a:lnTo>
                  <a:pt x="1505648" y="233629"/>
                </a:lnTo>
                <a:lnTo>
                  <a:pt x="1531200" y="189217"/>
                </a:lnTo>
                <a:lnTo>
                  <a:pt x="1572539" y="150228"/>
                </a:lnTo>
                <a:lnTo>
                  <a:pt x="1601025" y="126161"/>
                </a:lnTo>
                <a:lnTo>
                  <a:pt x="1617738" y="99860"/>
                </a:lnTo>
                <a:lnTo>
                  <a:pt x="1625015" y="73367"/>
                </a:lnTo>
                <a:lnTo>
                  <a:pt x="1625168" y="48666"/>
                </a:lnTo>
                <a:lnTo>
                  <a:pt x="1648066" y="64858"/>
                </a:lnTo>
                <a:lnTo>
                  <a:pt x="1704327" y="121361"/>
                </a:lnTo>
                <a:lnTo>
                  <a:pt x="1732165" y="163144"/>
                </a:lnTo>
                <a:lnTo>
                  <a:pt x="1756092" y="214934"/>
                </a:lnTo>
                <a:lnTo>
                  <a:pt x="1773364" y="277469"/>
                </a:lnTo>
                <a:lnTo>
                  <a:pt x="1774609" y="285330"/>
                </a:lnTo>
                <a:lnTo>
                  <a:pt x="1784769" y="289229"/>
                </a:lnTo>
                <a:lnTo>
                  <a:pt x="1818195" y="256349"/>
                </a:lnTo>
                <a:lnTo>
                  <a:pt x="1819554" y="254050"/>
                </a:lnTo>
                <a:lnTo>
                  <a:pt x="1829333" y="237693"/>
                </a:lnTo>
                <a:lnTo>
                  <a:pt x="1843265" y="259626"/>
                </a:lnTo>
                <a:lnTo>
                  <a:pt x="1857222" y="291325"/>
                </a:lnTo>
                <a:lnTo>
                  <a:pt x="1867281" y="332638"/>
                </a:lnTo>
                <a:lnTo>
                  <a:pt x="1869465" y="383413"/>
                </a:lnTo>
                <a:lnTo>
                  <a:pt x="1869465" y="264350"/>
                </a:lnTo>
                <a:lnTo>
                  <a:pt x="1841106" y="216649"/>
                </a:lnTo>
                <a:lnTo>
                  <a:pt x="1827212" y="204431"/>
                </a:lnTo>
                <a:lnTo>
                  <a:pt x="1821319" y="204838"/>
                </a:lnTo>
                <a:lnTo>
                  <a:pt x="1816366" y="208000"/>
                </a:lnTo>
                <a:lnTo>
                  <a:pt x="1813801" y="213448"/>
                </a:lnTo>
                <a:lnTo>
                  <a:pt x="1810385" y="225348"/>
                </a:lnTo>
                <a:lnTo>
                  <a:pt x="1804860" y="236258"/>
                </a:lnTo>
                <a:lnTo>
                  <a:pt x="1798154" y="245922"/>
                </a:lnTo>
                <a:lnTo>
                  <a:pt x="1791182" y="254050"/>
                </a:lnTo>
                <a:lnTo>
                  <a:pt x="1768005" y="184912"/>
                </a:lnTo>
                <a:lnTo>
                  <a:pt x="1737461" y="129247"/>
                </a:lnTo>
                <a:lnTo>
                  <a:pt x="1703501" y="85991"/>
                </a:lnTo>
                <a:lnTo>
                  <a:pt x="1670075" y="54127"/>
                </a:lnTo>
                <a:lnTo>
                  <a:pt x="1662722" y="48666"/>
                </a:lnTo>
                <a:lnTo>
                  <a:pt x="1641119" y="32588"/>
                </a:lnTo>
                <a:lnTo>
                  <a:pt x="1620621" y="20332"/>
                </a:lnTo>
                <a:lnTo>
                  <a:pt x="1612506" y="16306"/>
                </a:lnTo>
                <a:lnTo>
                  <a:pt x="1605978" y="15557"/>
                </a:lnTo>
                <a:lnTo>
                  <a:pt x="1600415" y="18605"/>
                </a:lnTo>
                <a:lnTo>
                  <a:pt x="1597215" y="24079"/>
                </a:lnTo>
                <a:lnTo>
                  <a:pt x="1597799" y="30657"/>
                </a:lnTo>
                <a:lnTo>
                  <a:pt x="1601838" y="44348"/>
                </a:lnTo>
                <a:lnTo>
                  <a:pt x="1603108" y="69596"/>
                </a:lnTo>
                <a:lnTo>
                  <a:pt x="1592402" y="100596"/>
                </a:lnTo>
                <a:lnTo>
                  <a:pt x="1560499" y="131584"/>
                </a:lnTo>
                <a:lnTo>
                  <a:pt x="1521218" y="165925"/>
                </a:lnTo>
                <a:lnTo>
                  <a:pt x="1494320" y="205536"/>
                </a:lnTo>
                <a:lnTo>
                  <a:pt x="1477708" y="243052"/>
                </a:lnTo>
                <a:lnTo>
                  <a:pt x="1469263" y="271119"/>
                </a:lnTo>
                <a:lnTo>
                  <a:pt x="1460957" y="263359"/>
                </a:lnTo>
                <a:lnTo>
                  <a:pt x="1459560" y="260870"/>
                </a:lnTo>
                <a:lnTo>
                  <a:pt x="1454759" y="252272"/>
                </a:lnTo>
                <a:lnTo>
                  <a:pt x="1450606" y="240741"/>
                </a:lnTo>
                <a:lnTo>
                  <a:pt x="1448460" y="231635"/>
                </a:lnTo>
                <a:lnTo>
                  <a:pt x="1445501" y="225717"/>
                </a:lnTo>
                <a:lnTo>
                  <a:pt x="1439799" y="222732"/>
                </a:lnTo>
                <a:lnTo>
                  <a:pt x="1433347" y="223100"/>
                </a:lnTo>
                <a:lnTo>
                  <a:pt x="1428165" y="227253"/>
                </a:lnTo>
                <a:lnTo>
                  <a:pt x="1408684" y="261924"/>
                </a:lnTo>
                <a:lnTo>
                  <a:pt x="1390853" y="317601"/>
                </a:lnTo>
                <a:lnTo>
                  <a:pt x="1386395" y="361848"/>
                </a:lnTo>
                <a:lnTo>
                  <a:pt x="1389888" y="405942"/>
                </a:lnTo>
                <a:lnTo>
                  <a:pt x="1401165" y="448843"/>
                </a:lnTo>
                <a:lnTo>
                  <a:pt x="1420025" y="489521"/>
                </a:lnTo>
                <a:lnTo>
                  <a:pt x="1446301" y="526935"/>
                </a:lnTo>
                <a:lnTo>
                  <a:pt x="1468234" y="564235"/>
                </a:lnTo>
                <a:lnTo>
                  <a:pt x="1496377" y="596150"/>
                </a:lnTo>
                <a:lnTo>
                  <a:pt x="1530032" y="621995"/>
                </a:lnTo>
                <a:lnTo>
                  <a:pt x="1568538" y="641070"/>
                </a:lnTo>
                <a:lnTo>
                  <a:pt x="1616214" y="653910"/>
                </a:lnTo>
                <a:lnTo>
                  <a:pt x="1665732" y="657301"/>
                </a:lnTo>
                <a:lnTo>
                  <a:pt x="1714855" y="651167"/>
                </a:lnTo>
                <a:lnTo>
                  <a:pt x="1761299" y="635431"/>
                </a:lnTo>
                <a:lnTo>
                  <a:pt x="1807121" y="606653"/>
                </a:lnTo>
                <a:lnTo>
                  <a:pt x="1839099" y="570128"/>
                </a:lnTo>
                <a:lnTo>
                  <a:pt x="1860080" y="526757"/>
                </a:lnTo>
                <a:lnTo>
                  <a:pt x="1872945" y="477405"/>
                </a:lnTo>
                <a:lnTo>
                  <a:pt x="1890877" y="397751"/>
                </a:lnTo>
                <a:close/>
              </a:path>
            </a:pathLst>
          </a:custGeom>
          <a:solidFill>
            <a:srgbClr val="FFFFFF"/>
          </a:solidFill>
        </p:spPr>
        <p:txBody>
          <a:bodyPr wrap="square" lIns="0" tIns="0" rIns="0" bIns="0" rtlCol="0"/>
          <a:lstStyle/>
          <a:p>
            <a:endParaRPr sz="1200"/>
          </a:p>
        </p:txBody>
      </p:sp>
      <p:pic>
        <p:nvPicPr>
          <p:cNvPr id="19" name="object 19"/>
          <p:cNvPicPr/>
          <p:nvPr/>
        </p:nvPicPr>
        <p:blipFill>
          <a:blip r:embed="rId8" cstate="print"/>
          <a:stretch>
            <a:fillRect/>
          </a:stretch>
        </p:blipFill>
        <p:spPr>
          <a:xfrm>
            <a:off x="1858901" y="5001489"/>
            <a:ext cx="169175" cy="144649"/>
          </a:xfrm>
          <a:prstGeom prst="rect">
            <a:avLst/>
          </a:prstGeom>
        </p:spPr>
      </p:pic>
      <p:sp>
        <p:nvSpPr>
          <p:cNvPr id="20" name="object 20"/>
          <p:cNvSpPr txBox="1"/>
          <p:nvPr/>
        </p:nvSpPr>
        <p:spPr>
          <a:xfrm>
            <a:off x="677334" y="5493117"/>
            <a:ext cx="687493" cy="257763"/>
          </a:xfrm>
          <a:prstGeom prst="rect">
            <a:avLst/>
          </a:prstGeom>
        </p:spPr>
        <p:txBody>
          <a:bodyPr vert="horz" wrap="square" lIns="0" tIns="11430" rIns="0" bIns="0" rtlCol="0">
            <a:spAutoFit/>
          </a:bodyPr>
          <a:lstStyle/>
          <a:p>
            <a:pPr marL="8467">
              <a:spcBef>
                <a:spcPts val="90"/>
              </a:spcBef>
            </a:pPr>
            <a:r>
              <a:rPr sz="1600" spc="-7">
                <a:solidFill>
                  <a:srgbClr val="FFFFFF"/>
                </a:solidFill>
                <a:latin typeface="+mj-lt"/>
                <a:cs typeface="Trebuchet MS"/>
              </a:rPr>
              <a:t>Service</a:t>
            </a:r>
            <a:endParaRPr sz="1600">
              <a:latin typeface="+mj-lt"/>
              <a:cs typeface="Trebuchet MS"/>
            </a:endParaRPr>
          </a:p>
        </p:txBody>
      </p:sp>
      <p:sp>
        <p:nvSpPr>
          <p:cNvPr id="21" name="object 21"/>
          <p:cNvSpPr txBox="1"/>
          <p:nvPr/>
        </p:nvSpPr>
        <p:spPr>
          <a:xfrm>
            <a:off x="1580956" y="5493117"/>
            <a:ext cx="737023" cy="257763"/>
          </a:xfrm>
          <a:prstGeom prst="rect">
            <a:avLst/>
          </a:prstGeom>
        </p:spPr>
        <p:txBody>
          <a:bodyPr vert="horz" wrap="square" lIns="0" tIns="11430" rIns="0" bIns="0" rtlCol="0">
            <a:spAutoFit/>
          </a:bodyPr>
          <a:lstStyle/>
          <a:p>
            <a:pPr marL="8467">
              <a:spcBef>
                <a:spcPts val="90"/>
              </a:spcBef>
            </a:pPr>
            <a:r>
              <a:rPr sz="1600" spc="-7">
                <a:solidFill>
                  <a:srgbClr val="FFFFFF"/>
                </a:solidFill>
                <a:latin typeface="+mj-lt"/>
              </a:rPr>
              <a:t>Passion</a:t>
            </a:r>
          </a:p>
        </p:txBody>
      </p:sp>
      <p:sp>
        <p:nvSpPr>
          <p:cNvPr id="22" name="object 22"/>
          <p:cNvSpPr txBox="1"/>
          <p:nvPr/>
        </p:nvSpPr>
        <p:spPr>
          <a:xfrm>
            <a:off x="2535474" y="5493117"/>
            <a:ext cx="601979" cy="257763"/>
          </a:xfrm>
          <a:prstGeom prst="rect">
            <a:avLst/>
          </a:prstGeom>
        </p:spPr>
        <p:txBody>
          <a:bodyPr vert="horz" wrap="square" lIns="0" tIns="11430" rIns="0" bIns="0" rtlCol="0">
            <a:spAutoFit/>
          </a:bodyPr>
          <a:lstStyle/>
          <a:p>
            <a:pPr marL="8467">
              <a:spcBef>
                <a:spcPts val="90"/>
              </a:spcBef>
            </a:pPr>
            <a:r>
              <a:rPr sz="1600" spc="-7">
                <a:solidFill>
                  <a:srgbClr val="FFFFFF"/>
                </a:solidFill>
                <a:latin typeface="+mj-lt"/>
              </a:rPr>
              <a:t>Speed</a:t>
            </a:r>
          </a:p>
        </p:txBody>
      </p:sp>
      <p:sp>
        <p:nvSpPr>
          <p:cNvPr id="23" name="object 23"/>
          <p:cNvSpPr txBox="1"/>
          <p:nvPr/>
        </p:nvSpPr>
        <p:spPr>
          <a:xfrm>
            <a:off x="677334" y="3411230"/>
            <a:ext cx="2918883" cy="358282"/>
          </a:xfrm>
          <a:prstGeom prst="rect">
            <a:avLst/>
          </a:prstGeom>
        </p:spPr>
        <p:txBody>
          <a:bodyPr vert="horz" wrap="square" lIns="0" tIns="9313" rIns="0" bIns="0" rtlCol="0">
            <a:spAutoFit/>
          </a:bodyPr>
          <a:lstStyle/>
          <a:p>
            <a:pPr marL="8467">
              <a:spcBef>
                <a:spcPts val="73"/>
              </a:spcBef>
            </a:pPr>
            <a:r>
              <a:rPr sz="2267" spc="120">
                <a:solidFill>
                  <a:srgbClr val="FFFFFF"/>
                </a:solidFill>
                <a:latin typeface="+mj-lt"/>
                <a:cs typeface="Trebuchet MS"/>
              </a:rPr>
              <a:t>Say</a:t>
            </a:r>
            <a:r>
              <a:rPr sz="2267" spc="-107">
                <a:solidFill>
                  <a:srgbClr val="FFFFFF"/>
                </a:solidFill>
                <a:latin typeface="+mj-lt"/>
                <a:cs typeface="Trebuchet MS"/>
              </a:rPr>
              <a:t> </a:t>
            </a:r>
            <a:r>
              <a:rPr sz="2267" spc="53">
                <a:solidFill>
                  <a:srgbClr val="FFFFFF"/>
                </a:solidFill>
                <a:latin typeface="+mj-lt"/>
                <a:cs typeface="Trebuchet MS"/>
              </a:rPr>
              <a:t>yes</a:t>
            </a:r>
            <a:r>
              <a:rPr sz="2267" spc="-103">
                <a:solidFill>
                  <a:srgbClr val="FFFFFF"/>
                </a:solidFill>
                <a:latin typeface="+mj-lt"/>
                <a:cs typeface="Trebuchet MS"/>
              </a:rPr>
              <a:t> </a:t>
            </a:r>
            <a:r>
              <a:rPr sz="2267" spc="-20">
                <a:solidFill>
                  <a:srgbClr val="FFFFFF"/>
                </a:solidFill>
                <a:latin typeface="+mj-lt"/>
                <a:cs typeface="Trebuchet MS"/>
              </a:rPr>
              <a:t>to</a:t>
            </a:r>
            <a:r>
              <a:rPr sz="2267" spc="-103">
                <a:solidFill>
                  <a:srgbClr val="FFFFFF"/>
                </a:solidFill>
                <a:latin typeface="+mj-lt"/>
                <a:cs typeface="Trebuchet MS"/>
              </a:rPr>
              <a:t> </a:t>
            </a:r>
            <a:r>
              <a:rPr sz="2267" spc="76">
                <a:solidFill>
                  <a:srgbClr val="FFFFFF"/>
                </a:solidFill>
                <a:latin typeface="+mj-lt"/>
                <a:cs typeface="Trebuchet MS"/>
              </a:rPr>
              <a:t>what's</a:t>
            </a:r>
            <a:r>
              <a:rPr sz="2267" spc="-110">
                <a:solidFill>
                  <a:srgbClr val="FFFFFF"/>
                </a:solidFill>
                <a:latin typeface="+mj-lt"/>
                <a:cs typeface="Trebuchet MS"/>
              </a:rPr>
              <a:t> </a:t>
            </a:r>
            <a:r>
              <a:rPr sz="2267" spc="-13">
                <a:solidFill>
                  <a:srgbClr val="FEBE0D"/>
                </a:solidFill>
                <a:latin typeface="+mj-lt"/>
                <a:cs typeface="Trebuchet MS"/>
              </a:rPr>
              <a:t>next</a:t>
            </a:r>
            <a:endParaRPr sz="2267">
              <a:latin typeface="+mj-lt"/>
              <a:cs typeface="Trebuchet MS"/>
            </a:endParaRPr>
          </a:p>
        </p:txBody>
      </p:sp>
      <p:sp>
        <p:nvSpPr>
          <p:cNvPr id="24" name="object 24"/>
          <p:cNvSpPr txBox="1">
            <a:spLocks noGrp="1"/>
          </p:cNvSpPr>
          <p:nvPr>
            <p:ph type="title"/>
          </p:nvPr>
        </p:nvSpPr>
        <p:spPr>
          <a:xfrm>
            <a:off x="677333" y="1851792"/>
            <a:ext cx="4011507" cy="1216573"/>
          </a:xfrm>
          <a:prstGeom prst="rect">
            <a:avLst/>
          </a:prstGeom>
        </p:spPr>
        <p:txBody>
          <a:bodyPr vert="horz" wrap="square" lIns="0" tIns="11007" rIns="0" bIns="0" rtlCol="0">
            <a:spAutoFit/>
          </a:bodyPr>
          <a:lstStyle/>
          <a:p>
            <a:pPr marL="8467">
              <a:lnSpc>
                <a:spcPts val="4723"/>
              </a:lnSpc>
              <a:spcBef>
                <a:spcPts val="87"/>
              </a:spcBef>
            </a:pPr>
            <a:r>
              <a:rPr lang="fr-FR" sz="4067" b="1" spc="303">
                <a:latin typeface="+mj-lt"/>
                <a:cs typeface="Trebuchet MS"/>
              </a:rPr>
              <a:t>EDINBURGH</a:t>
            </a:r>
            <a:endParaRPr sz="4067" b="1">
              <a:latin typeface="+mj-lt"/>
              <a:cs typeface="Trebuchet MS"/>
            </a:endParaRPr>
          </a:p>
          <a:p>
            <a:pPr marL="8467">
              <a:lnSpc>
                <a:spcPts val="4723"/>
              </a:lnSpc>
            </a:pPr>
            <a:r>
              <a:rPr sz="4067" b="1" spc="433">
                <a:solidFill>
                  <a:srgbClr val="FEBE0D"/>
                </a:solidFill>
                <a:latin typeface="+mj-lt"/>
                <a:cs typeface="Calibri"/>
              </a:rPr>
              <a:t>PRESENTATION</a:t>
            </a:r>
            <a:endParaRPr sz="4067">
              <a:latin typeface="+mj-lt"/>
              <a:cs typeface="Calibri"/>
            </a:endParaRPr>
          </a:p>
        </p:txBody>
      </p:sp>
      <p:pic>
        <p:nvPicPr>
          <p:cNvPr id="26" name="Image 25" descr="Une image contenant Police, Graphique, logo, graphisme&#10;&#10;Description générée automatiquement">
            <a:extLst>
              <a:ext uri="{FF2B5EF4-FFF2-40B4-BE49-F238E27FC236}">
                <a16:creationId xmlns:a16="http://schemas.microsoft.com/office/drawing/2014/main" id="{6CBAED11-FE8E-6682-E5ED-B79A8B586BD6}"/>
              </a:ext>
            </a:extLst>
          </p:cNvPr>
          <p:cNvPicPr>
            <a:picLocks noChangeAspect="1"/>
          </p:cNvPicPr>
          <p:nvPr/>
        </p:nvPicPr>
        <p:blipFill>
          <a:blip r:embed="rId9"/>
          <a:stretch>
            <a:fillRect/>
          </a:stretch>
        </p:blipFill>
        <p:spPr>
          <a:xfrm>
            <a:off x="702191" y="842997"/>
            <a:ext cx="1905098" cy="38102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a:solidFill>
                  <a:schemeClr val="bg1"/>
                </a:solidFill>
              </a:rPr>
              <a:t>HPAPI Product Manufacture with LFHC Technology</a:t>
            </a:r>
          </a:p>
        </p:txBody>
      </p:sp>
      <p:sp>
        <p:nvSpPr>
          <p:cNvPr id="4" name="Rectangle 3"/>
          <p:cNvSpPr/>
          <p:nvPr/>
        </p:nvSpPr>
        <p:spPr>
          <a:xfrm>
            <a:off x="6096000" y="959682"/>
            <a:ext cx="5779759" cy="2708434"/>
          </a:xfrm>
          <a:prstGeom prst="rect">
            <a:avLst/>
          </a:prstGeom>
        </p:spPr>
        <p:txBody>
          <a:bodyPr wrap="square">
            <a:spAutoFit/>
          </a:bodyPr>
          <a:lstStyle/>
          <a:p>
            <a:pPr>
              <a:spcAft>
                <a:spcPts val="1200"/>
              </a:spcAft>
              <a:buClr>
                <a:schemeClr val="tx1">
                  <a:lumMod val="85000"/>
                  <a:lumOff val="15000"/>
                </a:schemeClr>
              </a:buClr>
            </a:pPr>
            <a:r>
              <a:rPr lang="en-GB" sz="1400">
                <a:solidFill>
                  <a:schemeClr val="bg1"/>
                </a:solidFill>
                <a:cs typeface="Arial" panose="020B0604020202020204" pitchFamily="34" charset="0"/>
              </a:rPr>
              <a:t>HPAPI and LFHC Technology </a:t>
            </a:r>
          </a:p>
          <a:p>
            <a:pPr marL="285750" indent="-285750">
              <a:spcAft>
                <a:spcPts val="600"/>
              </a:spcAft>
              <a:buClr>
                <a:schemeClr val="tx1">
                  <a:lumMod val="85000"/>
                  <a:lumOff val="15000"/>
                </a:schemeClr>
              </a:buClr>
              <a:buFont typeface="Arial" panose="020B0604020202020204" pitchFamily="34" charset="0"/>
              <a:buChar char="•"/>
            </a:pPr>
            <a:r>
              <a:rPr lang="en-GB" sz="1400">
                <a:solidFill>
                  <a:schemeClr val="bg1"/>
                </a:solidFill>
                <a:cs typeface="Arial" panose="020B0604020202020204" pitchFamily="34" charset="0"/>
              </a:rPr>
              <a:t>Only the dispensing step requires containment</a:t>
            </a:r>
          </a:p>
          <a:p>
            <a:pPr marL="285750" indent="-285750">
              <a:spcAft>
                <a:spcPts val="600"/>
              </a:spcAft>
              <a:buClr>
                <a:schemeClr val="tx1">
                  <a:lumMod val="85000"/>
                  <a:lumOff val="15000"/>
                </a:schemeClr>
              </a:buClr>
              <a:buFont typeface="Arial" panose="020B0604020202020204" pitchFamily="34" charset="0"/>
              <a:buChar char="•"/>
            </a:pPr>
            <a:r>
              <a:rPr lang="en-GB" sz="1400">
                <a:solidFill>
                  <a:schemeClr val="bg1"/>
                </a:solidFill>
                <a:cs typeface="Arial" panose="020B0604020202020204" pitchFamily="34" charset="0"/>
              </a:rPr>
              <a:t>For all subsequent steps the API is wet by the liquid formulation and no dust is generated</a:t>
            </a:r>
          </a:p>
          <a:p>
            <a:pPr marL="285750" indent="-285750">
              <a:spcAft>
                <a:spcPts val="600"/>
              </a:spcAft>
              <a:buClr>
                <a:schemeClr val="tx1">
                  <a:lumMod val="85000"/>
                  <a:lumOff val="15000"/>
                </a:schemeClr>
              </a:buClr>
              <a:buFont typeface="Arial" panose="020B0604020202020204" pitchFamily="34" charset="0"/>
              <a:buChar char="•"/>
            </a:pPr>
            <a:r>
              <a:rPr lang="en-GB" sz="1400">
                <a:solidFill>
                  <a:schemeClr val="bg1"/>
                </a:solidFill>
                <a:cs typeface="Arial" panose="020B0604020202020204" pitchFamily="34" charset="0"/>
              </a:rPr>
              <a:t>The HPAPI, is compounded in an isolator and transferred under vacuum directly into a mixing vessel </a:t>
            </a:r>
          </a:p>
          <a:p>
            <a:pPr marL="285750" indent="-285750">
              <a:spcAft>
                <a:spcPts val="600"/>
              </a:spcAft>
              <a:buClr>
                <a:schemeClr val="tx1">
                  <a:lumMod val="85000"/>
                  <a:lumOff val="15000"/>
                </a:schemeClr>
              </a:buClr>
              <a:buFont typeface="Arial" panose="020B0604020202020204" pitchFamily="34" charset="0"/>
              <a:buChar char="•"/>
            </a:pPr>
            <a:r>
              <a:rPr lang="en-GB" sz="1400">
                <a:solidFill>
                  <a:schemeClr val="bg1"/>
                </a:solidFill>
                <a:cs typeface="Arial" panose="020B0604020202020204" pitchFamily="34" charset="0"/>
              </a:rPr>
              <a:t>Once wet, by liquid excipients, airborne contamination is removed and the process is intrinsically safer</a:t>
            </a:r>
          </a:p>
          <a:p>
            <a:pPr marL="285750" indent="-285750">
              <a:spcAft>
                <a:spcPts val="600"/>
              </a:spcAft>
              <a:buClr>
                <a:schemeClr val="tx1">
                  <a:lumMod val="85000"/>
                  <a:lumOff val="15000"/>
                </a:schemeClr>
              </a:buClr>
              <a:buFont typeface="Arial" panose="020B0604020202020204" pitchFamily="34" charset="0"/>
              <a:buChar char="•"/>
            </a:pPr>
            <a:r>
              <a:rPr lang="en-GB" sz="1400">
                <a:solidFill>
                  <a:schemeClr val="bg1"/>
                </a:solidFill>
                <a:cs typeface="Arial" panose="020B0604020202020204" pitchFamily="34" charset="0"/>
              </a:rPr>
              <a:t>Ongoing manufacture can be contained, with reduced engineering and PPE controls</a:t>
            </a:r>
          </a:p>
        </p:txBody>
      </p:sp>
      <p:pic>
        <p:nvPicPr>
          <p:cNvPr id="5" name="Picture 4"/>
          <p:cNvPicPr>
            <a:picLocks noChangeAspect="1"/>
          </p:cNvPicPr>
          <p:nvPr/>
        </p:nvPicPr>
        <p:blipFill>
          <a:blip r:embed="rId2"/>
          <a:stretch>
            <a:fillRect/>
          </a:stretch>
        </p:blipFill>
        <p:spPr>
          <a:xfrm>
            <a:off x="6096000" y="4308412"/>
            <a:ext cx="5779759" cy="2045434"/>
          </a:xfrm>
          <a:prstGeom prst="rect">
            <a:avLst/>
          </a:prstGeom>
        </p:spPr>
      </p:pic>
      <p:sp>
        <p:nvSpPr>
          <p:cNvPr id="8" name="TextBox 7">
            <a:extLst>
              <a:ext uri="{FF2B5EF4-FFF2-40B4-BE49-F238E27FC236}">
                <a16:creationId xmlns:a16="http://schemas.microsoft.com/office/drawing/2014/main" id="{A79242A8-E774-4D71-A945-09C67BC88155}"/>
              </a:ext>
            </a:extLst>
          </p:cNvPr>
          <p:cNvSpPr txBox="1"/>
          <p:nvPr/>
        </p:nvSpPr>
        <p:spPr>
          <a:xfrm>
            <a:off x="451637" y="930361"/>
            <a:ext cx="5644363" cy="3154710"/>
          </a:xfrm>
          <a:prstGeom prst="rect">
            <a:avLst/>
          </a:prstGeom>
          <a:noFill/>
        </p:spPr>
        <p:txBody>
          <a:bodyPr wrap="square">
            <a:spAutoFit/>
          </a:bodyPr>
          <a:lstStyle/>
          <a:p>
            <a:r>
              <a:rPr lang="en-GB" sz="1400">
                <a:solidFill>
                  <a:schemeClr val="bg1"/>
                </a:solidFill>
                <a:cs typeface="Arial" panose="020B0604020202020204" pitchFamily="34" charset="0"/>
              </a:rPr>
              <a:t>Pharmaceutical product manufacturing processes routinely powder based</a:t>
            </a:r>
          </a:p>
          <a:p>
            <a:pPr marL="214313" indent="-214313">
              <a:spcAft>
                <a:spcPts val="1200"/>
              </a:spcAft>
              <a:buClr>
                <a:schemeClr val="tx1">
                  <a:lumMod val="85000"/>
                  <a:lumOff val="15000"/>
                </a:schemeClr>
              </a:buClr>
              <a:buFont typeface="Arial" panose="020B0604020202020204" pitchFamily="34" charset="0"/>
              <a:buChar char="•"/>
            </a:pPr>
            <a:r>
              <a:rPr lang="en-GB" sz="1400">
                <a:solidFill>
                  <a:schemeClr val="bg1"/>
                </a:solidFill>
                <a:cs typeface="Arial" panose="020B0604020202020204" pitchFamily="34" charset="0"/>
              </a:rPr>
              <a:t>Each powder containing process step for high potency needs to have its own containment. For scale up, a new containment approach for the new scale can be required</a:t>
            </a:r>
          </a:p>
          <a:p>
            <a:pPr marL="214313" indent="-214313">
              <a:spcAft>
                <a:spcPts val="1200"/>
              </a:spcAft>
              <a:buClr>
                <a:schemeClr val="tx1">
                  <a:lumMod val="85000"/>
                  <a:lumOff val="15000"/>
                </a:schemeClr>
              </a:buClr>
              <a:buFont typeface="Arial" panose="020B0604020202020204" pitchFamily="34" charset="0"/>
              <a:buChar char="•"/>
            </a:pPr>
            <a:r>
              <a:rPr lang="en-GB" sz="1400">
                <a:solidFill>
                  <a:schemeClr val="bg1"/>
                </a:solidFill>
                <a:cs typeface="Arial" panose="020B0604020202020204" pitchFamily="34" charset="0"/>
              </a:rPr>
              <a:t>As the process steps can be different, each product often may require a unique solution</a:t>
            </a:r>
          </a:p>
          <a:p>
            <a:pPr marL="214313" indent="-214313">
              <a:spcAft>
                <a:spcPts val="1200"/>
              </a:spcAft>
              <a:buClr>
                <a:schemeClr val="tx1">
                  <a:lumMod val="85000"/>
                  <a:lumOff val="15000"/>
                </a:schemeClr>
              </a:buClr>
              <a:buFont typeface="Arial" panose="020B0604020202020204" pitchFamily="34" charset="0"/>
              <a:buChar char="•"/>
            </a:pPr>
            <a:r>
              <a:rPr lang="en-GB" sz="1400">
                <a:solidFill>
                  <a:schemeClr val="bg1"/>
                </a:solidFill>
                <a:cs typeface="Arial" panose="020B0604020202020204" pitchFamily="34" charset="0"/>
              </a:rPr>
              <a:t>Each unique solution requires to be assessed individually for the potential of operator exposure</a:t>
            </a:r>
          </a:p>
          <a:p>
            <a:pPr marL="214313" indent="-214313">
              <a:spcAft>
                <a:spcPts val="1200"/>
              </a:spcAft>
              <a:buClr>
                <a:schemeClr val="tx1">
                  <a:lumMod val="85000"/>
                  <a:lumOff val="15000"/>
                </a:schemeClr>
              </a:buClr>
              <a:buFont typeface="Arial" panose="020B0604020202020204" pitchFamily="34" charset="0"/>
              <a:buChar char="•"/>
            </a:pPr>
            <a:r>
              <a:rPr lang="en-GB" sz="1400">
                <a:solidFill>
                  <a:schemeClr val="bg1"/>
                </a:solidFill>
                <a:cs typeface="Arial" panose="020B0604020202020204" pitchFamily="34" charset="0"/>
              </a:rPr>
              <a:t>Enclosed isolator based technology is expensive</a:t>
            </a:r>
          </a:p>
          <a:p>
            <a:pPr marL="285750" indent="-285750">
              <a:spcAft>
                <a:spcPts val="600"/>
              </a:spcAft>
              <a:buClr>
                <a:srgbClr val="007894"/>
              </a:buClr>
              <a:buFont typeface="Arial" panose="020B0604020202020204" pitchFamily="34" charset="0"/>
              <a:buChar char="•"/>
            </a:pPr>
            <a:endParaRPr lang="en-GB" sz="1400">
              <a:solidFill>
                <a:schemeClr val="bg1"/>
              </a:solidFill>
              <a:cs typeface="Arial" panose="020B0604020202020204" pitchFamily="34" charset="0"/>
            </a:endParaRPr>
          </a:p>
          <a:p>
            <a:pPr>
              <a:spcAft>
                <a:spcPts val="1200"/>
              </a:spcAft>
              <a:buClr>
                <a:schemeClr val="tx1">
                  <a:lumMod val="85000"/>
                  <a:lumOff val="15000"/>
                </a:schemeClr>
              </a:buClr>
            </a:pPr>
            <a:endParaRPr lang="en-GB" sz="1400">
              <a:solidFill>
                <a:schemeClr val="bg1"/>
              </a:solidFill>
              <a:cs typeface="Arial" panose="020B0604020202020204" pitchFamily="34" charset="0"/>
            </a:endParaRPr>
          </a:p>
        </p:txBody>
      </p:sp>
      <p:pic>
        <p:nvPicPr>
          <p:cNvPr id="10" name="Picture 2" descr="Image result for lonza API powder">
            <a:extLst>
              <a:ext uri="{FF2B5EF4-FFF2-40B4-BE49-F238E27FC236}">
                <a16:creationId xmlns:a16="http://schemas.microsoft.com/office/drawing/2014/main" id="{8C0734F6-8BCD-4B37-88EC-F0D5F98F60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69361" y="3551971"/>
            <a:ext cx="2644819" cy="8725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rocessing of HPAPIs in isolator">
            <a:extLst>
              <a:ext uri="{FF2B5EF4-FFF2-40B4-BE49-F238E27FC236}">
                <a16:creationId xmlns:a16="http://schemas.microsoft.com/office/drawing/2014/main" id="{941D289E-FE87-4330-AAC4-06E86586EB3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4701" y="4085071"/>
            <a:ext cx="4747107" cy="163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11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2900"/>
              <a:t>High Containment Dispensing Isolator</a:t>
            </a:r>
          </a:p>
        </p:txBody>
      </p:sp>
      <p:pic>
        <p:nvPicPr>
          <p:cNvPr id="6" name="Picture 5"/>
          <p:cNvPicPr>
            <a:picLocks noChangeAspect="1"/>
          </p:cNvPicPr>
          <p:nvPr/>
        </p:nvPicPr>
        <p:blipFill rotWithShape="1">
          <a:blip r:embed="rId3"/>
          <a:srcRect l="383" r="1"/>
          <a:stretch/>
        </p:blipFill>
        <p:spPr>
          <a:xfrm>
            <a:off x="6971545" y="908041"/>
            <a:ext cx="4339916" cy="3850602"/>
          </a:xfrm>
          <a:prstGeom prst="rect">
            <a:avLst/>
          </a:prstGeom>
        </p:spPr>
      </p:pic>
      <p:sp>
        <p:nvSpPr>
          <p:cNvPr id="16" name="Content Placeholder 3">
            <a:extLst>
              <a:ext uri="{FF2B5EF4-FFF2-40B4-BE49-F238E27FC236}">
                <a16:creationId xmlns:a16="http://schemas.microsoft.com/office/drawing/2014/main" id="{158D5566-5E16-4A98-9EFE-91012245797D}"/>
              </a:ext>
            </a:extLst>
          </p:cNvPr>
          <p:cNvSpPr txBox="1">
            <a:spLocks/>
          </p:cNvSpPr>
          <p:nvPr/>
        </p:nvSpPr>
        <p:spPr>
          <a:xfrm>
            <a:off x="612755" y="908041"/>
            <a:ext cx="6043082" cy="2519439"/>
          </a:xfrm>
          <a:prstGeom prst="rect">
            <a:avLst/>
          </a:prstGeom>
        </p:spPr>
        <p:txBody>
          <a:bodyPr vert="horz" lIns="0" tIns="46800" rIns="0" bIns="45720" rtlCol="0">
            <a:noAutofit/>
          </a:bodyPr>
          <a:lstStyle>
            <a:lvl1pPr marL="28575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Calibri" panose="020F0502020204030204" pitchFamily="34" charset="0"/>
              </a:defRPr>
            </a:lvl1pPr>
            <a:lvl2pPr marL="44450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b="0" kern="1200" baseline="0" dirty="0" smtClean="0">
                <a:solidFill>
                  <a:schemeClr val="tx1"/>
                </a:solidFill>
                <a:latin typeface="+mn-lt"/>
                <a:ea typeface="+mn-ea"/>
                <a:cs typeface="Calibri" panose="020F0502020204030204" pitchFamily="34" charset="0"/>
              </a:defRPr>
            </a:lvl2pPr>
            <a:lvl3pPr marL="63182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kern="1200" baseline="0" dirty="0" smtClean="0">
                <a:solidFill>
                  <a:schemeClr val="tx1"/>
                </a:solidFill>
                <a:latin typeface="+mn-lt"/>
                <a:ea typeface="+mn-ea"/>
                <a:cs typeface="Calibri" panose="020F0502020204030204" pitchFamily="34" charset="0"/>
              </a:defRPr>
            </a:lvl3pPr>
            <a:lvl4pPr marL="81597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4pPr>
            <a:lvl5pPr marL="982663"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marR="0" lvl="0" indent="-173038" algn="l" defTabSz="914400" rtl="0" eaLnBrk="1" fontAlgn="auto" latinLnBrk="0" hangingPunct="1">
              <a:lnSpc>
                <a:spcPct val="150000"/>
              </a:lnSpc>
              <a:spcBef>
                <a:spcPts val="0"/>
              </a:spcBef>
              <a:spcAft>
                <a:spcPts val="900"/>
              </a:spcAft>
              <a:buClr>
                <a:srgbClr val="002060"/>
              </a:buClr>
              <a:buSzTx/>
              <a:buFont typeface="Arial" panose="020B0604020202020204" pitchFamily="34" charset="0"/>
              <a:buChar char="•"/>
              <a:tabLst/>
              <a:defRPr/>
            </a:pPr>
            <a:r>
              <a:rPr kumimoji="0" lang="en-GB" b="0" i="0" u="none" strike="noStrike" kern="1200" cap="none" spc="0" normalizeH="0" baseline="0" noProof="0">
                <a:ln>
                  <a:noFill/>
                </a:ln>
                <a:solidFill>
                  <a:schemeClr val="bg1"/>
                </a:solidFill>
                <a:effectLst/>
                <a:uLnTx/>
                <a:uFillTx/>
                <a:latin typeface="+mj-lt"/>
                <a:cs typeface="Calibri" panose="020F0502020204030204" pitchFamily="34" charset="0"/>
              </a:rPr>
              <a:t>Pre-dispensing of API can allow the process to remain consistent and safe at compounding stages</a:t>
            </a:r>
          </a:p>
          <a:p>
            <a:pPr marL="355600" marR="0" lvl="0" indent="-173038" algn="l" defTabSz="914400" rtl="0" eaLnBrk="1" fontAlgn="auto" latinLnBrk="0" hangingPunct="1">
              <a:lnSpc>
                <a:spcPct val="150000"/>
              </a:lnSpc>
              <a:spcBef>
                <a:spcPts val="0"/>
              </a:spcBef>
              <a:spcAft>
                <a:spcPts val="900"/>
              </a:spcAft>
              <a:buClr>
                <a:srgbClr val="002060"/>
              </a:buClr>
              <a:buSzTx/>
              <a:buFont typeface="Arial" panose="020B0604020202020204" pitchFamily="34" charset="0"/>
              <a:buChar char="•"/>
              <a:tabLst/>
              <a:defRPr/>
            </a:pPr>
            <a:r>
              <a:rPr kumimoji="0" lang="en-GB" b="0" i="0" u="none" strike="noStrike" kern="1200" cap="none" spc="0" normalizeH="0" baseline="0" noProof="0">
                <a:ln>
                  <a:noFill/>
                </a:ln>
                <a:solidFill>
                  <a:schemeClr val="bg1"/>
                </a:solidFill>
                <a:effectLst/>
                <a:uLnTx/>
                <a:uFillTx/>
                <a:latin typeface="+mj-lt"/>
                <a:cs typeface="Calibri" panose="020F0502020204030204" pitchFamily="34" charset="0"/>
              </a:rPr>
              <a:t>Currently qualified to 0.05µg/m</a:t>
            </a:r>
            <a:r>
              <a:rPr kumimoji="0" lang="en-GB" b="0" i="0" u="none" strike="noStrike" kern="1200" cap="none" spc="0" normalizeH="0" baseline="30000" noProof="0">
                <a:ln>
                  <a:noFill/>
                </a:ln>
                <a:solidFill>
                  <a:schemeClr val="bg1"/>
                </a:solidFill>
                <a:effectLst/>
                <a:uLnTx/>
                <a:uFillTx/>
                <a:latin typeface="+mj-lt"/>
                <a:cs typeface="Calibri" panose="020F0502020204030204" pitchFamily="34" charset="0"/>
              </a:rPr>
              <a:t>3</a:t>
            </a:r>
            <a:endParaRPr kumimoji="0" lang="en-GB" b="0" i="0" u="none" strike="noStrike" kern="1200" cap="none" spc="0" normalizeH="0" baseline="0" noProof="0">
              <a:ln>
                <a:noFill/>
              </a:ln>
              <a:solidFill>
                <a:schemeClr val="bg1"/>
              </a:solidFill>
              <a:effectLst/>
              <a:uLnTx/>
              <a:uFillTx/>
              <a:latin typeface="+mj-lt"/>
              <a:cs typeface="Calibri" panose="020F0502020204030204" pitchFamily="34" charset="0"/>
            </a:endParaRPr>
          </a:p>
          <a:p>
            <a:pPr marL="355600" marR="0" lvl="0" indent="-173038" algn="l" defTabSz="914400" rtl="0" eaLnBrk="1" fontAlgn="auto" latinLnBrk="0" hangingPunct="1">
              <a:lnSpc>
                <a:spcPct val="150000"/>
              </a:lnSpc>
              <a:spcBef>
                <a:spcPts val="0"/>
              </a:spcBef>
              <a:spcAft>
                <a:spcPts val="900"/>
              </a:spcAft>
              <a:buClr>
                <a:srgbClr val="002060"/>
              </a:buClr>
              <a:buSzTx/>
              <a:buFont typeface="Arial" panose="020B0604020202020204" pitchFamily="34" charset="0"/>
              <a:buChar char="•"/>
              <a:tabLst/>
              <a:defRPr/>
            </a:pPr>
            <a:r>
              <a:rPr kumimoji="0" lang="en-GB" b="0" i="0" u="none" strike="noStrike" kern="1200" cap="none" spc="0" normalizeH="0" baseline="0" noProof="0">
                <a:ln>
                  <a:noFill/>
                </a:ln>
                <a:solidFill>
                  <a:schemeClr val="bg1"/>
                </a:solidFill>
                <a:effectLst/>
                <a:uLnTx/>
                <a:uFillTx/>
                <a:latin typeface="+mj-lt"/>
                <a:cs typeface="Calibri" panose="020F0502020204030204" pitchFamily="34" charset="0"/>
              </a:rPr>
              <a:t>Custom built isolators specifically designed for flexibility of containers provides a means to manage differing supplies of HPAPI</a:t>
            </a:r>
          </a:p>
        </p:txBody>
      </p:sp>
      <p:grpSp>
        <p:nvGrpSpPr>
          <p:cNvPr id="5" name="Group 4">
            <a:extLst>
              <a:ext uri="{FF2B5EF4-FFF2-40B4-BE49-F238E27FC236}">
                <a16:creationId xmlns:a16="http://schemas.microsoft.com/office/drawing/2014/main" id="{7E26DA87-8C2C-4E58-8CF8-7BD220ABA3FD}"/>
              </a:ext>
            </a:extLst>
          </p:cNvPr>
          <p:cNvGrpSpPr/>
          <p:nvPr/>
        </p:nvGrpSpPr>
        <p:grpSpPr>
          <a:xfrm>
            <a:off x="793143" y="3430518"/>
            <a:ext cx="5533699" cy="2731795"/>
            <a:chOff x="1030145" y="3665481"/>
            <a:chExt cx="5533699" cy="2731795"/>
          </a:xfrm>
          <a:solidFill>
            <a:schemeClr val="tx1"/>
          </a:solidFill>
        </p:grpSpPr>
        <p:sp>
          <p:nvSpPr>
            <p:cNvPr id="4" name="Rectangle 3">
              <a:extLst>
                <a:ext uri="{FF2B5EF4-FFF2-40B4-BE49-F238E27FC236}">
                  <a16:creationId xmlns:a16="http://schemas.microsoft.com/office/drawing/2014/main" id="{B4F61065-11C7-4C43-B85A-936D62B5D02D}"/>
                </a:ext>
              </a:extLst>
            </p:cNvPr>
            <p:cNvSpPr/>
            <p:nvPr/>
          </p:nvSpPr>
          <p:spPr>
            <a:xfrm>
              <a:off x="1030146" y="3665482"/>
              <a:ext cx="2766849" cy="2731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cs typeface="Arial" panose="020B0604020202020204" pitchFamily="34" charset="0"/>
                </a:rPr>
                <a:t>Scale-up</a:t>
              </a:r>
              <a:r>
                <a:rPr lang="en-GB" sz="1400" b="1" baseline="0">
                  <a:solidFill>
                    <a:schemeClr val="bg1"/>
                  </a:solidFill>
                  <a:cs typeface="Arial" panose="020B0604020202020204" pitchFamily="34" charset="0"/>
                </a:rPr>
                <a:t> considerations</a:t>
              </a:r>
            </a:p>
            <a:p>
              <a:pPr algn="ctr"/>
              <a:endParaRPr lang="en-GB" sz="1400" b="1">
                <a:solidFill>
                  <a:schemeClr val="bg1"/>
                </a:solidFill>
                <a:cs typeface="Arial" panose="020B0604020202020204" pitchFamily="34" charset="0"/>
              </a:endParaRPr>
            </a:p>
            <a:p>
              <a:pPr algn="ctr"/>
              <a:r>
                <a:rPr lang="en-GB" sz="1400" b="1">
                  <a:solidFill>
                    <a:schemeClr val="bg1"/>
                  </a:solidFill>
                  <a:cs typeface="Arial" panose="020B0604020202020204" pitchFamily="34" charset="0"/>
                </a:rPr>
                <a:t>Increasing</a:t>
              </a:r>
              <a:r>
                <a:rPr lang="en-GB" sz="1400" b="1" baseline="0">
                  <a:solidFill>
                    <a:schemeClr val="bg1"/>
                  </a:solidFill>
                  <a:cs typeface="Arial" panose="020B0604020202020204" pitchFamily="34" charset="0"/>
                </a:rPr>
                <a:t> API container size</a:t>
              </a:r>
              <a:endParaRPr lang="en-GB" sz="1400" b="1">
                <a:solidFill>
                  <a:schemeClr val="bg1"/>
                </a:solidFill>
                <a:cs typeface="Arial" panose="020B0604020202020204" pitchFamily="34" charset="0"/>
              </a:endParaRPr>
            </a:p>
            <a:p>
              <a:pPr algn="ctr"/>
              <a:endParaRPr lang="en-GB" sz="1400" b="1">
                <a:solidFill>
                  <a:schemeClr val="bg1"/>
                </a:solidFill>
                <a:cs typeface="Arial" panose="020B0604020202020204" pitchFamily="34" charset="0"/>
              </a:endParaRPr>
            </a:p>
            <a:p>
              <a:pPr algn="ctr"/>
              <a:r>
                <a:rPr lang="en-GB" sz="1400" b="1">
                  <a:solidFill>
                    <a:schemeClr val="bg1"/>
                  </a:solidFill>
                  <a:cs typeface="Arial" panose="020B0604020202020204" pitchFamily="34" charset="0"/>
                </a:rPr>
                <a:t>Different containers from alternative manufacturers</a:t>
              </a:r>
              <a:endParaRPr lang="en-GB" sz="1400" b="1" baseline="0">
                <a:solidFill>
                  <a:schemeClr val="bg1"/>
                </a:solidFill>
                <a:cs typeface="Arial" panose="020B0604020202020204" pitchFamily="34" charset="0"/>
              </a:endParaRPr>
            </a:p>
            <a:p>
              <a:pPr algn="ctr"/>
              <a:endParaRPr lang="en-GB" sz="1400" b="1" baseline="0">
                <a:solidFill>
                  <a:schemeClr val="bg1"/>
                </a:solidFill>
                <a:cs typeface="Arial" panose="020B0604020202020204" pitchFamily="34" charset="0"/>
              </a:endParaRPr>
            </a:p>
            <a:p>
              <a:pPr algn="ctr"/>
              <a:r>
                <a:rPr lang="en-GB" sz="1400" b="1" baseline="0">
                  <a:solidFill>
                    <a:schemeClr val="bg1"/>
                  </a:solidFill>
                  <a:cs typeface="Arial" panose="020B0604020202020204" pitchFamily="34" charset="0"/>
                </a:rPr>
                <a:t>Dispensing and Sampling</a:t>
              </a:r>
            </a:p>
            <a:p>
              <a:pPr algn="ctr"/>
              <a:endParaRPr lang="en-GB" sz="1400" b="1" baseline="0">
                <a:solidFill>
                  <a:schemeClr val="bg1"/>
                </a:solidFill>
                <a:cs typeface="Arial" panose="020B0604020202020204" pitchFamily="34" charset="0"/>
              </a:endParaRPr>
            </a:p>
            <a:p>
              <a:pPr algn="ctr"/>
              <a:r>
                <a:rPr lang="en-GB" sz="1400" b="1" baseline="0">
                  <a:solidFill>
                    <a:schemeClr val="bg1"/>
                  </a:solidFill>
                  <a:cs typeface="Arial" panose="020B0604020202020204" pitchFamily="34" charset="0"/>
                </a:rPr>
                <a:t>Compounding hygienically</a:t>
              </a:r>
              <a:endParaRPr lang="en-GB" sz="1400" b="1">
                <a:solidFill>
                  <a:schemeClr val="bg1"/>
                </a:solidFill>
                <a:cs typeface="Arial" panose="020B0604020202020204" pitchFamily="34" charset="0"/>
              </a:endParaRPr>
            </a:p>
            <a:p>
              <a:pPr algn="ctr"/>
              <a:endParaRPr lang="en-GB" sz="1400" b="1">
                <a:solidFill>
                  <a:schemeClr val="bg1"/>
                </a:solidFill>
                <a:cs typeface="Arial" panose="020B0604020202020204" pitchFamily="34" charset="0"/>
              </a:endParaRPr>
            </a:p>
          </p:txBody>
        </p:sp>
        <p:sp>
          <p:nvSpPr>
            <p:cNvPr id="15" name="Rectangle 14">
              <a:extLst>
                <a:ext uri="{FF2B5EF4-FFF2-40B4-BE49-F238E27FC236}">
                  <a16:creationId xmlns:a16="http://schemas.microsoft.com/office/drawing/2014/main" id="{D0A04E28-BEFF-405E-B3C4-699D1C60D576}"/>
                </a:ext>
              </a:extLst>
            </p:cNvPr>
            <p:cNvSpPr/>
            <p:nvPr/>
          </p:nvSpPr>
          <p:spPr>
            <a:xfrm>
              <a:off x="3796995" y="3665483"/>
              <a:ext cx="2766849" cy="2731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00" b="1">
                <a:solidFill>
                  <a:schemeClr val="bg1"/>
                </a:solidFill>
                <a:cs typeface="Arial" panose="020B0604020202020204" pitchFamily="34" charset="0"/>
              </a:endParaRPr>
            </a:p>
            <a:p>
              <a:pPr algn="ctr"/>
              <a:r>
                <a:rPr lang="en-GB" sz="1400" b="1">
                  <a:solidFill>
                    <a:schemeClr val="bg1"/>
                  </a:solidFill>
                  <a:cs typeface="Arial" panose="020B0604020202020204" pitchFamily="34" charset="0"/>
                </a:rPr>
                <a:t>Control</a:t>
              </a:r>
            </a:p>
            <a:p>
              <a:pPr algn="ctr"/>
              <a:endParaRPr lang="en-GB" sz="1400" b="1">
                <a:solidFill>
                  <a:schemeClr val="bg1"/>
                </a:solidFill>
                <a:cs typeface="Arial" panose="020B0604020202020204" pitchFamily="34" charset="0"/>
              </a:endParaRPr>
            </a:p>
            <a:p>
              <a:pPr marL="0" indent="0" algn="ctr">
                <a:buFont typeface="Arial" panose="020B0604020202020204" pitchFamily="34" charset="0"/>
                <a:buNone/>
              </a:pPr>
              <a:r>
                <a:rPr lang="en-GB" sz="1400" b="1">
                  <a:solidFill>
                    <a:schemeClr val="bg1"/>
                  </a:solidFill>
                  <a:cs typeface="Arial" panose="020B0604020202020204" pitchFamily="34" charset="0"/>
                </a:rPr>
                <a:t>Custom Built Pre-Dispensing Isolator</a:t>
              </a:r>
              <a:r>
                <a:rPr lang="en-GB" sz="1400" b="1" baseline="0">
                  <a:solidFill>
                    <a:schemeClr val="bg1"/>
                  </a:solidFill>
                  <a:cs typeface="Arial" panose="020B0604020202020204" pitchFamily="34" charset="0"/>
                </a:rPr>
                <a:t> with multiple flexible docking systems</a:t>
              </a:r>
              <a:endParaRPr lang="en-GB" sz="1400" b="1">
                <a:solidFill>
                  <a:schemeClr val="bg1"/>
                </a:solidFill>
                <a:cs typeface="Arial" panose="020B0604020202020204" pitchFamily="34" charset="0"/>
              </a:endParaRPr>
            </a:p>
            <a:p>
              <a:pPr marL="0" indent="0" algn="ctr">
                <a:buFont typeface="Arial" panose="020B0604020202020204" pitchFamily="34" charset="0"/>
                <a:buNone/>
              </a:pPr>
              <a:endParaRPr lang="en-GB" sz="1400" b="1">
                <a:solidFill>
                  <a:schemeClr val="bg1"/>
                </a:solidFill>
                <a:cs typeface="Arial" panose="020B0604020202020204" pitchFamily="34" charset="0"/>
              </a:endParaRPr>
            </a:p>
            <a:p>
              <a:pPr marL="0" indent="0" algn="ctr">
                <a:buFont typeface="Arial" panose="020B0604020202020204" pitchFamily="34" charset="0"/>
                <a:buNone/>
              </a:pPr>
              <a:r>
                <a:rPr lang="en-GB" sz="1400" b="1">
                  <a:solidFill>
                    <a:schemeClr val="bg1"/>
                  </a:solidFill>
                  <a:cs typeface="Arial" panose="020B0604020202020204" pitchFamily="34" charset="0"/>
                </a:rPr>
                <a:t>Separate</a:t>
              </a:r>
              <a:r>
                <a:rPr lang="en-GB" sz="1400" b="1" baseline="0">
                  <a:solidFill>
                    <a:schemeClr val="bg1"/>
                  </a:solidFill>
                  <a:cs typeface="Arial" panose="020B0604020202020204" pitchFamily="34" charset="0"/>
                </a:rPr>
                <a:t> configuration for sampling</a:t>
              </a:r>
            </a:p>
            <a:p>
              <a:pPr marL="0" indent="0" algn="ctr">
                <a:buFont typeface="Arial" panose="020B0604020202020204" pitchFamily="34" charset="0"/>
                <a:buNone/>
              </a:pPr>
              <a:endParaRPr lang="en-GB" sz="1400" b="1" baseline="0">
                <a:solidFill>
                  <a:schemeClr val="bg1"/>
                </a:solidFill>
                <a:cs typeface="Arial" panose="020B0604020202020204" pitchFamily="34" charset="0"/>
              </a:endParaRPr>
            </a:p>
            <a:p>
              <a:pPr marL="0" indent="0" algn="ctr">
                <a:buFont typeface="Arial" panose="020B0604020202020204" pitchFamily="34" charset="0"/>
                <a:buNone/>
              </a:pPr>
              <a:r>
                <a:rPr lang="en-GB" sz="1400" b="1" baseline="0">
                  <a:solidFill>
                    <a:schemeClr val="bg1"/>
                  </a:solidFill>
                  <a:cs typeface="Arial" panose="020B0604020202020204" pitchFamily="34" charset="0"/>
                </a:rPr>
                <a:t>Simple standardised compound isolator post pre-dispensing</a:t>
              </a:r>
              <a:endParaRPr lang="en-GB" sz="1400" b="1">
                <a:solidFill>
                  <a:schemeClr val="bg1"/>
                </a:solidFill>
                <a:cs typeface="Arial" panose="020B0604020202020204" pitchFamily="34" charset="0"/>
              </a:endParaRPr>
            </a:p>
            <a:p>
              <a:pPr algn="ctr"/>
              <a:endParaRPr lang="en-GB" sz="1400" b="1">
                <a:solidFill>
                  <a:schemeClr val="bg1"/>
                </a:solidFill>
                <a:cs typeface="Arial" panose="020B0604020202020204" pitchFamily="34" charset="0"/>
              </a:endParaRPr>
            </a:p>
          </p:txBody>
        </p:sp>
        <p:sp>
          <p:nvSpPr>
            <p:cNvPr id="17" name="Rectangle 16">
              <a:extLst>
                <a:ext uri="{FF2B5EF4-FFF2-40B4-BE49-F238E27FC236}">
                  <a16:creationId xmlns:a16="http://schemas.microsoft.com/office/drawing/2014/main" id="{A21BA617-D16A-45FD-900A-CB6411463A53}"/>
                </a:ext>
              </a:extLst>
            </p:cNvPr>
            <p:cNvSpPr/>
            <p:nvPr/>
          </p:nvSpPr>
          <p:spPr>
            <a:xfrm>
              <a:off x="1030145" y="3665481"/>
              <a:ext cx="2766849" cy="557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baseline="0">
                <a:solidFill>
                  <a:schemeClr val="bg1"/>
                </a:solidFill>
                <a:cs typeface="Arial" panose="020B0604020202020204" pitchFamily="34" charset="0"/>
              </a:endParaRPr>
            </a:p>
          </p:txBody>
        </p:sp>
        <p:sp>
          <p:nvSpPr>
            <p:cNvPr id="18" name="Rectangle 17">
              <a:extLst>
                <a:ext uri="{FF2B5EF4-FFF2-40B4-BE49-F238E27FC236}">
                  <a16:creationId xmlns:a16="http://schemas.microsoft.com/office/drawing/2014/main" id="{1F802EB5-4AD6-4130-AC50-123D44E6E022}"/>
                </a:ext>
              </a:extLst>
            </p:cNvPr>
            <p:cNvSpPr/>
            <p:nvPr/>
          </p:nvSpPr>
          <p:spPr>
            <a:xfrm>
              <a:off x="3796994" y="3665481"/>
              <a:ext cx="2766849" cy="557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baseline="0">
                <a:solidFill>
                  <a:schemeClr val="bg1"/>
                </a:solidFill>
                <a:cs typeface="Arial" panose="020B0604020202020204" pitchFamily="34" charset="0"/>
              </a:endParaRPr>
            </a:p>
          </p:txBody>
        </p:sp>
      </p:grpSp>
      <p:pic>
        <p:nvPicPr>
          <p:cNvPr id="19" name="Picture 2" descr="Image result for lonza API powder">
            <a:extLst>
              <a:ext uri="{FF2B5EF4-FFF2-40B4-BE49-F238E27FC236}">
                <a16:creationId xmlns:a16="http://schemas.microsoft.com/office/drawing/2014/main" id="{A7F07371-31FE-44ED-A38E-0363C1AB4C7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54941" y="4831209"/>
            <a:ext cx="2973124" cy="120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735744"/>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p:txBody>
          <a:bodyPr>
            <a:normAutofit/>
          </a:bodyPr>
          <a:lstStyle/>
          <a:p>
            <a:r>
              <a:rPr lang="en-GB"/>
              <a:t>High Containment Suites</a:t>
            </a:r>
            <a:endParaRPr lang="en-GB" sz="2200"/>
          </a:p>
        </p:txBody>
      </p:sp>
      <p:pic>
        <p:nvPicPr>
          <p:cNvPr id="8" name="Picture 7"/>
          <p:cNvPicPr>
            <a:picLocks noChangeAspect="1"/>
          </p:cNvPicPr>
          <p:nvPr/>
        </p:nvPicPr>
        <p:blipFill>
          <a:blip r:embed="rId2"/>
          <a:stretch>
            <a:fillRect/>
          </a:stretch>
        </p:blipFill>
        <p:spPr>
          <a:xfrm>
            <a:off x="3305403" y="1875305"/>
            <a:ext cx="1867128" cy="2088440"/>
          </a:xfrm>
          <a:prstGeom prst="rect">
            <a:avLst/>
          </a:prstGeom>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793"/>
          <a:stretch/>
        </p:blipFill>
        <p:spPr bwMode="auto">
          <a:xfrm>
            <a:off x="5387411" y="1895183"/>
            <a:ext cx="2056998" cy="206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020" r="4516"/>
          <a:stretch/>
        </p:blipFill>
        <p:spPr>
          <a:xfrm>
            <a:off x="9615156" y="1897728"/>
            <a:ext cx="2269597" cy="2059397"/>
          </a:xfrm>
          <a:prstGeom prst="rect">
            <a:avLst/>
          </a:prstGeom>
        </p:spPr>
      </p:pic>
      <p:pic>
        <p:nvPicPr>
          <p:cNvPr id="11" name="Picture 10"/>
          <p:cNvPicPr>
            <a:picLocks noChangeAspect="1"/>
          </p:cNvPicPr>
          <p:nvPr/>
        </p:nvPicPr>
        <p:blipFill rotWithShape="1">
          <a:blip r:embed="rId5"/>
          <a:srcRect l="383" r="1"/>
          <a:stretch/>
        </p:blipFill>
        <p:spPr>
          <a:xfrm>
            <a:off x="736696" y="1875305"/>
            <a:ext cx="2353827" cy="2088440"/>
          </a:xfrm>
          <a:prstGeom prst="rect">
            <a:avLst/>
          </a:prstGeom>
        </p:spPr>
      </p:pic>
      <p:sp>
        <p:nvSpPr>
          <p:cNvPr id="13" name="Rectangle 12"/>
          <p:cNvSpPr/>
          <p:nvPr/>
        </p:nvSpPr>
        <p:spPr>
          <a:xfrm>
            <a:off x="517781" y="945233"/>
            <a:ext cx="9865123" cy="800219"/>
          </a:xfrm>
          <a:prstGeom prst="rect">
            <a:avLst/>
          </a:prstGeom>
        </p:spPr>
        <p:txBody>
          <a:bodyPr wrap="square">
            <a:spAutoFit/>
          </a:bodyPr>
          <a:lstStyle/>
          <a:p>
            <a:pPr marL="268288" lvl="1" indent="-180975">
              <a:defRPr/>
            </a:pPr>
            <a:r>
              <a:rPr lang="en-GB" sz="1600">
                <a:solidFill>
                  <a:schemeClr val="bg1"/>
                </a:solidFill>
                <a:cs typeface="Arial" panose="020B0604020202020204" pitchFamily="34" charset="0"/>
              </a:rPr>
              <a:t>High Containment Suites in line with Global Development &amp; Commercialisation Need  </a:t>
            </a:r>
          </a:p>
          <a:p>
            <a:pPr marL="268288" lvl="1" indent="-180975">
              <a:defRPr/>
            </a:pPr>
            <a:endParaRPr lang="en-GB" sz="1600">
              <a:solidFill>
                <a:schemeClr val="bg1"/>
              </a:solidFill>
              <a:cs typeface="Arial" panose="020B0604020202020204" pitchFamily="34" charset="0"/>
            </a:endParaRPr>
          </a:p>
          <a:p>
            <a:pPr marL="268288" lvl="1" indent="-180975">
              <a:defRPr/>
            </a:pPr>
            <a:r>
              <a:rPr lang="en-GB" sz="1400">
                <a:solidFill>
                  <a:schemeClr val="bg1"/>
                </a:solidFill>
                <a:cs typeface="Arial" panose="020B0604020202020204" pitchFamily="34" charset="0"/>
              </a:rPr>
              <a:t>High Potent &amp; Cytotoxic Drug Laboratory, Development, Manufacture, Packaging, Warehouse Capability          </a:t>
            </a:r>
          </a:p>
        </p:txBody>
      </p:sp>
      <p:sp>
        <p:nvSpPr>
          <p:cNvPr id="14" name="TextBox 13"/>
          <p:cNvSpPr txBox="1"/>
          <p:nvPr/>
        </p:nvSpPr>
        <p:spPr>
          <a:xfrm>
            <a:off x="517781" y="4122872"/>
            <a:ext cx="6998146" cy="2800767"/>
          </a:xfrm>
          <a:prstGeom prst="rect">
            <a:avLst/>
          </a:prstGeom>
          <a:noFill/>
        </p:spPr>
        <p:txBody>
          <a:bodyPr wrap="square" rtlCol="0">
            <a:spAutoFit/>
          </a:bodyPr>
          <a:lstStyle/>
          <a:p>
            <a:pPr marL="742950" lvl="1" indent="-285750">
              <a:buFont typeface="Arial" panose="020B0604020202020204" pitchFamily="34" charset="0"/>
              <a:buChar char="•"/>
              <a:defRPr/>
            </a:pPr>
            <a:endParaRPr lang="en-GB" sz="1600">
              <a:solidFill>
                <a:schemeClr val="bg1"/>
              </a:solidFill>
            </a:endParaRPr>
          </a:p>
          <a:p>
            <a:pPr lvl="1" fontAlgn="auto">
              <a:lnSpc>
                <a:spcPct val="150000"/>
              </a:lnSpc>
              <a:defRPr/>
            </a:pPr>
            <a:r>
              <a:rPr lang="en-GB" sz="1600">
                <a:solidFill>
                  <a:schemeClr val="bg1"/>
                </a:solidFill>
                <a:cs typeface="Arial" panose="020B0604020202020204" pitchFamily="34" charset="0"/>
              </a:rPr>
              <a:t>Additional LFHC Capability - Investigational Medicinal Products</a:t>
            </a:r>
          </a:p>
          <a:p>
            <a:pPr marL="742950" lvl="1" indent="-285750">
              <a:lnSpc>
                <a:spcPct val="150000"/>
              </a:lnSpc>
              <a:buClr>
                <a:srgbClr val="002060"/>
              </a:buClr>
              <a:buFont typeface="Arial" panose="020B0604020202020204" pitchFamily="34" charset="0"/>
              <a:buChar char="•"/>
              <a:defRPr/>
            </a:pPr>
            <a:r>
              <a:rPr lang="en-GB" sz="1600">
                <a:solidFill>
                  <a:schemeClr val="bg1"/>
                </a:solidFill>
                <a:cs typeface="Arial" panose="020B0604020202020204" pitchFamily="34" charset="0"/>
              </a:rPr>
              <a:t>Bench Scale Formulation Development</a:t>
            </a:r>
          </a:p>
          <a:p>
            <a:pPr marL="742950" lvl="1" indent="-285750">
              <a:lnSpc>
                <a:spcPct val="150000"/>
              </a:lnSpc>
              <a:buClr>
                <a:srgbClr val="002060"/>
              </a:buClr>
              <a:buFont typeface="Arial" panose="020B0604020202020204" pitchFamily="34" charset="0"/>
              <a:buChar char="•"/>
              <a:defRPr/>
            </a:pPr>
            <a:r>
              <a:rPr lang="en-GB" sz="1600">
                <a:solidFill>
                  <a:schemeClr val="bg1"/>
                </a:solidFill>
                <a:cs typeface="Arial" panose="020B0604020202020204" pitchFamily="34" charset="0"/>
              </a:rPr>
              <a:t>GMP Clinical Trial &amp; Commercial Batch Manufacture</a:t>
            </a:r>
          </a:p>
          <a:p>
            <a:pPr marL="742950" lvl="1" indent="-285750">
              <a:lnSpc>
                <a:spcPct val="150000"/>
              </a:lnSpc>
              <a:buClr>
                <a:srgbClr val="002060"/>
              </a:buClr>
              <a:buFont typeface="Arial" panose="020B0604020202020204" pitchFamily="34" charset="0"/>
              <a:buChar char="•"/>
              <a:defRPr/>
            </a:pPr>
            <a:r>
              <a:rPr lang="en-GB" sz="1600">
                <a:solidFill>
                  <a:schemeClr val="bg1"/>
                </a:solidFill>
                <a:cs typeface="Arial" panose="020B0604020202020204" pitchFamily="34" charset="0"/>
              </a:rPr>
              <a:t>Pilot Scale Process Development </a:t>
            </a:r>
          </a:p>
          <a:p>
            <a:pPr marL="742950" lvl="1" indent="-285750">
              <a:lnSpc>
                <a:spcPct val="150000"/>
              </a:lnSpc>
              <a:buClr>
                <a:srgbClr val="002060"/>
              </a:buClr>
              <a:buFont typeface="Arial" panose="020B0604020202020204" pitchFamily="34" charset="0"/>
              <a:buChar char="•"/>
              <a:defRPr/>
            </a:pPr>
            <a:r>
              <a:rPr lang="en-GB" sz="1600">
                <a:solidFill>
                  <a:schemeClr val="bg1"/>
                </a:solidFill>
                <a:cs typeface="Arial" panose="020B0604020202020204" pitchFamily="34" charset="0"/>
              </a:rPr>
              <a:t>Full Commercial Scale Manufacture  </a:t>
            </a:r>
          </a:p>
          <a:p>
            <a:pPr marL="742950" lvl="1" indent="-285750">
              <a:lnSpc>
                <a:spcPct val="150000"/>
              </a:lnSpc>
              <a:buClr>
                <a:srgbClr val="002060"/>
              </a:buClr>
              <a:buFont typeface="Arial" panose="020B0604020202020204" pitchFamily="34" charset="0"/>
              <a:buChar char="•"/>
              <a:defRPr/>
            </a:pPr>
            <a:r>
              <a:rPr lang="en-GB" sz="1600">
                <a:solidFill>
                  <a:schemeClr val="bg1"/>
                </a:solidFill>
                <a:cs typeface="Arial" panose="020B0604020202020204" pitchFamily="34" charset="0"/>
              </a:rPr>
              <a:t>Clinical and Commercial Scale Blister Packaging</a:t>
            </a:r>
          </a:p>
          <a:p>
            <a:endParaRPr lang="en-GB" sz="1600">
              <a:solidFill>
                <a:schemeClr val="bg1"/>
              </a:solidFill>
            </a:endParaRPr>
          </a:p>
        </p:txBody>
      </p:sp>
      <p:pic>
        <p:nvPicPr>
          <p:cNvPr id="2" name="Picture 1"/>
          <p:cNvPicPr>
            <a:picLocks noChangeAspect="1"/>
          </p:cNvPicPr>
          <p:nvPr/>
        </p:nvPicPr>
        <p:blipFill>
          <a:blip r:embed="rId6"/>
          <a:stretch>
            <a:fillRect/>
          </a:stretch>
        </p:blipFill>
        <p:spPr>
          <a:xfrm>
            <a:off x="7619412" y="1912105"/>
            <a:ext cx="1855887" cy="2061942"/>
          </a:xfrm>
          <a:prstGeom prst="rect">
            <a:avLst/>
          </a:prstGeom>
        </p:spPr>
      </p:pic>
      <p:sp>
        <p:nvSpPr>
          <p:cNvPr id="12" name="Slide Number Placeholder 4"/>
          <p:cNvSpPr txBox="1">
            <a:spLocks/>
          </p:cNvSpPr>
          <p:nvPr/>
        </p:nvSpPr>
        <p:spPr>
          <a:xfrm>
            <a:off x="10106600" y="6365629"/>
            <a:ext cx="521208" cy="219456"/>
          </a:xfrm>
          <a:prstGeom prst="rect">
            <a:avLst/>
          </a:prstGeom>
        </p:spPr>
        <p:txBody>
          <a:bodyPr vert="horz" lIns="91440" tIns="45720" rIns="91440" bIns="45720" rtlCol="0" anchor="ctr"/>
          <a:lstStyle>
            <a:defPPr>
              <a:defRPr lang="en-US"/>
            </a:defPPr>
            <a:lvl1pPr marL="0" algn="l" defTabSz="914400" rtl="0" eaLnBrk="1" latinLnBrk="0" hangingPunct="1">
              <a:defRPr sz="105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0545C22-3D70-4A00-8C17-AD768468BCA6}" type="slidenum">
              <a:rPr lang="en-US"/>
              <a:t>12</a:t>
            </a:fld>
            <a:endParaRPr lang="en-US"/>
          </a:p>
        </p:txBody>
      </p:sp>
    </p:spTree>
    <p:extLst>
      <p:ext uri="{BB962C8B-B14F-4D97-AF65-F5344CB8AC3E}">
        <p14:creationId xmlns:p14="http://schemas.microsoft.com/office/powerpoint/2010/main" val="3323002140"/>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6804-3936-4CB9-90B6-85678AEAAEB9}"/>
              </a:ext>
            </a:extLst>
          </p:cNvPr>
          <p:cNvSpPr>
            <a:spLocks noGrp="1"/>
          </p:cNvSpPr>
          <p:nvPr>
            <p:ph type="ctrTitle"/>
          </p:nvPr>
        </p:nvSpPr>
        <p:spPr/>
        <p:txBody>
          <a:bodyPr>
            <a:normAutofit/>
          </a:bodyPr>
          <a:lstStyle/>
          <a:p>
            <a:r>
              <a:rPr lang="en-GB"/>
              <a:t>Controlled Drugs</a:t>
            </a:r>
          </a:p>
        </p:txBody>
      </p:sp>
      <p:pic>
        <p:nvPicPr>
          <p:cNvPr id="7" name="Picture 6">
            <a:extLst>
              <a:ext uri="{FF2B5EF4-FFF2-40B4-BE49-F238E27FC236}">
                <a16:creationId xmlns:a16="http://schemas.microsoft.com/office/drawing/2014/main" id="{2AE07481-C89F-4EA1-AC36-B0D92004B870}"/>
              </a:ext>
            </a:extLst>
          </p:cNvPr>
          <p:cNvPicPr>
            <a:picLocks noChangeAspect="1"/>
          </p:cNvPicPr>
          <p:nvPr/>
        </p:nvPicPr>
        <p:blipFill>
          <a:blip r:embed="rId2"/>
          <a:stretch>
            <a:fillRect/>
          </a:stretch>
        </p:blipFill>
        <p:spPr>
          <a:xfrm>
            <a:off x="8889494" y="722944"/>
            <a:ext cx="1889030" cy="1776123"/>
          </a:xfrm>
          <a:prstGeom prst="rect">
            <a:avLst/>
          </a:prstGeom>
        </p:spPr>
      </p:pic>
      <p:pic>
        <p:nvPicPr>
          <p:cNvPr id="10" name="Picture 9">
            <a:extLst>
              <a:ext uri="{FF2B5EF4-FFF2-40B4-BE49-F238E27FC236}">
                <a16:creationId xmlns:a16="http://schemas.microsoft.com/office/drawing/2014/main" id="{78516522-617D-498F-86B9-C2108502CE3F}"/>
              </a:ext>
            </a:extLst>
          </p:cNvPr>
          <p:cNvPicPr>
            <a:picLocks noChangeAspect="1"/>
          </p:cNvPicPr>
          <p:nvPr/>
        </p:nvPicPr>
        <p:blipFill>
          <a:blip r:embed="rId3"/>
          <a:stretch>
            <a:fillRect/>
          </a:stretch>
        </p:blipFill>
        <p:spPr>
          <a:xfrm>
            <a:off x="8339327" y="2692228"/>
            <a:ext cx="3197568" cy="3639898"/>
          </a:xfrm>
          <a:prstGeom prst="rect">
            <a:avLst/>
          </a:prstGeom>
        </p:spPr>
      </p:pic>
      <p:sp>
        <p:nvSpPr>
          <p:cNvPr id="12" name="Content Placeholder 8">
            <a:extLst>
              <a:ext uri="{FF2B5EF4-FFF2-40B4-BE49-F238E27FC236}">
                <a16:creationId xmlns:a16="http://schemas.microsoft.com/office/drawing/2014/main" id="{CC8EEFCE-CEF6-4E8E-905E-94E0BC93DAA0}"/>
              </a:ext>
            </a:extLst>
          </p:cNvPr>
          <p:cNvSpPr txBox="1">
            <a:spLocks/>
          </p:cNvSpPr>
          <p:nvPr/>
        </p:nvSpPr>
        <p:spPr>
          <a:xfrm>
            <a:off x="475487" y="916105"/>
            <a:ext cx="7863840" cy="4800600"/>
          </a:xfrm>
          <a:prstGeom prst="rect">
            <a:avLst/>
          </a:prstGeom>
        </p:spPr>
        <p:txBody>
          <a:bodyPr vert="horz" lIns="0" tIns="46800" rIns="0" bIns="45720" rtlCol="0">
            <a:noAutofit/>
          </a:bodyPr>
          <a:lstStyle>
            <a:lvl1pPr marL="28575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Calibri" panose="020F0502020204030204" pitchFamily="34" charset="0"/>
              </a:defRPr>
            </a:lvl1pPr>
            <a:lvl2pPr marL="44450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b="0" kern="1200" baseline="0" dirty="0" smtClean="0">
                <a:solidFill>
                  <a:schemeClr val="tx1"/>
                </a:solidFill>
                <a:latin typeface="+mn-lt"/>
                <a:ea typeface="+mn-ea"/>
                <a:cs typeface="Calibri" panose="020F0502020204030204" pitchFamily="34" charset="0"/>
              </a:defRPr>
            </a:lvl2pPr>
            <a:lvl3pPr marL="63182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kern="1200" baseline="0" dirty="0" smtClean="0">
                <a:solidFill>
                  <a:schemeClr val="tx1"/>
                </a:solidFill>
                <a:latin typeface="+mn-lt"/>
                <a:ea typeface="+mn-ea"/>
                <a:cs typeface="Calibri" panose="020F0502020204030204" pitchFamily="34" charset="0"/>
              </a:defRPr>
            </a:lvl3pPr>
            <a:lvl4pPr marL="81597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4pPr>
            <a:lvl5pPr marL="982663"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
                <a:srgbClr val="183F5A"/>
              </a:buClr>
              <a:buSzTx/>
              <a:buFont typeface="Arial" panose="020B0604020202020204" pitchFamily="34" charset="0"/>
              <a:buNone/>
              <a:tabLst/>
              <a:defRPr/>
            </a:pPr>
            <a:r>
              <a:rPr kumimoji="0" lang="en-GB" sz="1600" b="0" i="0" u="none" strike="noStrike" kern="1200" cap="none" spc="0" normalizeH="0" baseline="0" noProof="0">
                <a:ln>
                  <a:noFill/>
                </a:ln>
                <a:solidFill>
                  <a:schemeClr val="bg1"/>
                </a:solidFill>
                <a:effectLst/>
                <a:uLnTx/>
                <a:uFillTx/>
                <a:latin typeface="+mj-lt"/>
                <a:cs typeface="Calibri" panose="020F0502020204030204" pitchFamily="34" charset="0"/>
              </a:rPr>
              <a:t>The site has a controlled drugs license for Schedules 1- 5 (UK)</a:t>
            </a:r>
          </a:p>
          <a:p>
            <a:pPr marL="0" marR="0" lvl="0" indent="0" algn="l" defTabSz="914400" rtl="0" eaLnBrk="1" fontAlgn="auto" latinLnBrk="0" hangingPunct="1">
              <a:lnSpc>
                <a:spcPct val="150000"/>
              </a:lnSpc>
              <a:spcBef>
                <a:spcPts val="0"/>
              </a:spcBef>
              <a:spcAft>
                <a:spcPts val="1200"/>
              </a:spcAft>
              <a:buClr>
                <a:srgbClr val="183F5A"/>
              </a:buClr>
              <a:buSzTx/>
              <a:buFont typeface="Arial" panose="020B0604020202020204" pitchFamily="34" charset="0"/>
              <a:buNone/>
              <a:tabLst/>
              <a:defRPr/>
            </a:pPr>
            <a:r>
              <a:rPr kumimoji="0" lang="en-GB" sz="1600" b="0" i="0" u="none" strike="noStrike" kern="1200" cap="none" spc="0" normalizeH="0" baseline="0" noProof="0">
                <a:ln>
                  <a:noFill/>
                </a:ln>
                <a:solidFill>
                  <a:schemeClr val="bg1"/>
                </a:solidFill>
                <a:effectLst/>
                <a:uLnTx/>
                <a:uFillTx/>
                <a:latin typeface="+mj-lt"/>
                <a:cs typeface="Calibri" panose="020F0502020204030204" pitchFamily="34" charset="0"/>
              </a:rPr>
              <a:t>Expertise in working with controlled drugs for a range of products</a:t>
            </a:r>
          </a:p>
          <a:p>
            <a:pPr marL="285750" marR="0" lvl="0" indent="-285750" algn="l" defTabSz="914400" rtl="0" eaLnBrk="1" fontAlgn="auto" latinLnBrk="0" hangingPunct="1">
              <a:lnSpc>
                <a:spcPct val="150000"/>
              </a:lnSpc>
              <a:spcBef>
                <a:spcPts val="0"/>
              </a:spcBef>
              <a:spcAft>
                <a:spcPts val="1200"/>
              </a:spcAft>
              <a:buClr>
                <a:srgbClr val="183F5A"/>
              </a:buClr>
              <a:buSzTx/>
              <a:buFont typeface="Arial" panose="020B0604020202020204" pitchFamily="34" charset="0"/>
              <a:buChar char="•"/>
              <a:tabLst/>
              <a:defRPr/>
            </a:pPr>
            <a:r>
              <a:rPr kumimoji="0" lang="en-GB" sz="1600" b="0" i="0" u="none" strike="noStrike" kern="1200" cap="none" spc="0" normalizeH="0" baseline="0" noProof="0">
                <a:ln>
                  <a:noFill/>
                </a:ln>
                <a:solidFill>
                  <a:schemeClr val="bg1"/>
                </a:solidFill>
                <a:effectLst/>
                <a:uLnTx/>
                <a:uFillTx/>
                <a:latin typeface="+mj-lt"/>
                <a:cs typeface="Calibri" panose="020F0502020204030204" pitchFamily="34" charset="0"/>
              </a:rPr>
              <a:t>Abuse Deterrence - for Opioids and other drugs of abuse</a:t>
            </a:r>
          </a:p>
          <a:p>
            <a:pPr marL="285750" marR="0" lvl="0" indent="-285750" algn="l" defTabSz="914400" rtl="0" eaLnBrk="1" fontAlgn="auto" latinLnBrk="0" hangingPunct="1">
              <a:lnSpc>
                <a:spcPct val="150000"/>
              </a:lnSpc>
              <a:spcBef>
                <a:spcPts val="0"/>
              </a:spcBef>
              <a:spcAft>
                <a:spcPts val="1200"/>
              </a:spcAft>
              <a:buClr>
                <a:srgbClr val="183F5A"/>
              </a:buClr>
              <a:buSzTx/>
              <a:buFont typeface="Arial" panose="020B0604020202020204" pitchFamily="34" charset="0"/>
              <a:buChar char="•"/>
              <a:tabLst/>
              <a:defRPr/>
            </a:pPr>
            <a:r>
              <a:rPr kumimoji="0" lang="en-GB" sz="1600" b="0" i="0" u="none" strike="noStrike" kern="1200" cap="none" spc="0" normalizeH="0" baseline="0" noProof="0">
                <a:ln>
                  <a:noFill/>
                </a:ln>
                <a:solidFill>
                  <a:schemeClr val="bg1"/>
                </a:solidFill>
                <a:effectLst/>
                <a:uLnTx/>
                <a:uFillTx/>
                <a:latin typeface="+mj-lt"/>
                <a:cs typeface="Calibri" panose="020F0502020204030204" pitchFamily="34" charset="0"/>
              </a:rPr>
              <a:t>Lipids -  for greasy molecules requiring bioavailability enhancement</a:t>
            </a:r>
          </a:p>
          <a:p>
            <a:pPr marL="285750" marR="0" lvl="0" indent="-285750" algn="l" defTabSz="914400" rtl="0" eaLnBrk="1" fontAlgn="auto" latinLnBrk="0" hangingPunct="1">
              <a:lnSpc>
                <a:spcPct val="150000"/>
              </a:lnSpc>
              <a:spcBef>
                <a:spcPts val="0"/>
              </a:spcBef>
              <a:spcAft>
                <a:spcPts val="1200"/>
              </a:spcAft>
              <a:buClr>
                <a:srgbClr val="183F5A"/>
              </a:buClr>
              <a:buSzTx/>
              <a:buFont typeface="Arial" panose="020B0604020202020204" pitchFamily="34" charset="0"/>
              <a:buChar char="•"/>
              <a:tabLst/>
              <a:defRPr/>
            </a:pPr>
            <a:r>
              <a:rPr kumimoji="0" lang="en-GB" sz="1600" b="0" i="0" u="none" strike="noStrike" kern="1200" cap="none" spc="0" normalizeH="0" baseline="0" noProof="0">
                <a:ln>
                  <a:noFill/>
                </a:ln>
                <a:solidFill>
                  <a:schemeClr val="bg1"/>
                </a:solidFill>
                <a:effectLst/>
                <a:uLnTx/>
                <a:uFillTx/>
                <a:latin typeface="+mj-lt"/>
                <a:cs typeface="Calibri" panose="020F0502020204030204" pitchFamily="34" charset="0"/>
              </a:rPr>
              <a:t>Controlled release – for kinetic release profiles</a:t>
            </a:r>
          </a:p>
          <a:p>
            <a:pPr marL="285750" marR="0" lvl="0" indent="-285750" algn="l" defTabSz="914400" rtl="0" eaLnBrk="1" fontAlgn="auto" latinLnBrk="0" hangingPunct="1">
              <a:lnSpc>
                <a:spcPct val="150000"/>
              </a:lnSpc>
              <a:spcBef>
                <a:spcPts val="0"/>
              </a:spcBef>
              <a:spcAft>
                <a:spcPts val="1200"/>
              </a:spcAft>
              <a:buClr>
                <a:srgbClr val="183F5A"/>
              </a:buClr>
              <a:buSzTx/>
              <a:buFont typeface="Arial" panose="020B0604020202020204" pitchFamily="34" charset="0"/>
              <a:buChar char="•"/>
              <a:tabLst/>
              <a:defRPr/>
            </a:pPr>
            <a:r>
              <a:rPr kumimoji="0" lang="en-GB" sz="1600" b="0" i="0" u="none" strike="noStrike" kern="1200" cap="none" spc="0" normalizeH="0" baseline="0" noProof="0">
                <a:ln>
                  <a:noFill/>
                </a:ln>
                <a:solidFill>
                  <a:schemeClr val="bg1"/>
                </a:solidFill>
                <a:effectLst/>
                <a:uLnTx/>
                <a:uFillTx/>
                <a:latin typeface="+mj-lt"/>
                <a:cs typeface="Calibri" panose="020F0502020204030204" pitchFamily="34" charset="0"/>
              </a:rPr>
              <a:t>Targeted – for local action, such as in the colon</a:t>
            </a:r>
          </a:p>
          <a:p>
            <a:pPr marL="0" marR="0" lvl="0" indent="0" algn="l" defTabSz="914400" rtl="0" eaLnBrk="1" fontAlgn="auto" latinLnBrk="0" hangingPunct="1">
              <a:lnSpc>
                <a:spcPct val="150000"/>
              </a:lnSpc>
              <a:spcBef>
                <a:spcPts val="0"/>
              </a:spcBef>
              <a:spcAft>
                <a:spcPts val="1200"/>
              </a:spcAft>
              <a:buClr>
                <a:srgbClr val="183F5A"/>
              </a:buClr>
              <a:buSzTx/>
              <a:buFont typeface="Arial" panose="020B0604020202020204" pitchFamily="34" charset="0"/>
              <a:buNone/>
              <a:tabLst/>
              <a:defRPr/>
            </a:pPr>
            <a:r>
              <a:rPr kumimoji="0" lang="en-GB" sz="1600" b="0" i="0" u="none" strike="noStrike" kern="1200" cap="none" spc="0" normalizeH="0" baseline="0" noProof="0">
                <a:ln>
                  <a:noFill/>
                </a:ln>
                <a:solidFill>
                  <a:schemeClr val="bg1"/>
                </a:solidFill>
                <a:effectLst/>
                <a:uLnTx/>
                <a:uFillTx/>
                <a:latin typeface="+mj-lt"/>
                <a:cs typeface="Calibri" panose="020F0502020204030204" pitchFamily="34" charset="0"/>
              </a:rPr>
              <a:t>The Edinburgh site has walk-in scale, grade 6 strong room for storage of controlled drug substances and products</a:t>
            </a:r>
          </a:p>
          <a:p>
            <a:pPr marL="0" marR="0" lvl="0" indent="0" algn="l" defTabSz="914400" rtl="0" eaLnBrk="1" fontAlgn="auto" latinLnBrk="0" hangingPunct="1">
              <a:lnSpc>
                <a:spcPct val="150000"/>
              </a:lnSpc>
              <a:spcBef>
                <a:spcPts val="0"/>
              </a:spcBef>
              <a:spcAft>
                <a:spcPts val="1200"/>
              </a:spcAft>
              <a:buClr>
                <a:srgbClr val="183F5A"/>
              </a:buClr>
              <a:buSzTx/>
              <a:buFont typeface="Arial" panose="020B0604020202020204" pitchFamily="34" charset="0"/>
              <a:buNone/>
              <a:tabLst/>
              <a:defRPr/>
            </a:pPr>
            <a:r>
              <a:rPr kumimoji="0" lang="en-GB" sz="1600" b="0" i="0" u="none" strike="noStrike" kern="1200" cap="none" spc="0" normalizeH="0" baseline="0" noProof="0">
                <a:ln>
                  <a:noFill/>
                </a:ln>
                <a:solidFill>
                  <a:schemeClr val="bg1"/>
                </a:solidFill>
                <a:effectLst/>
                <a:uLnTx/>
                <a:uFillTx/>
                <a:latin typeface="+mj-lt"/>
                <a:cs typeface="Calibri" panose="020F0502020204030204" pitchFamily="34" charset="0"/>
              </a:rPr>
              <a:t>The Edinburgh site has CCTV installed for the purpose of monitor storage and activities of highly controlled substance.  CCTV is also monitored outside working hours</a:t>
            </a:r>
          </a:p>
        </p:txBody>
      </p:sp>
    </p:spTree>
    <p:extLst>
      <p:ext uri="{BB962C8B-B14F-4D97-AF65-F5344CB8AC3E}">
        <p14:creationId xmlns:p14="http://schemas.microsoft.com/office/powerpoint/2010/main" val="967039187"/>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34B6-EB1C-49F1-B349-3F3FD1283609}"/>
              </a:ext>
            </a:extLst>
          </p:cNvPr>
          <p:cNvSpPr>
            <a:spLocks noGrp="1"/>
          </p:cNvSpPr>
          <p:nvPr>
            <p:ph type="ctrTitle"/>
          </p:nvPr>
        </p:nvSpPr>
        <p:spPr/>
        <p:txBody>
          <a:bodyPr/>
          <a:lstStyle/>
          <a:p>
            <a:r>
              <a:rPr lang="en-GB"/>
              <a:t>End to End Solution for Manufacture</a:t>
            </a:r>
          </a:p>
        </p:txBody>
      </p:sp>
      <p:sp>
        <p:nvSpPr>
          <p:cNvPr id="5" name="Slide Number Placeholder 4">
            <a:extLst>
              <a:ext uri="{FF2B5EF4-FFF2-40B4-BE49-F238E27FC236}">
                <a16:creationId xmlns:a16="http://schemas.microsoft.com/office/drawing/2014/main" id="{792130CF-0F39-4E16-8A9D-4ACE4A6A4EA2}"/>
              </a:ext>
            </a:extLst>
          </p:cNvPr>
          <p:cNvSpPr>
            <a:spLocks noGrp="1"/>
          </p:cNvSpPr>
          <p:nvPr>
            <p:ph type="sldNum" sz="quarter" idx="12"/>
          </p:nvPr>
        </p:nvSpPr>
        <p:spPr/>
        <p:txBody>
          <a:bodyPr/>
          <a:lstStyle/>
          <a:p>
            <a:fld id="{1523E28F-E470-44D9-ABE4-A920D2969FB0}" type="slidenum">
              <a:rPr lang="en-US" smtClean="0"/>
              <a:t>14</a:t>
            </a:fld>
            <a:endParaRPr lang="en-US"/>
          </a:p>
        </p:txBody>
      </p:sp>
      <p:pic>
        <p:nvPicPr>
          <p:cNvPr id="7" name="Picture 6">
            <a:extLst>
              <a:ext uri="{FF2B5EF4-FFF2-40B4-BE49-F238E27FC236}">
                <a16:creationId xmlns:a16="http://schemas.microsoft.com/office/drawing/2014/main" id="{D5139E42-7B09-408A-ABE1-6232EC8B63D1}"/>
              </a:ext>
            </a:extLst>
          </p:cNvPr>
          <p:cNvPicPr>
            <a:picLocks noChangeAspect="1"/>
          </p:cNvPicPr>
          <p:nvPr/>
        </p:nvPicPr>
        <p:blipFill>
          <a:blip r:embed="rId2"/>
          <a:stretch>
            <a:fillRect/>
          </a:stretch>
        </p:blipFill>
        <p:spPr>
          <a:xfrm>
            <a:off x="434089" y="1571946"/>
            <a:ext cx="11174191" cy="4404447"/>
          </a:xfrm>
          <a:prstGeom prst="rect">
            <a:avLst/>
          </a:prstGeom>
        </p:spPr>
      </p:pic>
      <p:sp>
        <p:nvSpPr>
          <p:cNvPr id="8" name="Text Placeholder 18">
            <a:extLst>
              <a:ext uri="{FF2B5EF4-FFF2-40B4-BE49-F238E27FC236}">
                <a16:creationId xmlns:a16="http://schemas.microsoft.com/office/drawing/2014/main" id="{DEC2AB8E-0E55-418C-A2E5-1180C552E774}"/>
              </a:ext>
            </a:extLst>
          </p:cNvPr>
          <p:cNvSpPr txBox="1">
            <a:spLocks/>
          </p:cNvSpPr>
          <p:nvPr/>
        </p:nvSpPr>
        <p:spPr>
          <a:xfrm>
            <a:off x="583720" y="893046"/>
            <a:ext cx="6679094" cy="847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ja-JP" sz="2000">
                <a:solidFill>
                  <a:schemeClr val="accent2">
                    <a:lumMod val="75000"/>
                  </a:schemeClr>
                </a:solidFill>
              </a:rPr>
              <a:t>Manufacturing, Packaging &amp; Supply Chain</a:t>
            </a:r>
            <a:endParaRPr lang="en-US" sz="2000">
              <a:solidFill>
                <a:schemeClr val="accent2">
                  <a:lumMod val="75000"/>
                </a:schemeClr>
              </a:solidFill>
            </a:endParaRPr>
          </a:p>
        </p:txBody>
      </p:sp>
    </p:spTree>
    <p:extLst>
      <p:ext uri="{BB962C8B-B14F-4D97-AF65-F5344CB8AC3E}">
        <p14:creationId xmlns:p14="http://schemas.microsoft.com/office/powerpoint/2010/main" val="1058440006"/>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2900"/>
              <a:t>Material Analysis and Testing</a:t>
            </a:r>
          </a:p>
        </p:txBody>
      </p:sp>
      <p:sp>
        <p:nvSpPr>
          <p:cNvPr id="6" name="TextBox 5"/>
          <p:cNvSpPr txBox="1"/>
          <p:nvPr/>
        </p:nvSpPr>
        <p:spPr>
          <a:xfrm>
            <a:off x="638893" y="1005188"/>
            <a:ext cx="6843774" cy="5401479"/>
          </a:xfrm>
          <a:prstGeom prst="rect">
            <a:avLst/>
          </a:prstGeom>
          <a:noFill/>
        </p:spPr>
        <p:txBody>
          <a:bodyPr wrap="square" rtlCol="0">
            <a:spAutoFit/>
          </a:bodyPr>
          <a:lstStyle/>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cs typeface="Arial" panose="020B0604020202020204" pitchFamily="34" charset="0"/>
              </a:rPr>
              <a:t>Testing facilities for Highly Potent API and Products</a:t>
            </a:r>
            <a:endParaRPr lang="en-GB" sz="1400">
              <a:solidFill>
                <a:schemeClr val="bg1"/>
              </a:solidFill>
            </a:endParaRP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HPLC with DAD, VWD, RI, Fluorescence and ELS detection</a:t>
            </a: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UHPLC with MS, DAD detection</a:t>
            </a: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GC including static and dynamic headspace samplers</a:t>
            </a: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Dissolution Apparatus I, II &amp; III, including offline samplers</a:t>
            </a: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Modulated Differential Scanning Calorimeter</a:t>
            </a: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Malvern </a:t>
            </a:r>
            <a:r>
              <a:rPr lang="en-GB" sz="1400" err="1">
                <a:solidFill>
                  <a:schemeClr val="bg1"/>
                </a:solidFill>
              </a:rPr>
              <a:t>Mastersizer</a:t>
            </a:r>
            <a:r>
              <a:rPr lang="en-GB" sz="1400">
                <a:solidFill>
                  <a:schemeClr val="bg1"/>
                </a:solidFill>
              </a:rPr>
              <a:t> Laser Diffraction Particle Size Analyser</a:t>
            </a: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Viscometers with Cone and Plate</a:t>
            </a: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FTIR including ATR and Drifts</a:t>
            </a: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Dynamic Vapour Sorption</a:t>
            </a: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Thermogravimetric analysis </a:t>
            </a:r>
          </a:p>
          <a:p>
            <a:pPr marL="285750" indent="-285750">
              <a:lnSpc>
                <a:spcPct val="150000"/>
              </a:lnSpc>
              <a:spcAft>
                <a:spcPts val="600"/>
              </a:spcAft>
              <a:buClr>
                <a:srgbClr val="002060"/>
              </a:buClr>
              <a:buFont typeface="Arial" panose="020B0604020202020204" pitchFamily="34" charset="0"/>
              <a:buChar char="•"/>
            </a:pPr>
            <a:r>
              <a:rPr lang="en-GB" sz="1400">
                <a:solidFill>
                  <a:schemeClr val="bg1"/>
                </a:solidFill>
              </a:rPr>
              <a:t>Karl Fisher </a:t>
            </a:r>
          </a:p>
          <a:p>
            <a:pPr marL="285750" indent="-285750">
              <a:spcAft>
                <a:spcPts val="600"/>
              </a:spcAft>
              <a:buClr>
                <a:srgbClr val="526573"/>
              </a:buClr>
              <a:buFont typeface="Arial" panose="020B0604020202020204" pitchFamily="34" charset="0"/>
              <a:buChar char="•"/>
            </a:pPr>
            <a:endParaRPr lang="en-GB" sz="1400">
              <a:solidFill>
                <a:schemeClr val="bg1"/>
              </a:solidFill>
            </a:endParaRPr>
          </a:p>
          <a:p>
            <a:pPr marL="285750" indent="-285750">
              <a:spcAft>
                <a:spcPts val="600"/>
              </a:spcAft>
              <a:buClr>
                <a:srgbClr val="526573"/>
              </a:buClr>
              <a:buFont typeface="Arial" panose="020B0604020202020204" pitchFamily="34" charset="0"/>
              <a:buChar char="•"/>
            </a:pPr>
            <a:endParaRPr lang="en-GB" sz="1400">
              <a:solidFill>
                <a:schemeClr val="bg1"/>
              </a:solidFill>
            </a:endParaRPr>
          </a:p>
        </p:txBody>
      </p:sp>
      <p:pic>
        <p:nvPicPr>
          <p:cNvPr id="11" name="Picture 10">
            <a:extLst>
              <a:ext uri="{FF2B5EF4-FFF2-40B4-BE49-F238E27FC236}">
                <a16:creationId xmlns:a16="http://schemas.microsoft.com/office/drawing/2014/main" id="{E7B1DD79-7AF3-D028-92DC-F47B214B1F8B}"/>
              </a:ext>
            </a:extLst>
          </p:cNvPr>
          <p:cNvPicPr>
            <a:picLocks noChangeAspect="1"/>
          </p:cNvPicPr>
          <p:nvPr/>
        </p:nvPicPr>
        <p:blipFill>
          <a:blip r:embed="rId2"/>
          <a:stretch>
            <a:fillRect/>
          </a:stretch>
        </p:blipFill>
        <p:spPr>
          <a:xfrm>
            <a:off x="6206986" y="929191"/>
            <a:ext cx="4328491" cy="5490442"/>
          </a:xfrm>
          <a:prstGeom prst="rect">
            <a:avLst/>
          </a:prstGeom>
        </p:spPr>
      </p:pic>
    </p:spTree>
    <p:extLst>
      <p:ext uri="{BB962C8B-B14F-4D97-AF65-F5344CB8AC3E}">
        <p14:creationId xmlns:p14="http://schemas.microsoft.com/office/powerpoint/2010/main" val="305030810"/>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a:solidFill>
                  <a:schemeClr val="bg1"/>
                </a:solidFill>
              </a:rPr>
              <a:t>Edinburgh Overview</a:t>
            </a:r>
          </a:p>
        </p:txBody>
      </p:sp>
      <p:graphicFrame>
        <p:nvGraphicFramePr>
          <p:cNvPr id="10" name="Diagram 9"/>
          <p:cNvGraphicFramePr/>
          <p:nvPr>
            <p:extLst>
              <p:ext uri="{D42A27DB-BD31-4B8C-83A1-F6EECF244321}">
                <p14:modId xmlns:p14="http://schemas.microsoft.com/office/powerpoint/2010/main" val="92639076"/>
              </p:ext>
            </p:extLst>
          </p:nvPr>
        </p:nvGraphicFramePr>
        <p:xfrm>
          <a:off x="1312878" y="1075300"/>
          <a:ext cx="7408877" cy="4870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Licaps_horizontaal"/>
          <p:cNvPicPr>
            <a:picLocks noChangeAspect="1" noChangeArrowheads="1"/>
          </p:cNvPicPr>
          <p:nvPr/>
        </p:nvPicPr>
        <p:blipFill rotWithShape="1">
          <a:blip r:embed="rId7" cstate="print"/>
          <a:srcRect l="64847" r="9061"/>
          <a:stretch/>
        </p:blipFill>
        <p:spPr bwMode="auto">
          <a:xfrm>
            <a:off x="8415484" y="1173642"/>
            <a:ext cx="1468074" cy="1520005"/>
          </a:xfrm>
          <a:prstGeom prst="rect">
            <a:avLst/>
          </a:prstGeom>
          <a:noFill/>
          <a:ln w="9525">
            <a:noFill/>
            <a:miter lim="800000"/>
            <a:headEnd/>
            <a:tailEnd/>
          </a:ln>
        </p:spPr>
      </p:pic>
      <p:pic>
        <p:nvPicPr>
          <p:cNvPr id="6" name="Picture 5" descr="Licaps_horizontaal"/>
          <p:cNvPicPr>
            <a:picLocks noChangeAspect="1" noChangeArrowheads="1"/>
          </p:cNvPicPr>
          <p:nvPr/>
        </p:nvPicPr>
        <p:blipFill rotWithShape="1">
          <a:blip r:embed="rId7" cstate="print"/>
          <a:srcRect l="36749" r="35909"/>
          <a:stretch/>
        </p:blipFill>
        <p:spPr bwMode="auto">
          <a:xfrm>
            <a:off x="8415484" y="2743588"/>
            <a:ext cx="1468074" cy="1450519"/>
          </a:xfrm>
          <a:prstGeom prst="rect">
            <a:avLst/>
          </a:prstGeom>
          <a:noFill/>
          <a:ln w="9525">
            <a:noFill/>
            <a:miter lim="800000"/>
            <a:headEnd/>
            <a:tailEnd/>
          </a:ln>
        </p:spPr>
      </p:pic>
      <p:pic>
        <p:nvPicPr>
          <p:cNvPr id="7" name="Picture 6" descr="Licaps_horizontaal"/>
          <p:cNvPicPr>
            <a:picLocks noChangeAspect="1" noChangeArrowheads="1"/>
          </p:cNvPicPr>
          <p:nvPr/>
        </p:nvPicPr>
        <p:blipFill rotWithShape="1">
          <a:blip r:embed="rId7" cstate="print"/>
          <a:srcRect l="9224" r="62965"/>
          <a:stretch/>
        </p:blipFill>
        <p:spPr bwMode="auto">
          <a:xfrm>
            <a:off x="8422474" y="4265075"/>
            <a:ext cx="1461084" cy="1419283"/>
          </a:xfrm>
          <a:prstGeom prst="rect">
            <a:avLst/>
          </a:prstGeom>
          <a:noFill/>
          <a:ln w="9525">
            <a:noFill/>
            <a:miter lim="800000"/>
            <a:headEnd/>
            <a:tailEnd/>
          </a:ln>
        </p:spPr>
      </p:pic>
    </p:spTree>
    <p:extLst>
      <p:ext uri="{BB962C8B-B14F-4D97-AF65-F5344CB8AC3E}">
        <p14:creationId xmlns:p14="http://schemas.microsoft.com/office/powerpoint/2010/main" val="268287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1E61B9-DEFD-F550-CE8A-721EC0E518C9}"/>
              </a:ext>
            </a:extLst>
          </p:cNvPr>
          <p:cNvSpPr>
            <a:spLocks noGrp="1"/>
          </p:cNvSpPr>
          <p:nvPr>
            <p:ph type="title"/>
          </p:nvPr>
        </p:nvSpPr>
        <p:spPr>
          <a:xfrm>
            <a:off x="6929755" y="2539149"/>
            <a:ext cx="3808307" cy="1229910"/>
          </a:xfrm>
        </p:spPr>
        <p:txBody>
          <a:bodyPr/>
          <a:lstStyle/>
          <a:p>
            <a:r>
              <a:rPr lang="en-GB"/>
              <a:t>Edinburgh Site</a:t>
            </a:r>
            <a:br>
              <a:rPr lang="en-GB"/>
            </a:br>
            <a:r>
              <a:rPr lang="en-GB"/>
              <a:t>Technologies</a:t>
            </a:r>
          </a:p>
        </p:txBody>
      </p:sp>
      <p:pic>
        <p:nvPicPr>
          <p:cNvPr id="3" name="Image 2" descr="Une image contenant texte, Police, Graphique, logo&#10;&#10;Description générée automatiquement">
            <a:extLst>
              <a:ext uri="{FF2B5EF4-FFF2-40B4-BE49-F238E27FC236}">
                <a16:creationId xmlns:a16="http://schemas.microsoft.com/office/drawing/2014/main" id="{197C2A9C-22D3-5637-0C9A-89927E0E7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380" y="139777"/>
            <a:ext cx="2140130" cy="682906"/>
          </a:xfrm>
          <a:prstGeom prst="rect">
            <a:avLst/>
          </a:prstGeom>
        </p:spPr>
      </p:pic>
    </p:spTree>
    <p:extLst>
      <p:ext uri="{BB962C8B-B14F-4D97-AF65-F5344CB8AC3E}">
        <p14:creationId xmlns:p14="http://schemas.microsoft.com/office/powerpoint/2010/main" val="616422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FB61DD01-9C6F-40E2-8312-970A9A2D9DDD}"/>
              </a:ext>
            </a:extLst>
          </p:cNvPr>
          <p:cNvSpPr/>
          <p:nvPr/>
        </p:nvSpPr>
        <p:spPr>
          <a:xfrm>
            <a:off x="9167669" y="3656782"/>
            <a:ext cx="2597258" cy="2415064"/>
          </a:xfrm>
          <a:prstGeom prst="roundRect">
            <a:avLst>
              <a:gd name="adj" fmla="val 7143"/>
            </a:avLst>
          </a:prstGeom>
          <a:solidFill>
            <a:schemeClr val="bg1"/>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err="1">
              <a:solidFill>
                <a:srgbClr val="002060"/>
              </a:solidFill>
            </a:endParaRPr>
          </a:p>
        </p:txBody>
      </p:sp>
      <p:sp>
        <p:nvSpPr>
          <p:cNvPr id="2" name="Title 1"/>
          <p:cNvSpPr>
            <a:spLocks noGrp="1"/>
          </p:cNvSpPr>
          <p:nvPr>
            <p:ph type="ctrTitle"/>
          </p:nvPr>
        </p:nvSpPr>
        <p:spPr/>
        <p:txBody>
          <a:bodyPr>
            <a:noAutofit/>
          </a:bodyPr>
          <a:lstStyle/>
          <a:p>
            <a:r>
              <a:rPr lang="en-GB" sz="2800"/>
              <a:t>Bioavailability Enhancement Technology Selection Rationale</a:t>
            </a:r>
          </a:p>
        </p:txBody>
      </p:sp>
      <p:pic>
        <p:nvPicPr>
          <p:cNvPr id="4" name="Content Placeholder 6"/>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4311910" y="1197156"/>
            <a:ext cx="4487095" cy="5020907"/>
          </a:xfrm>
          <a:prstGeom prst="rect">
            <a:avLst/>
          </a:prstGeom>
          <a:solidFill>
            <a:schemeClr val="bg1"/>
          </a:solidFill>
          <a:ln>
            <a:solidFill>
              <a:schemeClr val="tx1"/>
            </a:solidFill>
          </a:ln>
        </p:spPr>
      </p:pic>
      <p:sp>
        <p:nvSpPr>
          <p:cNvPr id="5" name="Rectangle 4"/>
          <p:cNvSpPr/>
          <p:nvPr/>
        </p:nvSpPr>
        <p:spPr>
          <a:xfrm>
            <a:off x="476675" y="1084676"/>
            <a:ext cx="3755125" cy="4993931"/>
          </a:xfrm>
          <a:prstGeom prst="rect">
            <a:avLst/>
          </a:prstGeom>
        </p:spPr>
        <p:txBody>
          <a:bodyPr wrap="square">
            <a:spAutoFit/>
          </a:bodyPr>
          <a:lstStyle/>
          <a:p>
            <a:pPr>
              <a:lnSpc>
                <a:spcPct val="150000"/>
              </a:lnSpc>
            </a:pPr>
            <a:r>
              <a:rPr lang="en-GB" b="1">
                <a:solidFill>
                  <a:schemeClr val="bg1"/>
                </a:solidFill>
                <a:cs typeface="Arial" panose="020B0604020202020204" pitchFamily="34" charset="0"/>
              </a:rPr>
              <a:t>Characterised technology selection</a:t>
            </a:r>
          </a:p>
          <a:p>
            <a:pPr marL="285750" indent="-285750">
              <a:lnSpc>
                <a:spcPct val="150000"/>
              </a:lnSpc>
              <a:spcBef>
                <a:spcPts val="900"/>
              </a:spcBef>
              <a:buFont typeface="Arial" panose="020B0604020202020204" pitchFamily="34" charset="0"/>
              <a:buChar char="•"/>
            </a:pPr>
            <a:r>
              <a:rPr lang="en-GB" altLang="en-US" sz="1600">
                <a:solidFill>
                  <a:schemeClr val="bg1"/>
                </a:solidFill>
                <a:cs typeface="Arial" panose="020B0604020202020204" pitchFamily="34" charset="0"/>
              </a:rPr>
              <a:t>Experienced formulators to scientifically ensure lipids is the appropriate technology</a:t>
            </a:r>
            <a:endParaRPr lang="en-GB" sz="1600">
              <a:solidFill>
                <a:schemeClr val="bg1"/>
              </a:solidFill>
              <a:cs typeface="Arial" panose="020B0604020202020204" pitchFamily="34" charset="0"/>
            </a:endParaRPr>
          </a:p>
          <a:p>
            <a:pPr marL="285750" indent="-285750">
              <a:lnSpc>
                <a:spcPct val="150000"/>
              </a:lnSpc>
              <a:spcBef>
                <a:spcPts val="900"/>
              </a:spcBef>
              <a:buFont typeface="Arial" panose="020B0604020202020204" pitchFamily="34" charset="0"/>
              <a:buChar char="•"/>
            </a:pPr>
            <a:r>
              <a:rPr lang="en-GB" sz="1600">
                <a:solidFill>
                  <a:schemeClr val="bg1"/>
                </a:solidFill>
                <a:cs typeface="Arial" panose="020B0604020202020204" pitchFamily="34" charset="0"/>
              </a:rPr>
              <a:t>Use of physiochemical properties to aid in formulation development route selection</a:t>
            </a:r>
          </a:p>
          <a:p>
            <a:pPr marL="285750" indent="-285750">
              <a:lnSpc>
                <a:spcPct val="150000"/>
              </a:lnSpc>
              <a:spcBef>
                <a:spcPts val="900"/>
              </a:spcBef>
              <a:buFont typeface="Arial" panose="020B0604020202020204" pitchFamily="34" charset="0"/>
              <a:buChar char="•"/>
            </a:pPr>
            <a:r>
              <a:rPr lang="en-GB" sz="1600">
                <a:solidFill>
                  <a:schemeClr val="bg1"/>
                </a:solidFill>
                <a:cs typeface="Arial" panose="020B0604020202020204" pitchFamily="34" charset="0"/>
              </a:rPr>
              <a:t>Ongoing properties mapping of developed products to provide highest future possible success rates</a:t>
            </a:r>
          </a:p>
          <a:p>
            <a:pPr marL="285750" indent="-285750">
              <a:lnSpc>
                <a:spcPct val="150000"/>
              </a:lnSpc>
              <a:spcBef>
                <a:spcPts val="900"/>
              </a:spcBef>
              <a:buFont typeface="Arial" panose="020B0604020202020204" pitchFamily="34" charset="0"/>
              <a:buChar char="•"/>
            </a:pPr>
            <a:r>
              <a:rPr lang="en-GB" sz="1600">
                <a:solidFill>
                  <a:schemeClr val="bg1"/>
                </a:solidFill>
                <a:cs typeface="Arial" panose="020B0604020202020204" pitchFamily="34" charset="0"/>
              </a:rPr>
              <a:t>Extensive in-vitro tools to aid in pre-clinical development</a:t>
            </a:r>
          </a:p>
        </p:txBody>
      </p:sp>
      <p:sp>
        <p:nvSpPr>
          <p:cNvPr id="36" name="Rectangle: Rounded Corners 35">
            <a:extLst>
              <a:ext uri="{FF2B5EF4-FFF2-40B4-BE49-F238E27FC236}">
                <a16:creationId xmlns:a16="http://schemas.microsoft.com/office/drawing/2014/main" id="{28F1C226-A6AF-4962-8F67-D2A850ABEB3C}"/>
              </a:ext>
            </a:extLst>
          </p:cNvPr>
          <p:cNvSpPr/>
          <p:nvPr/>
        </p:nvSpPr>
        <p:spPr>
          <a:xfrm>
            <a:off x="9167669" y="1187205"/>
            <a:ext cx="2597257" cy="2370043"/>
          </a:xfrm>
          <a:prstGeom prst="roundRect">
            <a:avLst>
              <a:gd name="adj" fmla="val 7143"/>
            </a:avLst>
          </a:prstGeom>
          <a:solidFill>
            <a:schemeClr val="bg1"/>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rgbClr val="002060"/>
              </a:solidFill>
            </a:endParaRPr>
          </a:p>
        </p:txBody>
      </p:sp>
      <p:pic>
        <p:nvPicPr>
          <p:cNvPr id="38" name="Picture 37">
            <a:extLst>
              <a:ext uri="{FF2B5EF4-FFF2-40B4-BE49-F238E27FC236}">
                <a16:creationId xmlns:a16="http://schemas.microsoft.com/office/drawing/2014/main" id="{AD808E3E-5B1E-47D2-A7D6-6473DD7B4AB4}"/>
              </a:ext>
            </a:extLst>
          </p:cNvPr>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10679976" y="3903823"/>
            <a:ext cx="798580" cy="785447"/>
          </a:xfrm>
          <a:prstGeom prst="rect">
            <a:avLst/>
          </a:prstGeom>
        </p:spPr>
      </p:pic>
      <p:pic>
        <p:nvPicPr>
          <p:cNvPr id="39" name="Picture 38">
            <a:extLst>
              <a:ext uri="{FF2B5EF4-FFF2-40B4-BE49-F238E27FC236}">
                <a16:creationId xmlns:a16="http://schemas.microsoft.com/office/drawing/2014/main" id="{802A8ABA-AA4C-4DD8-B0AC-FB6722E338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3707" y="1376695"/>
            <a:ext cx="805925" cy="814199"/>
          </a:xfrm>
          <a:prstGeom prst="rect">
            <a:avLst/>
          </a:prstGeom>
          <a:ln>
            <a:solidFill>
              <a:schemeClr val="bg1">
                <a:lumMod val="85000"/>
              </a:schemeClr>
            </a:solidFill>
          </a:ln>
        </p:spPr>
      </p:pic>
      <p:sp>
        <p:nvSpPr>
          <p:cNvPr id="40" name="TextBox 39">
            <a:extLst>
              <a:ext uri="{FF2B5EF4-FFF2-40B4-BE49-F238E27FC236}">
                <a16:creationId xmlns:a16="http://schemas.microsoft.com/office/drawing/2014/main" id="{18770D6C-370E-4BDB-AFF8-1A02ED06EC1A}"/>
              </a:ext>
            </a:extLst>
          </p:cNvPr>
          <p:cNvSpPr txBox="1"/>
          <p:nvPr/>
        </p:nvSpPr>
        <p:spPr>
          <a:xfrm>
            <a:off x="8799005" y="1762575"/>
            <a:ext cx="1859001" cy="276999"/>
          </a:xfrm>
          <a:prstGeom prst="rect">
            <a:avLst/>
          </a:prstGeom>
          <a:noFill/>
        </p:spPr>
        <p:txBody>
          <a:bodyPr wrap="square" rtlCol="0">
            <a:spAutoFit/>
          </a:bodyPr>
          <a:lstStyle/>
          <a:p>
            <a:pPr algn="ctr"/>
            <a:r>
              <a:rPr lang="en-US" sz="1200" b="1">
                <a:solidFill>
                  <a:schemeClr val="tx2"/>
                </a:solidFill>
              </a:rPr>
              <a:t>“Brick dust”</a:t>
            </a:r>
          </a:p>
        </p:txBody>
      </p:sp>
      <p:sp>
        <p:nvSpPr>
          <p:cNvPr id="41" name="TextBox 40">
            <a:extLst>
              <a:ext uri="{FF2B5EF4-FFF2-40B4-BE49-F238E27FC236}">
                <a16:creationId xmlns:a16="http://schemas.microsoft.com/office/drawing/2014/main" id="{5B3C7406-CFAE-481E-8E56-1D770702DEDE}"/>
              </a:ext>
            </a:extLst>
          </p:cNvPr>
          <p:cNvSpPr txBox="1"/>
          <p:nvPr/>
        </p:nvSpPr>
        <p:spPr>
          <a:xfrm>
            <a:off x="8902276" y="4177585"/>
            <a:ext cx="1888333" cy="276999"/>
          </a:xfrm>
          <a:prstGeom prst="rect">
            <a:avLst/>
          </a:prstGeom>
          <a:noFill/>
        </p:spPr>
        <p:txBody>
          <a:bodyPr wrap="square" rtlCol="0">
            <a:spAutoFit/>
          </a:bodyPr>
          <a:lstStyle/>
          <a:p>
            <a:pPr algn="ctr"/>
            <a:r>
              <a:rPr lang="en-US" sz="1200" b="1">
                <a:solidFill>
                  <a:schemeClr val="tx2"/>
                </a:solidFill>
              </a:rPr>
              <a:t>“Greaseball” </a:t>
            </a:r>
          </a:p>
        </p:txBody>
      </p:sp>
      <p:sp>
        <p:nvSpPr>
          <p:cNvPr id="42" name="TextBox 41">
            <a:extLst>
              <a:ext uri="{FF2B5EF4-FFF2-40B4-BE49-F238E27FC236}">
                <a16:creationId xmlns:a16="http://schemas.microsoft.com/office/drawing/2014/main" id="{CEF5B6AE-DA59-4630-91EF-774F9C1E9514}"/>
              </a:ext>
            </a:extLst>
          </p:cNvPr>
          <p:cNvSpPr txBox="1"/>
          <p:nvPr/>
        </p:nvSpPr>
        <p:spPr>
          <a:xfrm>
            <a:off x="9254102" y="3781500"/>
            <a:ext cx="1084721" cy="369332"/>
          </a:xfrm>
          <a:prstGeom prst="rect">
            <a:avLst/>
          </a:prstGeom>
          <a:noFill/>
        </p:spPr>
        <p:txBody>
          <a:bodyPr wrap="square" rtlCol="0">
            <a:spAutoFit/>
          </a:bodyPr>
          <a:lstStyle/>
          <a:p>
            <a:pPr algn="ctr"/>
            <a:r>
              <a:rPr lang="en-US" sz="1800" b="1">
                <a:solidFill>
                  <a:schemeClr val="tx2"/>
                </a:solidFill>
              </a:rPr>
              <a:t>Solvation </a:t>
            </a:r>
          </a:p>
        </p:txBody>
      </p:sp>
      <p:sp>
        <p:nvSpPr>
          <p:cNvPr id="43" name="TextBox 42">
            <a:extLst>
              <a:ext uri="{FF2B5EF4-FFF2-40B4-BE49-F238E27FC236}">
                <a16:creationId xmlns:a16="http://schemas.microsoft.com/office/drawing/2014/main" id="{2AE5FBD6-F2E1-4652-B80C-7BC4113743E3}"/>
              </a:ext>
            </a:extLst>
          </p:cNvPr>
          <p:cNvSpPr txBox="1"/>
          <p:nvPr/>
        </p:nvSpPr>
        <p:spPr>
          <a:xfrm>
            <a:off x="9167670" y="1343901"/>
            <a:ext cx="1512306" cy="369332"/>
          </a:xfrm>
          <a:prstGeom prst="rect">
            <a:avLst/>
          </a:prstGeom>
          <a:noFill/>
        </p:spPr>
        <p:txBody>
          <a:bodyPr wrap="square" rtlCol="0">
            <a:spAutoFit/>
          </a:bodyPr>
          <a:lstStyle/>
          <a:p>
            <a:r>
              <a:rPr lang="en-US" sz="1800" b="1">
                <a:solidFill>
                  <a:schemeClr val="tx2"/>
                </a:solidFill>
              </a:rPr>
              <a:t>Solid-state</a:t>
            </a:r>
          </a:p>
        </p:txBody>
      </p:sp>
      <p:pic>
        <p:nvPicPr>
          <p:cNvPr id="44" name="Picture 43">
            <a:extLst>
              <a:ext uri="{FF2B5EF4-FFF2-40B4-BE49-F238E27FC236}">
                <a16:creationId xmlns:a16="http://schemas.microsoft.com/office/drawing/2014/main" id="{1AF39B23-3B06-4719-BFCF-F37637E78E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744" b="69641"/>
          <a:stretch/>
        </p:blipFill>
        <p:spPr>
          <a:xfrm>
            <a:off x="9644554" y="2302145"/>
            <a:ext cx="1696456" cy="446910"/>
          </a:xfrm>
          <a:prstGeom prst="rect">
            <a:avLst/>
          </a:prstGeom>
        </p:spPr>
      </p:pic>
      <p:sp>
        <p:nvSpPr>
          <p:cNvPr id="48" name="Content Placeholder 3">
            <a:extLst>
              <a:ext uri="{FF2B5EF4-FFF2-40B4-BE49-F238E27FC236}">
                <a16:creationId xmlns:a16="http://schemas.microsoft.com/office/drawing/2014/main" id="{32D83E96-A0A0-4E0A-859F-9C9714309304}"/>
              </a:ext>
            </a:extLst>
          </p:cNvPr>
          <p:cNvSpPr txBox="1">
            <a:spLocks/>
          </p:cNvSpPr>
          <p:nvPr/>
        </p:nvSpPr>
        <p:spPr>
          <a:xfrm>
            <a:off x="9102813" y="5431367"/>
            <a:ext cx="2597258" cy="914241"/>
          </a:xfrm>
          <a:prstGeom prst="rect">
            <a:avLst/>
          </a:prstGeom>
        </p:spPr>
        <p:txBody>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400" kern="1200">
                <a:solidFill>
                  <a:srgbClr val="27538C"/>
                </a:solidFill>
                <a:latin typeface="+mn-lt"/>
                <a:ea typeface="+mn-ea"/>
                <a:cs typeface="+mn-cs"/>
              </a:defRPr>
            </a:lvl1pPr>
            <a:lvl2pPr marL="685800" indent="-228600" algn="l" defTabSz="914400" rtl="0" eaLnBrk="1" latinLnBrk="0" hangingPunct="1">
              <a:lnSpc>
                <a:spcPct val="90000"/>
              </a:lnSpc>
              <a:spcBef>
                <a:spcPts val="500"/>
              </a:spcBef>
              <a:buClr>
                <a:srgbClr val="27538C"/>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Wingdings" panose="05000000000000000000" pitchFamily="2" charset="2"/>
              <a:buChar char="ü"/>
              <a:defRPr sz="1600" kern="1200">
                <a:solidFill>
                  <a:srgbClr val="27538C"/>
                </a:solidFill>
                <a:latin typeface="+mn-lt"/>
                <a:ea typeface="+mn-ea"/>
                <a:cs typeface="+mn-cs"/>
              </a:defRPr>
            </a:lvl3pPr>
            <a:lvl4pPr marL="1600200" indent="-228600" algn="l" defTabSz="914400" rtl="0" eaLnBrk="1" latinLnBrk="0" hangingPunct="1">
              <a:lnSpc>
                <a:spcPct val="90000"/>
              </a:lnSpc>
              <a:spcBef>
                <a:spcPts val="500"/>
              </a:spcBef>
              <a:buClr>
                <a:srgbClr val="27538C"/>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400" kern="1200">
                <a:solidFill>
                  <a:srgbClr val="27538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solidFill>
                  <a:schemeClr val="tx2"/>
                </a:solidFill>
              </a:rPr>
              <a:t>Low affinity for water </a:t>
            </a:r>
          </a:p>
          <a:p>
            <a:pPr marL="0" indent="0" algn="ctr">
              <a:buNone/>
            </a:pPr>
            <a:r>
              <a:rPr lang="en-US" sz="1400">
                <a:solidFill>
                  <a:schemeClr val="tx2"/>
                </a:solidFill>
              </a:rPr>
              <a:t>Change the solvent nature</a:t>
            </a:r>
          </a:p>
          <a:p>
            <a:pPr marL="0" indent="0" algn="ctr">
              <a:buNone/>
            </a:pPr>
            <a:endParaRPr lang="en-US" sz="1400">
              <a:solidFill>
                <a:schemeClr val="tx2"/>
              </a:solidFill>
            </a:endParaRPr>
          </a:p>
          <a:p>
            <a:pPr marL="0" indent="0" algn="ctr">
              <a:buNone/>
            </a:pPr>
            <a:endParaRPr lang="en-US" sz="1400">
              <a:solidFill>
                <a:schemeClr val="tx2"/>
              </a:solidFill>
            </a:endParaRPr>
          </a:p>
          <a:p>
            <a:pPr marL="0" indent="0" algn="ctr">
              <a:buNone/>
            </a:pPr>
            <a:endParaRPr lang="en-US" sz="1400">
              <a:solidFill>
                <a:schemeClr val="tx2"/>
              </a:solidFill>
            </a:endParaRPr>
          </a:p>
        </p:txBody>
      </p:sp>
      <p:sp>
        <p:nvSpPr>
          <p:cNvPr id="49" name="TextBox 48">
            <a:extLst>
              <a:ext uri="{FF2B5EF4-FFF2-40B4-BE49-F238E27FC236}">
                <a16:creationId xmlns:a16="http://schemas.microsoft.com/office/drawing/2014/main" id="{D0BE304B-950C-44F5-B766-F0EE51269A90}"/>
              </a:ext>
            </a:extLst>
          </p:cNvPr>
          <p:cNvSpPr txBox="1"/>
          <p:nvPr/>
        </p:nvSpPr>
        <p:spPr>
          <a:xfrm>
            <a:off x="9193551" y="2912684"/>
            <a:ext cx="2547437" cy="929370"/>
          </a:xfrm>
          <a:prstGeom prst="rect">
            <a:avLst/>
          </a:prstGeom>
          <a:noFill/>
        </p:spPr>
        <p:txBody>
          <a:bodyPr wrap="square" lIns="0" tIns="0" rIns="0" bIns="0" rtlCol="0">
            <a:noAutofit/>
          </a:bodyPr>
          <a:lstStyle/>
          <a:p>
            <a:pPr algn="ctr">
              <a:spcAft>
                <a:spcPts val="600"/>
              </a:spcAft>
            </a:pPr>
            <a:r>
              <a:rPr lang="en-US" sz="1400">
                <a:solidFill>
                  <a:schemeClr val="tx2"/>
                </a:solidFill>
              </a:rPr>
              <a:t>Strong crystalline lattice</a:t>
            </a:r>
          </a:p>
          <a:p>
            <a:pPr algn="ctr">
              <a:spcAft>
                <a:spcPts val="600"/>
              </a:spcAft>
            </a:pPr>
            <a:r>
              <a:rPr lang="en-US" sz="1400">
                <a:solidFill>
                  <a:schemeClr val="tx2"/>
                </a:solidFill>
              </a:rPr>
              <a:t>Bypass the crystalline state</a:t>
            </a:r>
          </a:p>
        </p:txBody>
      </p:sp>
      <p:pic>
        <p:nvPicPr>
          <p:cNvPr id="52" name="Picture 51">
            <a:extLst>
              <a:ext uri="{FF2B5EF4-FFF2-40B4-BE49-F238E27FC236}">
                <a16:creationId xmlns:a16="http://schemas.microsoft.com/office/drawing/2014/main" id="{2017486A-E7D6-4179-8ECA-0A6B46C60E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005" t="70575"/>
          <a:stretch/>
        </p:blipFill>
        <p:spPr>
          <a:xfrm>
            <a:off x="9609269" y="4824185"/>
            <a:ext cx="1767026" cy="433158"/>
          </a:xfrm>
          <a:prstGeom prst="rect">
            <a:avLst/>
          </a:prstGeom>
        </p:spPr>
      </p:pic>
      <p:sp>
        <p:nvSpPr>
          <p:cNvPr id="55" name="Rectangle: Rounded Corners 54">
            <a:extLst>
              <a:ext uri="{FF2B5EF4-FFF2-40B4-BE49-F238E27FC236}">
                <a16:creationId xmlns:a16="http://schemas.microsoft.com/office/drawing/2014/main" id="{20E1F9BB-FC5C-4A7A-91A4-3E8A1B2A8476}"/>
              </a:ext>
            </a:extLst>
          </p:cNvPr>
          <p:cNvSpPr/>
          <p:nvPr/>
        </p:nvSpPr>
        <p:spPr>
          <a:xfrm>
            <a:off x="9167669" y="3656782"/>
            <a:ext cx="2597258" cy="2415064"/>
          </a:xfrm>
          <a:prstGeom prst="roundRect">
            <a:avLst>
              <a:gd name="adj" fmla="val 7904"/>
            </a:avLst>
          </a:prstGeom>
          <a:noFill/>
          <a:ln w="3175">
            <a:solidFill>
              <a:schemeClr val="tx2">
                <a:lumMod val="60000"/>
                <a:lumOff val="40000"/>
              </a:schemeClr>
            </a:solidFill>
          </a:ln>
          <a:effectLst>
            <a:glow rad="63500">
              <a:srgbClr val="2E5D95">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err="1">
              <a:solidFill>
                <a:srgbClr val="002060"/>
              </a:solidFill>
            </a:endParaRPr>
          </a:p>
        </p:txBody>
      </p:sp>
    </p:spTree>
    <p:extLst>
      <p:ext uri="{BB962C8B-B14F-4D97-AF65-F5344CB8AC3E}">
        <p14:creationId xmlns:p14="http://schemas.microsoft.com/office/powerpoint/2010/main" val="2263176934"/>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
            <a:extLst>
              <a:ext uri="{FF2B5EF4-FFF2-40B4-BE49-F238E27FC236}">
                <a16:creationId xmlns:a16="http://schemas.microsoft.com/office/drawing/2014/main" id="{D231B043-8E83-304B-BDBA-F3EF006C32E9}"/>
              </a:ext>
            </a:extLst>
          </p:cNvPr>
          <p:cNvGrpSpPr>
            <a:grpSpLocks/>
          </p:cNvGrpSpPr>
          <p:nvPr/>
        </p:nvGrpSpPr>
        <p:grpSpPr bwMode="auto">
          <a:xfrm>
            <a:off x="8117048" y="679826"/>
            <a:ext cx="984931" cy="1951540"/>
            <a:chOff x="2985" y="1401"/>
            <a:chExt cx="1200" cy="2112"/>
          </a:xfrm>
        </p:grpSpPr>
        <p:pic>
          <p:nvPicPr>
            <p:cNvPr id="56" name="Picture 6" descr="two excipients danazol">
              <a:extLst>
                <a:ext uri="{FF2B5EF4-FFF2-40B4-BE49-F238E27FC236}">
                  <a16:creationId xmlns:a16="http://schemas.microsoft.com/office/drawing/2014/main" id="{9A5FAD47-F739-EA3C-7220-B71868843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 y="1401"/>
              <a:ext cx="795"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utoShape 7">
              <a:extLst>
                <a:ext uri="{FF2B5EF4-FFF2-40B4-BE49-F238E27FC236}">
                  <a16:creationId xmlns:a16="http://schemas.microsoft.com/office/drawing/2014/main" id="{C81F22A3-59D1-5802-7C25-FCEA9A1EA2BF}"/>
                </a:ext>
              </a:extLst>
            </p:cNvPr>
            <p:cNvSpPr>
              <a:spLocks noChangeArrowheads="1"/>
            </p:cNvSpPr>
            <p:nvPr/>
          </p:nvSpPr>
          <p:spPr bwMode="auto">
            <a:xfrm rot="-5400000">
              <a:off x="3312" y="1440"/>
              <a:ext cx="258" cy="912"/>
            </a:xfrm>
            <a:prstGeom prst="curvedLeftArrow">
              <a:avLst>
                <a:gd name="adj1" fmla="val 70698"/>
                <a:gd name="adj2" fmla="val 141395"/>
                <a:gd name="adj3" fmla="val 33333"/>
              </a:avLst>
            </a:prstGeom>
            <a:solidFill>
              <a:schemeClr val="accent1">
                <a:alpha val="39999"/>
              </a:schemeClr>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a:p>
          </p:txBody>
        </p:sp>
      </p:grpSp>
      <p:grpSp>
        <p:nvGrpSpPr>
          <p:cNvPr id="53" name="Group 12">
            <a:extLst>
              <a:ext uri="{FF2B5EF4-FFF2-40B4-BE49-F238E27FC236}">
                <a16:creationId xmlns:a16="http://schemas.microsoft.com/office/drawing/2014/main" id="{8A655953-33A3-2154-AA94-DEBD5385DFFB}"/>
              </a:ext>
            </a:extLst>
          </p:cNvPr>
          <p:cNvGrpSpPr>
            <a:grpSpLocks/>
          </p:cNvGrpSpPr>
          <p:nvPr/>
        </p:nvGrpSpPr>
        <p:grpSpPr bwMode="auto">
          <a:xfrm>
            <a:off x="6559917" y="832356"/>
            <a:ext cx="1727258" cy="1408190"/>
            <a:chOff x="1500" y="1680"/>
            <a:chExt cx="1882" cy="1543"/>
          </a:xfrm>
        </p:grpSpPr>
        <p:pic>
          <p:nvPicPr>
            <p:cNvPr id="54" name="Picture 13" descr="lipidex preformulation">
              <a:extLst>
                <a:ext uri="{FF2B5EF4-FFF2-40B4-BE49-F238E27FC236}">
                  <a16:creationId xmlns:a16="http://schemas.microsoft.com/office/drawing/2014/main" id="{07B83BB0-C7BE-DB6B-315C-A6DC6D2CA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 y="2151"/>
              <a:ext cx="1501" cy="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14">
              <a:extLst>
                <a:ext uri="{FF2B5EF4-FFF2-40B4-BE49-F238E27FC236}">
                  <a16:creationId xmlns:a16="http://schemas.microsoft.com/office/drawing/2014/main" id="{FC84E91D-67DE-8589-3C62-5BEF24E39985}"/>
                </a:ext>
              </a:extLst>
            </p:cNvPr>
            <p:cNvSpPr>
              <a:spLocks noChangeArrowheads="1"/>
            </p:cNvSpPr>
            <p:nvPr/>
          </p:nvSpPr>
          <p:spPr bwMode="auto">
            <a:xfrm rot="-5400000">
              <a:off x="1659" y="1521"/>
              <a:ext cx="432" cy="750"/>
            </a:xfrm>
            <a:prstGeom prst="curvedLeftArrow">
              <a:avLst>
                <a:gd name="adj1" fmla="val 34722"/>
                <a:gd name="adj2" fmla="val 69444"/>
                <a:gd name="adj3" fmla="val 33333"/>
              </a:avLst>
            </a:prstGeom>
            <a:solidFill>
              <a:schemeClr val="accent1">
                <a:alpha val="39999"/>
              </a:schemeClr>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a:p>
          </p:txBody>
        </p:sp>
      </p:grpSp>
      <p:pic>
        <p:nvPicPr>
          <p:cNvPr id="1031" name="Picture 7">
            <a:extLst>
              <a:ext uri="{FF2B5EF4-FFF2-40B4-BE49-F238E27FC236}">
                <a16:creationId xmlns:a16="http://schemas.microsoft.com/office/drawing/2014/main" id="{F233C3F1-49D4-BD13-2728-FF41F6BEA8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1862" y="1119076"/>
            <a:ext cx="222408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Lipid digestion">
            <a:extLst>
              <a:ext uri="{FF2B5EF4-FFF2-40B4-BE49-F238E27FC236}">
                <a16:creationId xmlns:a16="http://schemas.microsoft.com/office/drawing/2014/main" id="{EC4251BC-457E-4122-B58D-A8FEC57BD2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545" y="3603327"/>
            <a:ext cx="3328514" cy="27553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8">
            <a:extLst>
              <a:ext uri="{FF2B5EF4-FFF2-40B4-BE49-F238E27FC236}">
                <a16:creationId xmlns:a16="http://schemas.microsoft.com/office/drawing/2014/main" id="{55FCF85E-51A2-4A2F-A931-FEBFF2E9BEC1}"/>
              </a:ext>
            </a:extLst>
          </p:cNvPr>
          <p:cNvGrpSpPr/>
          <p:nvPr/>
        </p:nvGrpSpPr>
        <p:grpSpPr>
          <a:xfrm>
            <a:off x="257164" y="3788828"/>
            <a:ext cx="2006400" cy="2220107"/>
            <a:chOff x="2459213" y="1175605"/>
            <a:chExt cx="3605939" cy="3911527"/>
          </a:xfrm>
        </p:grpSpPr>
        <p:pic>
          <p:nvPicPr>
            <p:cNvPr id="4" name="Picture 2">
              <a:extLst>
                <a:ext uri="{FF2B5EF4-FFF2-40B4-BE49-F238E27FC236}">
                  <a16:creationId xmlns:a16="http://schemas.microsoft.com/office/drawing/2014/main" id="{E4670E3F-E787-4D53-BFED-6BC520DB72C1}"/>
                </a:ext>
              </a:extLst>
            </p:cNvPr>
            <p:cNvPicPr>
              <a:picLocks noChangeAspect="1" noChangeArrowheads="1"/>
            </p:cNvPicPr>
            <p:nvPr/>
          </p:nvPicPr>
          <p:blipFill>
            <a:blip r:embed="rId7" cstate="print"/>
            <a:srcRect b="3126"/>
            <a:stretch>
              <a:fillRect/>
            </a:stretch>
          </p:blipFill>
          <p:spPr bwMode="auto">
            <a:xfrm>
              <a:off x="2459213" y="1175605"/>
              <a:ext cx="3605939" cy="3911527"/>
            </a:xfrm>
            <a:prstGeom prst="rect">
              <a:avLst/>
            </a:prstGeom>
            <a:noFill/>
          </p:spPr>
        </p:pic>
        <p:sp>
          <p:nvSpPr>
            <p:cNvPr id="5" name="Flowchart: Connector 30">
              <a:extLst>
                <a:ext uri="{FF2B5EF4-FFF2-40B4-BE49-F238E27FC236}">
                  <a16:creationId xmlns:a16="http://schemas.microsoft.com/office/drawing/2014/main" id="{2E2897BA-0797-4892-BF09-AB13EF498D0F}"/>
                </a:ext>
              </a:extLst>
            </p:cNvPr>
            <p:cNvSpPr/>
            <p:nvPr/>
          </p:nvSpPr>
          <p:spPr>
            <a:xfrm>
              <a:off x="2983052" y="3165530"/>
              <a:ext cx="244470" cy="240221"/>
            </a:xfrm>
            <a:prstGeom prst="flowChartConnector">
              <a:avLst/>
            </a:prstGeom>
            <a:solidFill>
              <a:schemeClr val="bg2">
                <a:lumMod val="25000"/>
              </a:schemeClr>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lowchart: Connector 31">
              <a:extLst>
                <a:ext uri="{FF2B5EF4-FFF2-40B4-BE49-F238E27FC236}">
                  <a16:creationId xmlns:a16="http://schemas.microsoft.com/office/drawing/2014/main" id="{476137F6-8015-4372-BA15-85F20AC82059}"/>
                </a:ext>
              </a:extLst>
            </p:cNvPr>
            <p:cNvSpPr/>
            <p:nvPr/>
          </p:nvSpPr>
          <p:spPr>
            <a:xfrm>
              <a:off x="4580147" y="3609889"/>
              <a:ext cx="122235" cy="120111"/>
            </a:xfrm>
            <a:prstGeom prst="flowChartConnector">
              <a:avLst/>
            </a:prstGeom>
            <a:solidFill>
              <a:schemeClr val="accent4">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lowchart: Connector 32">
              <a:extLst>
                <a:ext uri="{FF2B5EF4-FFF2-40B4-BE49-F238E27FC236}">
                  <a16:creationId xmlns:a16="http://schemas.microsoft.com/office/drawing/2014/main" id="{1AC9F0A1-D7B4-4A2C-A98A-E101AD8A492E}"/>
                </a:ext>
              </a:extLst>
            </p:cNvPr>
            <p:cNvSpPr/>
            <p:nvPr/>
          </p:nvSpPr>
          <p:spPr>
            <a:xfrm>
              <a:off x="2983511" y="3119281"/>
              <a:ext cx="122235" cy="120111"/>
            </a:xfrm>
            <a:prstGeom prst="flowChartConnector">
              <a:avLst/>
            </a:prstGeom>
            <a:solidFill>
              <a:schemeClr val="accent4">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Flowchart: Connector 33">
              <a:extLst>
                <a:ext uri="{FF2B5EF4-FFF2-40B4-BE49-F238E27FC236}">
                  <a16:creationId xmlns:a16="http://schemas.microsoft.com/office/drawing/2014/main" id="{509F373B-1863-4EA9-A1C4-2139BC4EB96D}"/>
                </a:ext>
              </a:extLst>
            </p:cNvPr>
            <p:cNvSpPr/>
            <p:nvPr/>
          </p:nvSpPr>
          <p:spPr>
            <a:xfrm>
              <a:off x="3181486" y="3285640"/>
              <a:ext cx="122235" cy="120111"/>
            </a:xfrm>
            <a:prstGeom prst="flowChartConnector">
              <a:avLst/>
            </a:prstGeom>
            <a:solidFill>
              <a:schemeClr val="accent4">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Flowchart: Connector 34">
              <a:extLst>
                <a:ext uri="{FF2B5EF4-FFF2-40B4-BE49-F238E27FC236}">
                  <a16:creationId xmlns:a16="http://schemas.microsoft.com/office/drawing/2014/main" id="{7FE0F528-9D2D-4D41-99A9-E94BCAC913B3}"/>
                </a:ext>
              </a:extLst>
            </p:cNvPr>
            <p:cNvSpPr/>
            <p:nvPr/>
          </p:nvSpPr>
          <p:spPr>
            <a:xfrm>
              <a:off x="4743585" y="3865213"/>
              <a:ext cx="122235" cy="120111"/>
            </a:xfrm>
            <a:prstGeom prst="flowChartConnector">
              <a:avLst/>
            </a:prstGeom>
            <a:solidFill>
              <a:schemeClr val="accent4">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Flowchart: Connector 35">
              <a:extLst>
                <a:ext uri="{FF2B5EF4-FFF2-40B4-BE49-F238E27FC236}">
                  <a16:creationId xmlns:a16="http://schemas.microsoft.com/office/drawing/2014/main" id="{3F31DD7D-1754-4485-9F05-3C6B07C4CA5D}"/>
                </a:ext>
              </a:extLst>
            </p:cNvPr>
            <p:cNvSpPr/>
            <p:nvPr/>
          </p:nvSpPr>
          <p:spPr>
            <a:xfrm>
              <a:off x="3181486" y="3133240"/>
              <a:ext cx="122235" cy="120111"/>
            </a:xfrm>
            <a:prstGeom prst="flowChartConnector">
              <a:avLst/>
            </a:prstGeom>
            <a:solidFill>
              <a:schemeClr val="accent3">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lowchart: Connector 36">
              <a:extLst>
                <a:ext uri="{FF2B5EF4-FFF2-40B4-BE49-F238E27FC236}">
                  <a16:creationId xmlns:a16="http://schemas.microsoft.com/office/drawing/2014/main" id="{6E0612B4-6DC1-46F1-AB19-BA4EBBA77C70}"/>
                </a:ext>
              </a:extLst>
            </p:cNvPr>
            <p:cNvSpPr/>
            <p:nvPr/>
          </p:nvSpPr>
          <p:spPr>
            <a:xfrm>
              <a:off x="2952886" y="3361840"/>
              <a:ext cx="122235" cy="120111"/>
            </a:xfrm>
            <a:prstGeom prst="flowChartConnector">
              <a:avLst/>
            </a:prstGeom>
            <a:solidFill>
              <a:schemeClr val="accent3">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lowchart: Connector 37">
              <a:extLst>
                <a:ext uri="{FF2B5EF4-FFF2-40B4-BE49-F238E27FC236}">
                  <a16:creationId xmlns:a16="http://schemas.microsoft.com/office/drawing/2014/main" id="{922953B1-A2A5-47F6-99B7-CE82A02462D2}"/>
                </a:ext>
              </a:extLst>
            </p:cNvPr>
            <p:cNvSpPr/>
            <p:nvPr/>
          </p:nvSpPr>
          <p:spPr>
            <a:xfrm>
              <a:off x="3562486" y="3361840"/>
              <a:ext cx="122235" cy="120111"/>
            </a:xfrm>
            <a:prstGeom prst="flowChartConnector">
              <a:avLst/>
            </a:prstGeom>
            <a:solidFill>
              <a:schemeClr val="accent3">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Flowchart: Connector 38">
              <a:extLst>
                <a:ext uri="{FF2B5EF4-FFF2-40B4-BE49-F238E27FC236}">
                  <a16:creationId xmlns:a16="http://schemas.microsoft.com/office/drawing/2014/main" id="{405523B6-F63B-4417-A5BA-A0BDF223F35C}"/>
                </a:ext>
              </a:extLst>
            </p:cNvPr>
            <p:cNvSpPr/>
            <p:nvPr/>
          </p:nvSpPr>
          <p:spPr>
            <a:xfrm>
              <a:off x="4974689" y="2558595"/>
              <a:ext cx="304800" cy="314951"/>
            </a:xfrm>
            <a:prstGeom prst="flowChartConnector">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Flowchart: Connector 39">
              <a:extLst>
                <a:ext uri="{FF2B5EF4-FFF2-40B4-BE49-F238E27FC236}">
                  <a16:creationId xmlns:a16="http://schemas.microsoft.com/office/drawing/2014/main" id="{A4BD9755-D921-4B16-9C15-ED6FA930F04D}"/>
                </a:ext>
              </a:extLst>
            </p:cNvPr>
            <p:cNvSpPr/>
            <p:nvPr/>
          </p:nvSpPr>
          <p:spPr>
            <a:xfrm>
              <a:off x="4881658" y="3276033"/>
              <a:ext cx="355838" cy="365030"/>
            </a:xfrm>
            <a:prstGeom prst="flowChartConnector">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Flowchart: Connector 40">
              <a:extLst>
                <a:ext uri="{FF2B5EF4-FFF2-40B4-BE49-F238E27FC236}">
                  <a16:creationId xmlns:a16="http://schemas.microsoft.com/office/drawing/2014/main" id="{B5AD089A-0A37-4251-881A-E370D05D5323}"/>
                </a:ext>
              </a:extLst>
            </p:cNvPr>
            <p:cNvSpPr/>
            <p:nvPr/>
          </p:nvSpPr>
          <p:spPr>
            <a:xfrm>
              <a:off x="3603817" y="3734941"/>
              <a:ext cx="152400" cy="152400"/>
            </a:xfrm>
            <a:prstGeom prst="flowChartConnector">
              <a:avLst/>
            </a:prstGeom>
            <a:solidFill>
              <a:schemeClr val="accent5">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Flowchart: Connector 41">
              <a:extLst>
                <a:ext uri="{FF2B5EF4-FFF2-40B4-BE49-F238E27FC236}">
                  <a16:creationId xmlns:a16="http://schemas.microsoft.com/office/drawing/2014/main" id="{D7F9E2EF-B8D5-40E7-B95A-033DDB5DBACA}"/>
                </a:ext>
              </a:extLst>
            </p:cNvPr>
            <p:cNvSpPr/>
            <p:nvPr/>
          </p:nvSpPr>
          <p:spPr>
            <a:xfrm>
              <a:off x="4214124" y="3811141"/>
              <a:ext cx="152400" cy="152400"/>
            </a:xfrm>
            <a:prstGeom prst="flowChartConnector">
              <a:avLst/>
            </a:prstGeom>
            <a:solidFill>
              <a:schemeClr val="accent4">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Flowchart: Connector 42">
              <a:extLst>
                <a:ext uri="{FF2B5EF4-FFF2-40B4-BE49-F238E27FC236}">
                  <a16:creationId xmlns:a16="http://schemas.microsoft.com/office/drawing/2014/main" id="{77F8BD31-91D5-4231-8C2F-FA89317096D6}"/>
                </a:ext>
              </a:extLst>
            </p:cNvPr>
            <p:cNvSpPr/>
            <p:nvPr/>
          </p:nvSpPr>
          <p:spPr>
            <a:xfrm>
              <a:off x="4936753" y="2581383"/>
              <a:ext cx="152400" cy="152400"/>
            </a:xfrm>
            <a:prstGeom prst="flowChartConnector">
              <a:avLst/>
            </a:prstGeom>
            <a:solidFill>
              <a:srgbClr val="7030A0"/>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Flowchart: Connector 43">
              <a:extLst>
                <a:ext uri="{FF2B5EF4-FFF2-40B4-BE49-F238E27FC236}">
                  <a16:creationId xmlns:a16="http://schemas.microsoft.com/office/drawing/2014/main" id="{E6B95E6F-C123-4CDB-9FB7-E7663D64134E}"/>
                </a:ext>
              </a:extLst>
            </p:cNvPr>
            <p:cNvSpPr/>
            <p:nvPr/>
          </p:nvSpPr>
          <p:spPr>
            <a:xfrm>
              <a:off x="5059577" y="3469680"/>
              <a:ext cx="152400" cy="152400"/>
            </a:xfrm>
            <a:prstGeom prst="flowChartConnector">
              <a:avLst/>
            </a:prstGeom>
            <a:solidFill>
              <a:srgbClr val="7030A0"/>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7650" name="Rectangle 3"/>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spcAft>
                <a:spcPct val="50000"/>
              </a:spcAft>
            </a:pPr>
            <a:r>
              <a:rPr lang="en-GB" sz="2900"/>
              <a:t>Bioavailability Enhancement with </a:t>
            </a:r>
            <a:r>
              <a:rPr kumimoji="1" lang="en-US" altLang="en-US" sz="2900"/>
              <a:t>Lipid Formulations</a:t>
            </a:r>
          </a:p>
        </p:txBody>
      </p:sp>
      <p:sp>
        <p:nvSpPr>
          <p:cNvPr id="11"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FB968BB-5567-44A5-8235-4A6957F5250A}" type="slidenum">
              <a:rPr lang="nl-NL" altLang="en-US">
                <a:solidFill>
                  <a:schemeClr val="bg1"/>
                </a:solidFill>
              </a:rPr>
              <a:pPr eaLnBrk="1" hangingPunct="1"/>
              <a:t>19</a:t>
            </a:fld>
            <a:endParaRPr lang="nl-NL" altLang="en-US">
              <a:solidFill>
                <a:schemeClr val="bg1"/>
              </a:solidFill>
            </a:endParaRPr>
          </a:p>
        </p:txBody>
      </p:sp>
      <p:sp>
        <p:nvSpPr>
          <p:cNvPr id="27652" name="Rectangle 2"/>
          <p:cNvSpPr>
            <a:spLocks noChangeArrowheads="1"/>
          </p:cNvSpPr>
          <p:nvPr/>
        </p:nvSpPr>
        <p:spPr bwMode="auto">
          <a:xfrm>
            <a:off x="257164" y="6482454"/>
            <a:ext cx="28664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i="1">
                <a:solidFill>
                  <a:schemeClr val="bg1"/>
                </a:solidFill>
                <a:latin typeface="Calibri  "/>
              </a:rPr>
              <a:t>Christopher J. H. Porter et al. , </a:t>
            </a:r>
            <a:r>
              <a:rPr lang="en-US" altLang="en-US" sz="1000">
                <a:solidFill>
                  <a:schemeClr val="bg1"/>
                </a:solidFill>
                <a:latin typeface="Calibri  "/>
              </a:rPr>
              <a:t>Nature Reviews 2007</a:t>
            </a:r>
          </a:p>
        </p:txBody>
      </p:sp>
      <p:sp>
        <p:nvSpPr>
          <p:cNvPr id="27654" name="Rectangle 5"/>
          <p:cNvSpPr>
            <a:spLocks noChangeArrowheads="1"/>
          </p:cNvSpPr>
          <p:nvPr/>
        </p:nvSpPr>
        <p:spPr bwMode="auto">
          <a:xfrm>
            <a:off x="4449076" y="6008935"/>
            <a:ext cx="2947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accent6">
                    <a:lumMod val="75000"/>
                  </a:schemeClr>
                </a:solidFill>
                <a:latin typeface="+mj-lt"/>
              </a:rPr>
              <a:t>SOLUBILIZATION</a:t>
            </a:r>
          </a:p>
        </p:txBody>
      </p:sp>
      <p:sp>
        <p:nvSpPr>
          <p:cNvPr id="27655" name="Rectangle 6"/>
          <p:cNvSpPr>
            <a:spLocks noChangeArrowheads="1"/>
          </p:cNvSpPr>
          <p:nvPr/>
        </p:nvSpPr>
        <p:spPr bwMode="auto">
          <a:xfrm>
            <a:off x="2852514" y="3554593"/>
            <a:ext cx="23860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accent6">
                    <a:lumMod val="75000"/>
                  </a:schemeClr>
                </a:solidFill>
                <a:latin typeface="+mj-lt"/>
              </a:rPr>
              <a:t>ABSORPTION</a:t>
            </a:r>
          </a:p>
        </p:txBody>
      </p:sp>
      <p:sp>
        <p:nvSpPr>
          <p:cNvPr id="15" name="Rectangle 4"/>
          <p:cNvSpPr>
            <a:spLocks noChangeArrowheads="1"/>
          </p:cNvSpPr>
          <p:nvPr/>
        </p:nvSpPr>
        <p:spPr bwMode="auto">
          <a:xfrm>
            <a:off x="5352849" y="1312236"/>
            <a:ext cx="1727259" cy="523220"/>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a:solidFill>
                  <a:schemeClr val="bg1"/>
                </a:solidFill>
                <a:latin typeface="+mn-lt"/>
              </a:rPr>
              <a:t>Pre-formulation solubility findings</a:t>
            </a:r>
          </a:p>
        </p:txBody>
      </p:sp>
      <p:sp>
        <p:nvSpPr>
          <p:cNvPr id="2" name="Rectangle 1"/>
          <p:cNvSpPr/>
          <p:nvPr/>
        </p:nvSpPr>
        <p:spPr>
          <a:xfrm>
            <a:off x="257164" y="885177"/>
            <a:ext cx="5821970" cy="2316275"/>
          </a:xfrm>
          <a:prstGeom prst="rect">
            <a:avLst/>
          </a:prstGeom>
        </p:spPr>
        <p:txBody>
          <a:bodyPr wrap="square">
            <a:spAutoFit/>
          </a:bodyPr>
          <a:lstStyle/>
          <a:p>
            <a:pPr algn="ctr">
              <a:lnSpc>
                <a:spcPct val="150000"/>
              </a:lnSpc>
            </a:pPr>
            <a:r>
              <a:rPr lang="en-GB" b="1">
                <a:solidFill>
                  <a:schemeClr val="bg1"/>
                </a:solidFill>
                <a:cs typeface="Arial" panose="020B0604020202020204" pitchFamily="34" charset="0"/>
              </a:rPr>
              <a:t>Scientifically  rationalised formulation design</a:t>
            </a:r>
          </a:p>
          <a:p>
            <a:pPr marL="285750" indent="-285750">
              <a:lnSpc>
                <a:spcPct val="150000"/>
              </a:lnSpc>
              <a:buClr>
                <a:schemeClr val="tx1">
                  <a:lumMod val="85000"/>
                  <a:lumOff val="15000"/>
                </a:schemeClr>
              </a:buClr>
              <a:buFont typeface="Arial" panose="020B0604020202020204" pitchFamily="34" charset="0"/>
              <a:buChar char="•"/>
            </a:pPr>
            <a:r>
              <a:rPr lang="en-US" altLang="en-US" sz="1600">
                <a:solidFill>
                  <a:schemeClr val="bg1"/>
                </a:solidFill>
                <a:cs typeface="Arial" panose="020B0604020202020204" pitchFamily="34" charset="0"/>
              </a:rPr>
              <a:t>Formulation development techniques from experienced developers and aided by software</a:t>
            </a:r>
            <a:endParaRPr lang="en-GB" sz="1600">
              <a:solidFill>
                <a:schemeClr val="bg1"/>
              </a:solidFill>
              <a:cs typeface="Arial" panose="020B0604020202020204" pitchFamily="34" charset="0"/>
            </a:endParaRPr>
          </a:p>
          <a:p>
            <a:pPr marL="285750" indent="-285750">
              <a:lnSpc>
                <a:spcPct val="150000"/>
              </a:lnSpc>
              <a:buClr>
                <a:schemeClr val="tx1">
                  <a:lumMod val="85000"/>
                  <a:lumOff val="15000"/>
                </a:schemeClr>
              </a:buClr>
              <a:buFont typeface="Arial" panose="020B0604020202020204" pitchFamily="34" charset="0"/>
              <a:buChar char="•"/>
            </a:pPr>
            <a:r>
              <a:rPr lang="en-GB" sz="1600">
                <a:solidFill>
                  <a:schemeClr val="bg1"/>
                </a:solidFill>
                <a:cs typeface="Arial" panose="020B0604020202020204" pitchFamily="34" charset="0"/>
              </a:rPr>
              <a:t>Exclusive and extensive in-house lipids formulation database</a:t>
            </a:r>
            <a:endParaRPr lang="en-GB" sz="1600" b="1">
              <a:solidFill>
                <a:schemeClr val="bg1"/>
              </a:solidFill>
              <a:cs typeface="Arial" panose="020B0604020202020204" pitchFamily="34" charset="0"/>
            </a:endParaRPr>
          </a:p>
          <a:p>
            <a:pPr marL="285750" indent="-285750">
              <a:lnSpc>
                <a:spcPct val="150000"/>
              </a:lnSpc>
              <a:buClr>
                <a:schemeClr val="tx1">
                  <a:lumMod val="85000"/>
                  <a:lumOff val="15000"/>
                </a:schemeClr>
              </a:buClr>
              <a:buFont typeface="Arial" panose="020B0604020202020204" pitchFamily="34" charset="0"/>
              <a:buChar char="•"/>
            </a:pPr>
            <a:r>
              <a:rPr lang="en-GB" sz="1600">
                <a:solidFill>
                  <a:schemeClr val="bg1"/>
                </a:solidFill>
                <a:cs typeface="Arial" panose="020B0604020202020204" pitchFamily="34" charset="0"/>
              </a:rPr>
              <a:t>In-vitro screening tools incorporating digestive modelling for formulation optimisation and in-vivo performance prediction</a:t>
            </a:r>
          </a:p>
        </p:txBody>
      </p:sp>
      <p:sp>
        <p:nvSpPr>
          <p:cNvPr id="28" name="Content Placeholder 9">
            <a:extLst>
              <a:ext uri="{FF2B5EF4-FFF2-40B4-BE49-F238E27FC236}">
                <a16:creationId xmlns:a16="http://schemas.microsoft.com/office/drawing/2014/main" id="{17DE49AA-A498-4B61-B464-FBD6935209E6}"/>
              </a:ext>
            </a:extLst>
          </p:cNvPr>
          <p:cNvSpPr txBox="1">
            <a:spLocks/>
          </p:cNvSpPr>
          <p:nvPr/>
        </p:nvSpPr>
        <p:spPr>
          <a:xfrm>
            <a:off x="5737599" y="3529165"/>
            <a:ext cx="6399793" cy="2503498"/>
          </a:xfrm>
          <a:prstGeom prst="rect">
            <a:avLst/>
          </a:prstGeom>
        </p:spPr>
        <p:txBody>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400" kern="1200">
                <a:solidFill>
                  <a:srgbClr val="27538C"/>
                </a:solidFill>
                <a:latin typeface="+mn-lt"/>
                <a:ea typeface="+mn-ea"/>
                <a:cs typeface="+mn-cs"/>
              </a:defRPr>
            </a:lvl1pPr>
            <a:lvl2pPr marL="685800" indent="-228600" algn="l" defTabSz="914400" rtl="0" eaLnBrk="1" latinLnBrk="0" hangingPunct="1">
              <a:lnSpc>
                <a:spcPct val="90000"/>
              </a:lnSpc>
              <a:spcBef>
                <a:spcPts val="500"/>
              </a:spcBef>
              <a:buClr>
                <a:srgbClr val="27538C"/>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Wingdings" panose="05000000000000000000" pitchFamily="2" charset="2"/>
              <a:buChar char="ü"/>
              <a:defRPr sz="1600" kern="1200">
                <a:solidFill>
                  <a:srgbClr val="27538C"/>
                </a:solidFill>
                <a:latin typeface="+mn-lt"/>
                <a:ea typeface="+mn-ea"/>
                <a:cs typeface="+mn-cs"/>
              </a:defRPr>
            </a:lvl3pPr>
            <a:lvl4pPr marL="1600200" indent="-228600" algn="l" defTabSz="914400" rtl="0" eaLnBrk="1" latinLnBrk="0" hangingPunct="1">
              <a:lnSpc>
                <a:spcPct val="90000"/>
              </a:lnSpc>
              <a:spcBef>
                <a:spcPts val="500"/>
              </a:spcBef>
              <a:buClr>
                <a:srgbClr val="27538C"/>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400" kern="1200">
                <a:solidFill>
                  <a:srgbClr val="27538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tx1">
                  <a:lumMod val="85000"/>
                  <a:lumOff val="15000"/>
                </a:schemeClr>
              </a:buClr>
            </a:pPr>
            <a:r>
              <a:rPr lang="en-US" sz="1600">
                <a:solidFill>
                  <a:schemeClr val="bg1"/>
                </a:solidFill>
              </a:rPr>
              <a:t>Oil and surfactants emulsify under gastric conditions and agitation</a:t>
            </a:r>
          </a:p>
          <a:p>
            <a:pPr>
              <a:lnSpc>
                <a:spcPct val="150000"/>
              </a:lnSpc>
              <a:buClr>
                <a:schemeClr val="tx1">
                  <a:lumMod val="85000"/>
                  <a:lumOff val="15000"/>
                </a:schemeClr>
              </a:buClr>
            </a:pPr>
            <a:r>
              <a:rPr lang="en-US" sz="1600">
                <a:solidFill>
                  <a:schemeClr val="bg1"/>
                </a:solidFill>
              </a:rPr>
              <a:t>Consistent gastric emptying similar to aqueous solutions, for rapid onset </a:t>
            </a:r>
          </a:p>
          <a:p>
            <a:pPr>
              <a:lnSpc>
                <a:spcPct val="150000"/>
              </a:lnSpc>
              <a:buClr>
                <a:schemeClr val="tx1">
                  <a:lumMod val="85000"/>
                  <a:lumOff val="15000"/>
                </a:schemeClr>
              </a:buClr>
            </a:pPr>
            <a:r>
              <a:rPr lang="en-US" altLang="en-US" sz="1600">
                <a:solidFill>
                  <a:schemeClr val="bg1"/>
                </a:solidFill>
                <a:latin typeface="+mn-lt"/>
              </a:rPr>
              <a:t>Increasing solubilization and drug disposition in the intestinal lumen</a:t>
            </a:r>
          </a:p>
          <a:p>
            <a:pPr>
              <a:lnSpc>
                <a:spcPct val="150000"/>
              </a:lnSpc>
              <a:buClr>
                <a:schemeClr val="tx1">
                  <a:lumMod val="85000"/>
                  <a:lumOff val="15000"/>
                </a:schemeClr>
              </a:buClr>
            </a:pPr>
            <a:r>
              <a:rPr lang="en-US" altLang="en-US" sz="1600">
                <a:solidFill>
                  <a:schemeClr val="bg1"/>
                </a:solidFill>
                <a:latin typeface="+mn-lt"/>
              </a:rPr>
              <a:t>Impacting the absorption pathway of drug transport to the systemic circulation</a:t>
            </a:r>
          </a:p>
          <a:p>
            <a:pPr>
              <a:lnSpc>
                <a:spcPct val="150000"/>
              </a:lnSpc>
              <a:buClr>
                <a:schemeClr val="tx1">
                  <a:lumMod val="85000"/>
                  <a:lumOff val="15000"/>
                </a:schemeClr>
              </a:buClr>
            </a:pPr>
            <a:r>
              <a:rPr lang="en-US" altLang="en-US" sz="1600">
                <a:solidFill>
                  <a:schemeClr val="bg1"/>
                </a:solidFill>
                <a:latin typeface="+mn-lt"/>
              </a:rPr>
              <a:t>Interacting with natural enterocyte-based transport and metabolic processes</a:t>
            </a:r>
          </a:p>
          <a:p>
            <a:pPr>
              <a:lnSpc>
                <a:spcPct val="150000"/>
              </a:lnSpc>
            </a:pPr>
            <a:endParaRPr lang="en-US" sz="1600">
              <a:solidFill>
                <a:schemeClr val="bg1"/>
              </a:solidFill>
            </a:endParaRPr>
          </a:p>
          <a:p>
            <a:pPr>
              <a:lnSpc>
                <a:spcPct val="150000"/>
              </a:lnSpc>
            </a:pPr>
            <a:endParaRPr lang="en-US" sz="1600">
              <a:solidFill>
                <a:schemeClr val="bg1"/>
              </a:solidFill>
            </a:endParaRPr>
          </a:p>
        </p:txBody>
      </p:sp>
      <p:sp>
        <p:nvSpPr>
          <p:cNvPr id="45" name="Rectangle 6">
            <a:extLst>
              <a:ext uri="{FF2B5EF4-FFF2-40B4-BE49-F238E27FC236}">
                <a16:creationId xmlns:a16="http://schemas.microsoft.com/office/drawing/2014/main" id="{A6BFBB01-9FA2-4A54-9523-B971DE1546A8}"/>
              </a:ext>
            </a:extLst>
          </p:cNvPr>
          <p:cNvSpPr>
            <a:spLocks noChangeArrowheads="1"/>
          </p:cNvSpPr>
          <p:nvPr/>
        </p:nvSpPr>
        <p:spPr bwMode="auto">
          <a:xfrm>
            <a:off x="257164" y="3935622"/>
            <a:ext cx="23860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b="1" cap="all">
                <a:solidFill>
                  <a:schemeClr val="accent6">
                    <a:lumMod val="75000"/>
                  </a:schemeClr>
                </a:solidFill>
                <a:latin typeface="+mj-lt"/>
              </a:rPr>
              <a:t>Emulsification</a:t>
            </a:r>
            <a:r>
              <a:rPr lang="en-US" altLang="en-US" sz="1400" b="1">
                <a:solidFill>
                  <a:schemeClr val="accent6">
                    <a:lumMod val="75000"/>
                  </a:schemeClr>
                </a:solidFill>
                <a:latin typeface="+mj-lt"/>
              </a:rPr>
              <a:t> </a:t>
            </a:r>
          </a:p>
        </p:txBody>
      </p:sp>
      <p:grpSp>
        <p:nvGrpSpPr>
          <p:cNvPr id="49" name="Group 8">
            <a:extLst>
              <a:ext uri="{FF2B5EF4-FFF2-40B4-BE49-F238E27FC236}">
                <a16:creationId xmlns:a16="http://schemas.microsoft.com/office/drawing/2014/main" id="{5B5C9625-057E-4074-993C-2382A9690669}"/>
              </a:ext>
            </a:extLst>
          </p:cNvPr>
          <p:cNvGrpSpPr>
            <a:grpSpLocks/>
          </p:cNvGrpSpPr>
          <p:nvPr/>
        </p:nvGrpSpPr>
        <p:grpSpPr bwMode="auto">
          <a:xfrm>
            <a:off x="8396905" y="849913"/>
            <a:ext cx="1585295" cy="1604110"/>
            <a:chOff x="3120" y="1977"/>
            <a:chExt cx="2203" cy="2037"/>
          </a:xfrm>
        </p:grpSpPr>
        <p:pic>
          <p:nvPicPr>
            <p:cNvPr id="50" name="Picture 9" descr="three excipients danazol 2D">
              <a:extLst>
                <a:ext uri="{FF2B5EF4-FFF2-40B4-BE49-F238E27FC236}">
                  <a16:creationId xmlns:a16="http://schemas.microsoft.com/office/drawing/2014/main" id="{8B364F1C-47B5-B223-5458-DD292F5681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1" y="1977"/>
              <a:ext cx="812" cy="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AutoShape 10">
              <a:extLst>
                <a:ext uri="{FF2B5EF4-FFF2-40B4-BE49-F238E27FC236}">
                  <a16:creationId xmlns:a16="http://schemas.microsoft.com/office/drawing/2014/main" id="{E8834F5A-0FBF-7FC0-440D-2C54987CC77E}"/>
                </a:ext>
              </a:extLst>
            </p:cNvPr>
            <p:cNvSpPr>
              <a:spLocks noChangeArrowheads="1"/>
            </p:cNvSpPr>
            <p:nvPr/>
          </p:nvSpPr>
          <p:spPr bwMode="auto">
            <a:xfrm>
              <a:off x="3120" y="3534"/>
              <a:ext cx="2016" cy="480"/>
            </a:xfrm>
            <a:prstGeom prst="curvedUpArrow">
              <a:avLst>
                <a:gd name="adj1" fmla="val 84000"/>
                <a:gd name="adj2" fmla="val 168000"/>
                <a:gd name="adj3" fmla="val 33333"/>
              </a:avLst>
            </a:prstGeom>
            <a:solidFill>
              <a:schemeClr val="accent1">
                <a:alpha val="39999"/>
              </a:schemeClr>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a:p>
          </p:txBody>
        </p:sp>
      </p:grpSp>
    </p:spTree>
    <p:extLst>
      <p:ext uri="{BB962C8B-B14F-4D97-AF65-F5344CB8AC3E}">
        <p14:creationId xmlns:p14="http://schemas.microsoft.com/office/powerpoint/2010/main" val="3594662519"/>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CC7EDB-D183-4FB1-848D-F24AE6F6FA8C}"/>
              </a:ext>
            </a:extLst>
          </p:cNvPr>
          <p:cNvSpPr>
            <a:spLocks noGrp="1"/>
          </p:cNvSpPr>
          <p:nvPr>
            <p:ph type="sldNum" sz="quarter" idx="13"/>
          </p:nvPr>
        </p:nvSpPr>
        <p:spPr/>
        <p:txBody>
          <a:bodyPr/>
          <a:lstStyle/>
          <a:p>
            <a:fld id="{1523E28F-E470-44D9-ABE4-A920D2969FB0}" type="slidenum">
              <a:rPr lang="en-US" smtClean="0"/>
              <a:t>2</a:t>
            </a:fld>
            <a:endParaRPr lang="en-US"/>
          </a:p>
        </p:txBody>
      </p:sp>
      <p:sp>
        <p:nvSpPr>
          <p:cNvPr id="6" name="Title 3">
            <a:extLst>
              <a:ext uri="{FF2B5EF4-FFF2-40B4-BE49-F238E27FC236}">
                <a16:creationId xmlns:a16="http://schemas.microsoft.com/office/drawing/2014/main" id="{92A5B4FC-C87C-4D58-AB04-92939A6756B6}"/>
              </a:ext>
            </a:extLst>
          </p:cNvPr>
          <p:cNvSpPr>
            <a:spLocks noGrp="1"/>
          </p:cNvSpPr>
          <p:nvPr>
            <p:ph type="ctrTitle"/>
          </p:nvPr>
        </p:nvSpPr>
        <p:spPr>
          <a:xfrm>
            <a:off x="576263" y="287338"/>
            <a:ext cx="9186862" cy="596900"/>
          </a:xfrm>
        </p:spPr>
        <p:txBody>
          <a:bodyPr vert="horz" lIns="0" tIns="0" rIns="0" bIns="0" rtlCol="0" anchor="t" anchorCtr="0">
            <a:noAutofit/>
          </a:bodyPr>
          <a:lstStyle/>
          <a:p>
            <a:pPr defTabSz="685800"/>
            <a:r>
              <a:rPr lang="en-US">
                <a:solidFill>
                  <a:schemeClr val="bg1"/>
                </a:solidFill>
                <a:cs typeface="Aldhabi" panose="020B0604020202020204" pitchFamily="2" charset="-78"/>
              </a:rPr>
              <a:t>Edinburgh Highlights</a:t>
            </a:r>
          </a:p>
        </p:txBody>
      </p:sp>
      <p:sp>
        <p:nvSpPr>
          <p:cNvPr id="7" name="Rounded Rectangle 31">
            <a:extLst>
              <a:ext uri="{FF2B5EF4-FFF2-40B4-BE49-F238E27FC236}">
                <a16:creationId xmlns:a16="http://schemas.microsoft.com/office/drawing/2014/main" id="{3B6A4BA5-DA5F-4097-B69A-F1048F79B78F}"/>
              </a:ext>
            </a:extLst>
          </p:cNvPr>
          <p:cNvSpPr>
            <a:spLocks noGrp="1"/>
          </p:cNvSpPr>
          <p:nvPr>
            <p:ph type="body" sz="quarter" idx="11"/>
          </p:nvPr>
        </p:nvSpPr>
        <p:spPr>
          <a:xfrm>
            <a:off x="576263" y="937021"/>
            <a:ext cx="7721842" cy="3960812"/>
          </a:xfrm>
          <a:prstGeom prst="roundRect">
            <a:avLst>
              <a:gd name="adj" fmla="val 0"/>
            </a:avLst>
          </a:prstGeom>
          <a:noFill/>
          <a:ln w="6350">
            <a:noFill/>
          </a:ln>
          <a:effectLst/>
        </p:spPr>
        <p:style>
          <a:lnRef idx="1">
            <a:schemeClr val="accent6"/>
          </a:lnRef>
          <a:fillRef idx="3">
            <a:schemeClr val="accent6"/>
          </a:fillRef>
          <a:effectRef idx="2">
            <a:schemeClr val="accent6"/>
          </a:effectRef>
          <a:fontRef idx="minor">
            <a:schemeClr val="lt1"/>
          </a:fontRef>
        </p:style>
        <p:txBody>
          <a:bodyPr lIns="108000" tIns="108000" rIns="108000" bIns="0" rtlCol="0" anchor="t" anchorCtr="0"/>
          <a:lstStyle/>
          <a:p>
            <a:pPr marL="177800" indent="-177800" defTabSz="914164">
              <a:lnSpc>
                <a:spcPct val="100000"/>
              </a:lnSpc>
              <a:buSzPct val="90000"/>
              <a:buFont typeface="Arial" pitchFamily="34" charset="0"/>
              <a:buChar char="•"/>
              <a:defRPr/>
            </a:pPr>
            <a:r>
              <a:rPr lang="en-GB" sz="1600">
                <a:solidFill>
                  <a:schemeClr val="bg1"/>
                </a:solidFill>
                <a:latin typeface="+mj-lt"/>
                <a:cs typeface="Arial" pitchFamily="34" charset="0"/>
              </a:rPr>
              <a:t>Over 30 years of experience in </a:t>
            </a:r>
            <a:r>
              <a:rPr lang="en-GB" sz="1600">
                <a:solidFill>
                  <a:schemeClr val="bg1"/>
                </a:solidFill>
              </a:rPr>
              <a:t>liquid fill capsule development and commercial manufacture experience </a:t>
            </a:r>
          </a:p>
          <a:p>
            <a:pPr marL="177800" indent="-177800" defTabSz="914164">
              <a:lnSpc>
                <a:spcPct val="100000"/>
              </a:lnSpc>
              <a:buSzPct val="90000"/>
              <a:buFont typeface="Arial" pitchFamily="34" charset="0"/>
              <a:buChar char="•"/>
              <a:defRPr/>
            </a:pPr>
            <a:r>
              <a:rPr lang="en-GB" sz="1600">
                <a:solidFill>
                  <a:schemeClr val="bg1"/>
                </a:solidFill>
                <a:latin typeface="+mj-lt"/>
                <a:cs typeface="Arial" pitchFamily="34" charset="0"/>
              </a:rPr>
              <a:t>Integrated on site product development capabilities</a:t>
            </a:r>
          </a:p>
          <a:p>
            <a:pPr marL="177800" indent="-177800" defTabSz="914164">
              <a:lnSpc>
                <a:spcPct val="100000"/>
              </a:lnSpc>
              <a:buSzPct val="90000"/>
              <a:buFont typeface="Arial" pitchFamily="34" charset="0"/>
              <a:buChar char="•"/>
              <a:defRPr/>
            </a:pPr>
            <a:r>
              <a:rPr lang="en-GB" sz="1600">
                <a:solidFill>
                  <a:schemeClr val="bg1"/>
                </a:solidFill>
                <a:latin typeface="+mj-lt"/>
                <a:cs typeface="Arial" pitchFamily="34" charset="0"/>
              </a:rPr>
              <a:t>High potent API handling capabilities up to OEB 5</a:t>
            </a:r>
            <a:r>
              <a:rPr lang="en-GB" sz="1600">
                <a:solidFill>
                  <a:schemeClr val="bg1"/>
                </a:solidFill>
                <a:cs typeface="Arial" pitchFamily="34" charset="0"/>
              </a:rPr>
              <a:t> (&lt;</a:t>
            </a:r>
            <a:r>
              <a:rPr lang="en-GB" sz="1600">
                <a:solidFill>
                  <a:schemeClr val="bg1"/>
                </a:solidFill>
                <a:latin typeface="+mj-lt"/>
                <a:cs typeface="Arial" pitchFamily="34" charset="0"/>
              </a:rPr>
              <a:t>1µg/m</a:t>
            </a:r>
            <a:r>
              <a:rPr lang="en-GB" sz="1600" baseline="30000">
                <a:solidFill>
                  <a:schemeClr val="bg1"/>
                </a:solidFill>
                <a:latin typeface="+mj-lt"/>
                <a:cs typeface="Arial" pitchFamily="34" charset="0"/>
              </a:rPr>
              <a:t>3</a:t>
            </a:r>
            <a:r>
              <a:rPr lang="en-GB" sz="1600">
                <a:solidFill>
                  <a:schemeClr val="bg1"/>
                </a:solidFill>
                <a:latin typeface="+mj-lt"/>
                <a:cs typeface="Arial" pitchFamily="34" charset="0"/>
              </a:rPr>
              <a:t>) in product development and manufacturing</a:t>
            </a:r>
          </a:p>
          <a:p>
            <a:pPr marL="177800" indent="-177800" defTabSz="914164">
              <a:lnSpc>
                <a:spcPct val="100000"/>
              </a:lnSpc>
              <a:buSzPct val="90000"/>
              <a:buFont typeface="Arial" pitchFamily="34" charset="0"/>
              <a:buChar char="•"/>
              <a:defRPr/>
            </a:pPr>
            <a:r>
              <a:rPr lang="en-GB" sz="1600">
                <a:solidFill>
                  <a:schemeClr val="bg1"/>
                </a:solidFill>
                <a:latin typeface="+mj-lt"/>
                <a:cs typeface="Arial" pitchFamily="34" charset="0"/>
              </a:rPr>
              <a:t>Dedicated units for developing and manufacturing highly potent compounds</a:t>
            </a:r>
          </a:p>
          <a:p>
            <a:pPr marL="177800" indent="-177800" defTabSz="914164">
              <a:lnSpc>
                <a:spcPct val="100000"/>
              </a:lnSpc>
              <a:buSzPct val="90000"/>
              <a:buFont typeface="Arial" pitchFamily="34" charset="0"/>
              <a:buChar char="•"/>
              <a:defRPr/>
            </a:pPr>
            <a:r>
              <a:rPr lang="en-GB" sz="1600">
                <a:solidFill>
                  <a:schemeClr val="bg1"/>
                </a:solidFill>
                <a:cs typeface="Arial" panose="020B0604020202020204" pitchFamily="34" charset="0"/>
              </a:rPr>
              <a:t>Commercial launch and supply chain expertise </a:t>
            </a:r>
          </a:p>
          <a:p>
            <a:pPr marL="177800" indent="-177800" defTabSz="914164">
              <a:lnSpc>
                <a:spcPct val="100000"/>
              </a:lnSpc>
              <a:buSzPct val="90000"/>
              <a:buFont typeface="Arial" pitchFamily="34" charset="0"/>
              <a:buChar char="•"/>
              <a:defRPr/>
            </a:pPr>
            <a:r>
              <a:rPr lang="en-GB" sz="1600">
                <a:solidFill>
                  <a:schemeClr val="bg1"/>
                </a:solidFill>
                <a:cs typeface="Arial" panose="020B0604020202020204" pitchFamily="34" charset="0"/>
              </a:rPr>
              <a:t>80,000 ft</a:t>
            </a:r>
            <a:r>
              <a:rPr lang="en-GB" sz="1600" baseline="30000">
                <a:solidFill>
                  <a:schemeClr val="bg1"/>
                </a:solidFill>
                <a:cs typeface="Arial" panose="020B0604020202020204" pitchFamily="34" charset="0"/>
              </a:rPr>
              <a:t>2</a:t>
            </a:r>
            <a:r>
              <a:rPr lang="en-GB" sz="1600">
                <a:solidFill>
                  <a:schemeClr val="bg1"/>
                </a:solidFill>
                <a:cs typeface="Arial" panose="020B0604020202020204" pitchFamily="34" charset="0"/>
              </a:rPr>
              <a:t> (7500m</a:t>
            </a:r>
            <a:r>
              <a:rPr lang="en-GB" sz="1600" baseline="30000">
                <a:solidFill>
                  <a:schemeClr val="bg1"/>
                </a:solidFill>
                <a:cs typeface="Arial" panose="020B0604020202020204" pitchFamily="34" charset="0"/>
              </a:rPr>
              <a:t>2</a:t>
            </a:r>
            <a:r>
              <a:rPr lang="en-GB" sz="1600">
                <a:solidFill>
                  <a:schemeClr val="bg1"/>
                </a:solidFill>
                <a:cs typeface="Arial" panose="020B0604020202020204" pitchFamily="34" charset="0"/>
              </a:rPr>
              <a:t>) across Units 1 to 8, includes 25,000 ft</a:t>
            </a:r>
            <a:r>
              <a:rPr lang="en-GB" sz="1600" baseline="30000">
                <a:solidFill>
                  <a:schemeClr val="bg1"/>
                </a:solidFill>
                <a:cs typeface="Arial" panose="020B0604020202020204" pitchFamily="34" charset="0"/>
              </a:rPr>
              <a:t>2</a:t>
            </a:r>
            <a:r>
              <a:rPr lang="en-GB" sz="1600">
                <a:solidFill>
                  <a:schemeClr val="bg1"/>
                </a:solidFill>
                <a:cs typeface="Arial" panose="020B0604020202020204" pitchFamily="34" charset="0"/>
              </a:rPr>
              <a:t> future expansion capacity</a:t>
            </a:r>
            <a:endParaRPr lang="en-GB" sz="1600">
              <a:solidFill>
                <a:schemeClr val="bg1"/>
              </a:solidFill>
              <a:latin typeface="+mj-lt"/>
              <a:cs typeface="Arial" pitchFamily="34" charset="0"/>
            </a:endParaRPr>
          </a:p>
          <a:p>
            <a:pPr marL="177800" indent="-177800" defTabSz="914164">
              <a:lnSpc>
                <a:spcPct val="100000"/>
              </a:lnSpc>
              <a:buSzPct val="90000"/>
              <a:buFont typeface="Arial" pitchFamily="34" charset="0"/>
              <a:buChar char="•"/>
              <a:defRPr/>
            </a:pPr>
            <a:r>
              <a:rPr lang="en-GB" sz="1600">
                <a:solidFill>
                  <a:schemeClr val="bg1"/>
                </a:solidFill>
                <a:latin typeface="+mj-lt"/>
                <a:cs typeface="Arial" pitchFamily="34" charset="0"/>
              </a:rPr>
              <a:t>Approved by various health authorities for manufacturing investigational and commercial drug products for healthcare customers around the world</a:t>
            </a:r>
          </a:p>
        </p:txBody>
      </p:sp>
      <p:pic>
        <p:nvPicPr>
          <p:cNvPr id="9" name="Picture 8">
            <a:extLst>
              <a:ext uri="{FF2B5EF4-FFF2-40B4-BE49-F238E27FC236}">
                <a16:creationId xmlns:a16="http://schemas.microsoft.com/office/drawing/2014/main" id="{019DC68C-5A0E-4CF0-B28C-FF0F3CA75B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543" y="4748356"/>
            <a:ext cx="1499155" cy="1423920"/>
          </a:xfrm>
          <a:prstGeom prst="rect">
            <a:avLst/>
          </a:prstGeom>
        </p:spPr>
      </p:pic>
      <p:pic>
        <p:nvPicPr>
          <p:cNvPr id="10" name="Picture 3">
            <a:extLst>
              <a:ext uri="{FF2B5EF4-FFF2-40B4-BE49-F238E27FC236}">
                <a16:creationId xmlns:a16="http://schemas.microsoft.com/office/drawing/2014/main" id="{AA53C935-50DE-458B-8E71-0F501066E2F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30287" y="4716944"/>
            <a:ext cx="6890969" cy="209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Image result for mhra">
            <a:extLst>
              <a:ext uri="{FF2B5EF4-FFF2-40B4-BE49-F238E27FC236}">
                <a16:creationId xmlns:a16="http://schemas.microsoft.com/office/drawing/2014/main" id="{3B53975D-BD80-4AE8-BC5D-0602CD161C2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36479" y="4748356"/>
            <a:ext cx="2198591" cy="142392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noir et blanc, art, silhouette&#10;&#10;Description générée automatiquement avec une confiance moyenne">
            <a:extLst>
              <a:ext uri="{FF2B5EF4-FFF2-40B4-BE49-F238E27FC236}">
                <a16:creationId xmlns:a16="http://schemas.microsoft.com/office/drawing/2014/main" id="{FB03E491-3695-1A0B-0382-A4F6DFD1E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4187" y="851454"/>
            <a:ext cx="6560094" cy="3696053"/>
          </a:xfrm>
          <a:prstGeom prst="rect">
            <a:avLst/>
          </a:prstGeom>
        </p:spPr>
      </p:pic>
      <p:sp>
        <p:nvSpPr>
          <p:cNvPr id="4" name="Ellipse 3">
            <a:extLst>
              <a:ext uri="{FF2B5EF4-FFF2-40B4-BE49-F238E27FC236}">
                <a16:creationId xmlns:a16="http://schemas.microsoft.com/office/drawing/2014/main" id="{AA902F5A-C2A8-89C4-27E4-F64A9EDEF1E0}"/>
              </a:ext>
            </a:extLst>
          </p:cNvPr>
          <p:cNvSpPr/>
          <p:nvPr/>
        </p:nvSpPr>
        <p:spPr>
          <a:xfrm>
            <a:off x="10442121" y="2001156"/>
            <a:ext cx="252580" cy="252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0750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8481" y="944663"/>
            <a:ext cx="10284873" cy="3816429"/>
          </a:xfrm>
          <a:prstGeom prst="rect">
            <a:avLst/>
          </a:prstGeom>
          <a:noFill/>
        </p:spPr>
        <p:txBody>
          <a:bodyPr wrap="square" rtlCol="0">
            <a:spAutoFit/>
          </a:bodyPr>
          <a:lstStyle/>
          <a:p>
            <a:r>
              <a:rPr lang="en-GB" sz="1600" b="1">
                <a:solidFill>
                  <a:schemeClr val="bg1"/>
                </a:solidFill>
                <a:latin typeface="Frutiger LT Std 45 Light (Body)"/>
                <a:cs typeface="Arial" panose="020B0604020202020204" pitchFamily="34" charset="0"/>
              </a:rPr>
              <a:t>LFHC technology can incorporate controlled release polymers, functional coatings, or capsule in capsule formulations to tailor dissolution profiles.</a:t>
            </a:r>
          </a:p>
          <a:p>
            <a:endParaRPr lang="en-GB" sz="1400">
              <a:solidFill>
                <a:schemeClr val="bg1"/>
              </a:solidFill>
              <a:latin typeface="Frutiger LT Std 45 Light (Body)"/>
              <a:cs typeface="Arial" panose="020B0604020202020204" pitchFamily="34" charset="0"/>
            </a:endParaRPr>
          </a:p>
          <a:p>
            <a:r>
              <a:rPr lang="en-GB" sz="1400">
                <a:solidFill>
                  <a:schemeClr val="bg1"/>
                </a:solidFill>
                <a:latin typeface="Frutiger LT Std 45 Light (Body)"/>
                <a:cs typeface="Arial" panose="020B0604020202020204" pitchFamily="34" charset="0"/>
              </a:rPr>
              <a:t>I. Excipient incorporation in formulation for diffusion and / or erosion mechanisms. Alcohol induced accidental, or intentional, dose dumping can be minimised by use of an insoluble waxy matrix or gelling system</a:t>
            </a:r>
          </a:p>
          <a:p>
            <a:endParaRPr lang="en-GB" sz="1400">
              <a:solidFill>
                <a:schemeClr val="bg1"/>
              </a:solidFill>
              <a:latin typeface="Frutiger LT Std 45 Light (Body)"/>
              <a:cs typeface="Arial" panose="020B0604020202020204" pitchFamily="34" charset="0"/>
            </a:endParaRPr>
          </a:p>
          <a:p>
            <a:endParaRPr lang="en-GB" sz="1400">
              <a:solidFill>
                <a:schemeClr val="bg1"/>
              </a:solidFill>
              <a:latin typeface="Frutiger LT Std 45 Light (Body)"/>
              <a:cs typeface="Arial" panose="020B0604020202020204" pitchFamily="34" charset="0"/>
            </a:endParaRPr>
          </a:p>
          <a:p>
            <a:endParaRPr lang="en-GB" sz="1400">
              <a:solidFill>
                <a:schemeClr val="bg1"/>
              </a:solidFill>
              <a:latin typeface="Frutiger LT Std 45 Light (Body)"/>
              <a:cs typeface="Arial" panose="020B0604020202020204" pitchFamily="34" charset="0"/>
            </a:endParaRPr>
          </a:p>
          <a:p>
            <a:endParaRPr lang="en-GB" sz="1400">
              <a:solidFill>
                <a:schemeClr val="bg1"/>
              </a:solidFill>
              <a:latin typeface="Frutiger LT Std 45 Light (Body)"/>
              <a:cs typeface="Arial" panose="020B0604020202020204" pitchFamily="34" charset="0"/>
            </a:endParaRPr>
          </a:p>
          <a:p>
            <a:endParaRPr lang="en-GB" sz="1400">
              <a:solidFill>
                <a:schemeClr val="bg1"/>
              </a:solidFill>
              <a:latin typeface="Frutiger LT Std 45 Light (Body)"/>
              <a:cs typeface="Arial" panose="020B0604020202020204" pitchFamily="34" charset="0"/>
            </a:endParaRPr>
          </a:p>
          <a:p>
            <a:endParaRPr lang="en-GB" sz="1400">
              <a:solidFill>
                <a:schemeClr val="bg1"/>
              </a:solidFill>
              <a:latin typeface="Frutiger LT Std 45 Light (Body)"/>
              <a:cs typeface="Arial" panose="020B0604020202020204" pitchFamily="34" charset="0"/>
            </a:endParaRPr>
          </a:p>
          <a:p>
            <a:endParaRPr lang="en-GB" sz="1400">
              <a:solidFill>
                <a:schemeClr val="bg1"/>
              </a:solidFill>
              <a:latin typeface="Frutiger LT Std 45 Light (Body)"/>
              <a:cs typeface="Arial" panose="020B0604020202020204" pitchFamily="34" charset="0"/>
            </a:endParaRPr>
          </a:p>
          <a:p>
            <a:r>
              <a:rPr lang="en-GB" sz="1400">
                <a:solidFill>
                  <a:schemeClr val="bg1"/>
                </a:solidFill>
                <a:latin typeface="Frutiger LT Std 45 Light (Body)"/>
                <a:cs typeface="Arial" panose="020B0604020202020204" pitchFamily="34" charset="0"/>
              </a:rPr>
              <a:t>II.  Functional coatings using either pH triggered release or erosion release mechanism can be readily applied to LFHC formulations using standard coating equipment.</a:t>
            </a:r>
          </a:p>
          <a:p>
            <a:endParaRPr lang="en-GB" sz="1400">
              <a:solidFill>
                <a:schemeClr val="bg1"/>
              </a:solidFill>
              <a:latin typeface="Frutiger LT Std 45 Light (Body)"/>
              <a:cs typeface="Arial" panose="020B0604020202020204" pitchFamily="34" charset="0"/>
            </a:endParaRPr>
          </a:p>
          <a:p>
            <a:r>
              <a:rPr lang="en-GB" sz="1400">
                <a:solidFill>
                  <a:schemeClr val="bg1"/>
                </a:solidFill>
                <a:latin typeface="Frutiger LT Std 45 Light (Body)"/>
                <a:cs typeface="Arial" panose="020B0604020202020204" pitchFamily="34" charset="0"/>
              </a:rPr>
              <a:t>III. More complex release systems can be created by combining targeted products and modified release products.  Capsule-in-capsule technology provides </a:t>
            </a:r>
            <a:r>
              <a:rPr lang="en-GB" sz="1400" err="1">
                <a:solidFill>
                  <a:schemeClr val="bg1"/>
                </a:solidFill>
                <a:latin typeface="Frutiger LT Std 45 Light (Body)"/>
                <a:cs typeface="Arial" panose="020B0604020202020204" pitchFamily="34" charset="0"/>
              </a:rPr>
              <a:t>anapproach</a:t>
            </a:r>
            <a:r>
              <a:rPr lang="en-GB" sz="1400">
                <a:solidFill>
                  <a:schemeClr val="bg1"/>
                </a:solidFill>
                <a:latin typeface="Frutiger LT Std 45 Light (Body)"/>
                <a:cs typeface="Arial" panose="020B0604020202020204" pitchFamily="34" charset="0"/>
              </a:rPr>
              <a:t> to achieve dual release profiles or fixed dose combinations.  </a:t>
            </a:r>
          </a:p>
        </p:txBody>
      </p:sp>
      <p:sp>
        <p:nvSpPr>
          <p:cNvPr id="2" name="Title 1"/>
          <p:cNvSpPr>
            <a:spLocks noGrp="1"/>
          </p:cNvSpPr>
          <p:nvPr>
            <p:ph type="ctrTitle"/>
          </p:nvPr>
        </p:nvSpPr>
        <p:spPr/>
        <p:txBody>
          <a:bodyPr>
            <a:normAutofit/>
          </a:bodyPr>
          <a:lstStyle/>
          <a:p>
            <a:r>
              <a:rPr lang="en-GB"/>
              <a:t>Modified Release with LFHC Technology</a:t>
            </a:r>
          </a:p>
        </p:txBody>
      </p:sp>
      <p:pic>
        <p:nvPicPr>
          <p:cNvPr id="4" name="Image 3">
            <a:extLst>
              <a:ext uri="{FF2B5EF4-FFF2-40B4-BE49-F238E27FC236}">
                <a16:creationId xmlns:a16="http://schemas.microsoft.com/office/drawing/2014/main" id="{B50CEC11-4D0B-D77E-1D19-97241E66BADC}"/>
              </a:ext>
            </a:extLst>
          </p:cNvPr>
          <p:cNvPicPr>
            <a:picLocks noChangeAspect="1"/>
          </p:cNvPicPr>
          <p:nvPr/>
        </p:nvPicPr>
        <p:blipFill>
          <a:blip r:embed="rId2"/>
          <a:stretch>
            <a:fillRect/>
          </a:stretch>
        </p:blipFill>
        <p:spPr>
          <a:xfrm>
            <a:off x="2017381" y="2317223"/>
            <a:ext cx="7457360" cy="1111777"/>
          </a:xfrm>
          <a:prstGeom prst="rect">
            <a:avLst/>
          </a:prstGeom>
        </p:spPr>
      </p:pic>
      <p:pic>
        <p:nvPicPr>
          <p:cNvPr id="9" name="Image 8">
            <a:extLst>
              <a:ext uri="{FF2B5EF4-FFF2-40B4-BE49-F238E27FC236}">
                <a16:creationId xmlns:a16="http://schemas.microsoft.com/office/drawing/2014/main" id="{2419FE2B-D8C2-A090-8910-85810E9C942E}"/>
              </a:ext>
            </a:extLst>
          </p:cNvPr>
          <p:cNvPicPr>
            <a:picLocks noChangeAspect="1"/>
          </p:cNvPicPr>
          <p:nvPr/>
        </p:nvPicPr>
        <p:blipFill>
          <a:blip r:embed="rId3"/>
          <a:stretch>
            <a:fillRect/>
          </a:stretch>
        </p:blipFill>
        <p:spPr>
          <a:xfrm>
            <a:off x="3089427" y="4984903"/>
            <a:ext cx="5082980" cy="1585097"/>
          </a:xfrm>
          <a:prstGeom prst="rect">
            <a:avLst/>
          </a:prstGeom>
        </p:spPr>
      </p:pic>
    </p:spTree>
    <p:extLst>
      <p:ext uri="{BB962C8B-B14F-4D97-AF65-F5344CB8AC3E}">
        <p14:creationId xmlns:p14="http://schemas.microsoft.com/office/powerpoint/2010/main" val="1353000531"/>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D0DD60C-425D-60BD-729B-DFD0D5434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946" y="3223723"/>
            <a:ext cx="3552825" cy="31908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604AFE22-3BEF-DFE5-E36F-AAC1D890F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653" y="1142004"/>
            <a:ext cx="3267075" cy="2624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ED84E63-E9FD-43AF-751A-96A95FC6B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895" y="4042015"/>
            <a:ext cx="3267075" cy="23725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a:bodyPr>
          <a:lstStyle/>
          <a:p>
            <a:r>
              <a:rPr lang="en-GB"/>
              <a:t>Targeted Release with LFHC Technology</a:t>
            </a:r>
          </a:p>
        </p:txBody>
      </p:sp>
      <p:sp>
        <p:nvSpPr>
          <p:cNvPr id="6" name="TextBox 6"/>
          <p:cNvSpPr txBox="1">
            <a:spLocks noChangeArrowheads="1"/>
          </p:cNvSpPr>
          <p:nvPr/>
        </p:nvSpPr>
        <p:spPr bwMode="auto">
          <a:xfrm>
            <a:off x="525411" y="3598935"/>
            <a:ext cx="1797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1900"/>
              </a:lnSpc>
              <a:spcBef>
                <a:spcPct val="20000"/>
              </a:spcBef>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Char char="–"/>
              <a:defRPr sz="17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FontTx/>
              <a:buNone/>
            </a:pPr>
            <a:r>
              <a:rPr lang="en-GB" altLang="en-US" sz="1600">
                <a:solidFill>
                  <a:schemeClr val="bg1"/>
                </a:solidFill>
                <a:latin typeface="Calibri" panose="020F0502020204030204" pitchFamily="34" charset="0"/>
                <a:cs typeface="Calibri" panose="020F0502020204030204" pitchFamily="34" charset="0"/>
              </a:rPr>
              <a:t>Colonic Delivery </a:t>
            </a:r>
          </a:p>
          <a:p>
            <a:pPr eaLnBrk="1" hangingPunct="1">
              <a:lnSpc>
                <a:spcPct val="100000"/>
              </a:lnSpc>
              <a:spcBef>
                <a:spcPct val="0"/>
              </a:spcBef>
              <a:buFontTx/>
              <a:buNone/>
            </a:pPr>
            <a:r>
              <a:rPr lang="en-GB" altLang="en-US" sz="1600" i="1">
                <a:solidFill>
                  <a:schemeClr val="bg1"/>
                </a:solidFill>
                <a:latin typeface="Calibri" panose="020F0502020204030204" pitchFamily="34" charset="0"/>
                <a:cs typeface="Calibri" panose="020F0502020204030204" pitchFamily="34" charset="0"/>
              </a:rPr>
              <a:t>Delivery to/ within the Colon</a:t>
            </a:r>
            <a:endParaRPr lang="en-US" altLang="en-US" sz="1600" i="1">
              <a:solidFill>
                <a:schemeClr val="bg1"/>
              </a:solidFill>
              <a:latin typeface="Calibri" panose="020F0502020204030204" pitchFamily="34" charset="0"/>
              <a:cs typeface="Calibri" panose="020F0502020204030204" pitchFamily="34" charset="0"/>
            </a:endParaRPr>
          </a:p>
        </p:txBody>
      </p:sp>
      <p:sp>
        <p:nvSpPr>
          <p:cNvPr id="7" name="TextBox 7"/>
          <p:cNvSpPr txBox="1">
            <a:spLocks noChangeArrowheads="1"/>
          </p:cNvSpPr>
          <p:nvPr/>
        </p:nvSpPr>
        <p:spPr bwMode="auto">
          <a:xfrm>
            <a:off x="6222042" y="5350513"/>
            <a:ext cx="1714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1900"/>
              </a:lnSpc>
              <a:spcBef>
                <a:spcPct val="20000"/>
              </a:spcBef>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Char char="–"/>
              <a:defRPr sz="17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FontTx/>
              <a:buNone/>
            </a:pPr>
            <a:r>
              <a:rPr lang="en-GB" altLang="en-US" sz="1600">
                <a:solidFill>
                  <a:schemeClr val="bg1"/>
                </a:solidFill>
                <a:latin typeface="Calibri" panose="020F0502020204030204" pitchFamily="34" charset="0"/>
                <a:cs typeface="Calibri" panose="020F0502020204030204" pitchFamily="34" charset="0"/>
              </a:rPr>
              <a:t>Enteric coating</a:t>
            </a:r>
          </a:p>
          <a:p>
            <a:pPr eaLnBrk="1" hangingPunct="1">
              <a:lnSpc>
                <a:spcPct val="100000"/>
              </a:lnSpc>
              <a:spcBef>
                <a:spcPct val="0"/>
              </a:spcBef>
              <a:buFontTx/>
              <a:buNone/>
            </a:pPr>
            <a:r>
              <a:rPr lang="en-GB" altLang="en-US" sz="1600">
                <a:solidFill>
                  <a:schemeClr val="bg1"/>
                </a:solidFill>
                <a:latin typeface="Calibri" panose="020F0502020204030204" pitchFamily="34" charset="0"/>
                <a:cs typeface="Calibri" panose="020F0502020204030204" pitchFamily="34" charset="0"/>
              </a:rPr>
              <a:t>Delivery to the small intestine</a:t>
            </a:r>
            <a:endParaRPr lang="en-US" altLang="en-US" sz="1600">
              <a:solidFill>
                <a:schemeClr val="bg1"/>
              </a:solidFill>
              <a:latin typeface="Calibri" panose="020F0502020204030204" pitchFamily="34" charset="0"/>
              <a:cs typeface="Calibri" panose="020F0502020204030204" pitchFamily="34" charset="0"/>
            </a:endParaRPr>
          </a:p>
        </p:txBody>
      </p:sp>
      <p:cxnSp>
        <p:nvCxnSpPr>
          <p:cNvPr id="9" name="Straight Arrow Connector 9"/>
          <p:cNvCxnSpPr>
            <a:cxnSpLocks noChangeShapeType="1"/>
          </p:cNvCxnSpPr>
          <p:nvPr/>
        </p:nvCxnSpPr>
        <p:spPr bwMode="auto">
          <a:xfrm>
            <a:off x="2171959" y="4429932"/>
            <a:ext cx="1536707" cy="389229"/>
          </a:xfrm>
          <a:prstGeom prst="straightConnector1">
            <a:avLst/>
          </a:prstGeom>
          <a:ln>
            <a:solidFill>
              <a:schemeClr val="accent6">
                <a:lumMod val="75000"/>
              </a:schemeClr>
            </a:solidFill>
            <a:headEnd/>
            <a:tailEnd type="arrow" w="med" len="med"/>
          </a:ln>
        </p:spPr>
        <p:style>
          <a:lnRef idx="1">
            <a:schemeClr val="accent6"/>
          </a:lnRef>
          <a:fillRef idx="0">
            <a:schemeClr val="accent6"/>
          </a:fillRef>
          <a:effectRef idx="0">
            <a:schemeClr val="accent6"/>
          </a:effectRef>
          <a:fontRef idx="minor">
            <a:schemeClr val="tx1"/>
          </a:fontRef>
        </p:style>
      </p:cxnSp>
      <p:cxnSp>
        <p:nvCxnSpPr>
          <p:cNvPr id="14" name="Straight Arrow Connector 11"/>
          <p:cNvCxnSpPr>
            <a:cxnSpLocks noChangeShapeType="1"/>
          </p:cNvCxnSpPr>
          <p:nvPr/>
        </p:nvCxnSpPr>
        <p:spPr bwMode="auto">
          <a:xfrm flipH="1" flipV="1">
            <a:off x="4342329" y="5180110"/>
            <a:ext cx="1590385" cy="437998"/>
          </a:xfrm>
          <a:prstGeom prst="straightConnector1">
            <a:avLst/>
          </a:prstGeom>
          <a:ln>
            <a:solidFill>
              <a:schemeClr val="accent6">
                <a:lumMod val="75000"/>
              </a:schemeClr>
            </a:solidFill>
            <a:headEnd/>
            <a:tailEnd type="arrow" w="med" len="med"/>
          </a:ln>
        </p:spPr>
        <p:style>
          <a:lnRef idx="2">
            <a:schemeClr val="dk1"/>
          </a:lnRef>
          <a:fillRef idx="0">
            <a:schemeClr val="dk1"/>
          </a:fillRef>
          <a:effectRef idx="1">
            <a:schemeClr val="dk1"/>
          </a:effectRef>
          <a:fontRef idx="minor">
            <a:schemeClr val="tx1"/>
          </a:fontRef>
        </p:style>
      </p:cxnSp>
      <p:cxnSp>
        <p:nvCxnSpPr>
          <p:cNvPr id="19" name="Straight Arrow Connector 11"/>
          <p:cNvCxnSpPr>
            <a:cxnSpLocks noChangeShapeType="1"/>
          </p:cNvCxnSpPr>
          <p:nvPr/>
        </p:nvCxnSpPr>
        <p:spPr bwMode="auto">
          <a:xfrm>
            <a:off x="2171959" y="5553086"/>
            <a:ext cx="1592854" cy="212559"/>
          </a:xfrm>
          <a:prstGeom prst="straightConnector1">
            <a:avLst/>
          </a:prstGeom>
          <a:ln>
            <a:solidFill>
              <a:schemeClr val="accent6">
                <a:lumMod val="75000"/>
              </a:schemeClr>
            </a:solidFill>
            <a:headEnd/>
            <a:tailEnd type="arrow" w="med" len="med"/>
          </a:ln>
        </p:spPr>
        <p:style>
          <a:lnRef idx="2">
            <a:schemeClr val="dk1"/>
          </a:lnRef>
          <a:fillRef idx="0">
            <a:schemeClr val="dk1"/>
          </a:fillRef>
          <a:effectRef idx="1">
            <a:schemeClr val="dk1"/>
          </a:effectRef>
          <a:fontRef idx="minor">
            <a:schemeClr val="tx1"/>
          </a:fontRef>
        </p:style>
      </p:cxnSp>
      <p:sp>
        <p:nvSpPr>
          <p:cNvPr id="22" name="TextBox 6"/>
          <p:cNvSpPr txBox="1">
            <a:spLocks noChangeArrowheads="1"/>
          </p:cNvSpPr>
          <p:nvPr/>
        </p:nvSpPr>
        <p:spPr bwMode="auto">
          <a:xfrm>
            <a:off x="373011" y="4953071"/>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1900"/>
              </a:lnSpc>
              <a:spcBef>
                <a:spcPct val="20000"/>
              </a:spcBef>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Char char="–"/>
              <a:defRPr sz="17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0099"/>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FontTx/>
              <a:buNone/>
            </a:pPr>
            <a:r>
              <a:rPr lang="en-GB" altLang="en-US" sz="1600">
                <a:solidFill>
                  <a:schemeClr val="bg1"/>
                </a:solidFill>
                <a:latin typeface="Calibri" panose="020F0502020204030204" pitchFamily="34" charset="0"/>
                <a:cs typeface="Calibri" panose="020F0502020204030204" pitchFamily="34" charset="0"/>
              </a:rPr>
              <a:t>Targeted Delivery </a:t>
            </a:r>
          </a:p>
          <a:p>
            <a:pPr eaLnBrk="1" hangingPunct="1">
              <a:lnSpc>
                <a:spcPct val="100000"/>
              </a:lnSpc>
              <a:spcBef>
                <a:spcPct val="0"/>
              </a:spcBef>
              <a:buFontTx/>
              <a:buNone/>
            </a:pPr>
            <a:r>
              <a:rPr lang="en-GB" altLang="en-US" sz="1600" i="1">
                <a:solidFill>
                  <a:schemeClr val="bg1"/>
                </a:solidFill>
                <a:latin typeface="Calibri" panose="020F0502020204030204" pitchFamily="34" charset="0"/>
                <a:cs typeface="Calibri" panose="020F0502020204030204" pitchFamily="34" charset="0"/>
              </a:rPr>
              <a:t>late small intestine up to ileocecal junction</a:t>
            </a:r>
            <a:endParaRPr lang="en-US" altLang="en-US" sz="1600" i="1">
              <a:solidFill>
                <a:schemeClr val="bg1"/>
              </a:solidFill>
              <a:latin typeface="Calibri" panose="020F0502020204030204" pitchFamily="34" charset="0"/>
              <a:cs typeface="Calibri" panose="020F0502020204030204" pitchFamily="34" charset="0"/>
            </a:endParaRPr>
          </a:p>
        </p:txBody>
      </p:sp>
      <p:sp>
        <p:nvSpPr>
          <p:cNvPr id="24" name="TextBox 23"/>
          <p:cNvSpPr txBox="1"/>
          <p:nvPr/>
        </p:nvSpPr>
        <p:spPr>
          <a:xfrm>
            <a:off x="332469" y="861869"/>
            <a:ext cx="8209699" cy="2270109"/>
          </a:xfrm>
          <a:prstGeom prst="rect">
            <a:avLst/>
          </a:prstGeom>
          <a:noFill/>
        </p:spPr>
        <p:txBody>
          <a:bodyPr wrap="square" rtlCol="0">
            <a:spAutoFit/>
          </a:bodyPr>
          <a:lstStyle/>
          <a:p>
            <a:pPr>
              <a:lnSpc>
                <a:spcPct val="150000"/>
              </a:lnSpc>
            </a:pPr>
            <a:r>
              <a:rPr lang="en-GB" sz="1600" b="1">
                <a:solidFill>
                  <a:schemeClr val="bg1"/>
                </a:solidFill>
                <a:cs typeface="Arial" panose="020B0604020202020204" pitchFamily="34" charset="0"/>
              </a:rPr>
              <a:t>Benefits</a:t>
            </a:r>
          </a:p>
          <a:p>
            <a:pPr marL="360000" lvl="1" indent="-285750">
              <a:lnSpc>
                <a:spcPct val="150000"/>
              </a:lnSpc>
              <a:buClr>
                <a:schemeClr val="tx1">
                  <a:lumMod val="85000"/>
                  <a:lumOff val="15000"/>
                </a:schemeClr>
              </a:buClr>
              <a:buFont typeface="Arial" panose="020B0604020202020204" pitchFamily="34" charset="0"/>
              <a:buChar char="•"/>
            </a:pPr>
            <a:r>
              <a:rPr lang="en-GB" sz="1600">
                <a:solidFill>
                  <a:schemeClr val="bg1"/>
                </a:solidFill>
                <a:cs typeface="Arial" panose="020B0604020202020204" pitchFamily="34" charset="0"/>
              </a:rPr>
              <a:t>Liquid fill potentially advantageous for colon delivery as there is low water and entrapped air</a:t>
            </a:r>
          </a:p>
          <a:p>
            <a:pPr marL="360000" lvl="1" indent="-285750">
              <a:lnSpc>
                <a:spcPct val="150000"/>
              </a:lnSpc>
              <a:buClr>
                <a:schemeClr val="tx1">
                  <a:lumMod val="85000"/>
                  <a:lumOff val="15000"/>
                </a:schemeClr>
              </a:buClr>
              <a:buFont typeface="Arial" panose="020B0604020202020204" pitchFamily="34" charset="0"/>
              <a:buChar char="•"/>
            </a:pPr>
            <a:r>
              <a:rPr lang="en-GB" sz="1600">
                <a:solidFill>
                  <a:schemeClr val="bg1"/>
                </a:solidFill>
                <a:cs typeface="Arial" panose="020B0604020202020204" pitchFamily="34" charset="0"/>
              </a:rPr>
              <a:t>Sustained fill formulation is ideal for topical application throughout the colon</a:t>
            </a:r>
          </a:p>
          <a:p>
            <a:pPr>
              <a:lnSpc>
                <a:spcPct val="150000"/>
              </a:lnSpc>
            </a:pPr>
            <a:r>
              <a:rPr lang="en-GB" sz="1600" b="1">
                <a:solidFill>
                  <a:schemeClr val="bg1"/>
                </a:solidFill>
                <a:cs typeface="Arial" panose="020B0604020202020204" pitchFamily="34" charset="0"/>
              </a:rPr>
              <a:t>Targeted delivery</a:t>
            </a:r>
          </a:p>
          <a:p>
            <a:pPr marL="360000" lvl="1" indent="-285750">
              <a:lnSpc>
                <a:spcPct val="150000"/>
              </a:lnSpc>
              <a:buClr>
                <a:schemeClr val="tx1">
                  <a:lumMod val="85000"/>
                  <a:lumOff val="15000"/>
                </a:schemeClr>
              </a:buClr>
              <a:buFont typeface="Arial" panose="020B0604020202020204" pitchFamily="34" charset="0"/>
              <a:buChar char="•"/>
            </a:pPr>
            <a:r>
              <a:rPr lang="en-GB" sz="1600">
                <a:solidFill>
                  <a:schemeClr val="bg1"/>
                </a:solidFill>
                <a:cs typeface="Arial" panose="020B0604020202020204" pitchFamily="34" charset="0"/>
              </a:rPr>
              <a:t>Intestinal targeting to duodenum or jejunum based on pH sensitive polymers </a:t>
            </a:r>
          </a:p>
          <a:p>
            <a:pPr marL="360000" lvl="1" indent="-285750">
              <a:lnSpc>
                <a:spcPct val="150000"/>
              </a:lnSpc>
              <a:buClr>
                <a:schemeClr val="tx1">
                  <a:lumMod val="85000"/>
                  <a:lumOff val="15000"/>
                </a:schemeClr>
              </a:buClr>
              <a:buFont typeface="Arial" panose="020B0604020202020204" pitchFamily="34" charset="0"/>
              <a:buChar char="•"/>
            </a:pPr>
            <a:r>
              <a:rPr lang="en-GB" sz="1600">
                <a:solidFill>
                  <a:schemeClr val="bg1"/>
                </a:solidFill>
                <a:cs typeface="Arial" panose="020B0604020202020204" pitchFamily="34" charset="0"/>
              </a:rPr>
              <a:t>Colon targeting based on pH triggers</a:t>
            </a:r>
          </a:p>
        </p:txBody>
      </p:sp>
    </p:spTree>
    <p:extLst>
      <p:ext uri="{BB962C8B-B14F-4D97-AF65-F5344CB8AC3E}">
        <p14:creationId xmlns:p14="http://schemas.microsoft.com/office/powerpoint/2010/main" val="3254433759"/>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a:t>Abuse-Deterrent Formulation with LFHC Technology</a:t>
            </a:r>
          </a:p>
        </p:txBody>
      </p:sp>
      <p:sp>
        <p:nvSpPr>
          <p:cNvPr id="9" name="Right Arrow 8"/>
          <p:cNvSpPr/>
          <p:nvPr/>
        </p:nvSpPr>
        <p:spPr>
          <a:xfrm rot="5400000">
            <a:off x="1155339" y="4529934"/>
            <a:ext cx="961535" cy="827988"/>
          </a:xfrm>
          <a:prstGeom prst="right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6" name="TextBox 5"/>
          <p:cNvSpPr txBox="1"/>
          <p:nvPr/>
        </p:nvSpPr>
        <p:spPr>
          <a:xfrm>
            <a:off x="3139630" y="4394659"/>
            <a:ext cx="1540422" cy="369332"/>
          </a:xfrm>
          <a:prstGeom prst="rect">
            <a:avLst/>
          </a:prstGeom>
          <a:noFill/>
        </p:spPr>
        <p:txBody>
          <a:bodyPr wrap="none" rtlCol="0">
            <a:spAutoFit/>
          </a:bodyPr>
          <a:lstStyle/>
          <a:p>
            <a:r>
              <a:rPr lang="en-GB">
                <a:solidFill>
                  <a:schemeClr val="bg1"/>
                </a:solidFill>
              </a:rPr>
              <a:t>INSUFFLATION</a:t>
            </a:r>
          </a:p>
        </p:txBody>
      </p:sp>
      <p:sp>
        <p:nvSpPr>
          <p:cNvPr id="12" name="TextBox 11"/>
          <p:cNvSpPr txBox="1"/>
          <p:nvPr/>
        </p:nvSpPr>
        <p:spPr>
          <a:xfrm>
            <a:off x="5642252" y="4394659"/>
            <a:ext cx="1170577" cy="369332"/>
          </a:xfrm>
          <a:prstGeom prst="rect">
            <a:avLst/>
          </a:prstGeom>
          <a:noFill/>
        </p:spPr>
        <p:txBody>
          <a:bodyPr wrap="none" rtlCol="0">
            <a:spAutoFit/>
          </a:bodyPr>
          <a:lstStyle/>
          <a:p>
            <a:r>
              <a:rPr lang="en-GB">
                <a:solidFill>
                  <a:schemeClr val="bg1"/>
                </a:solidFill>
              </a:rPr>
              <a:t>INJECTION</a:t>
            </a:r>
          </a:p>
        </p:txBody>
      </p:sp>
      <p:sp>
        <p:nvSpPr>
          <p:cNvPr id="14" name="TextBox 13"/>
          <p:cNvSpPr txBox="1"/>
          <p:nvPr/>
        </p:nvSpPr>
        <p:spPr>
          <a:xfrm>
            <a:off x="7452035" y="4394659"/>
            <a:ext cx="1709122" cy="369332"/>
          </a:xfrm>
          <a:prstGeom prst="rect">
            <a:avLst/>
          </a:prstGeom>
          <a:noFill/>
        </p:spPr>
        <p:txBody>
          <a:bodyPr wrap="none" rtlCol="0">
            <a:spAutoFit/>
          </a:bodyPr>
          <a:lstStyle/>
          <a:p>
            <a:r>
              <a:rPr lang="en-GB">
                <a:solidFill>
                  <a:schemeClr val="bg1"/>
                </a:solidFill>
              </a:rPr>
              <a:t>DOSE DUMPING</a:t>
            </a:r>
          </a:p>
        </p:txBody>
      </p:sp>
      <p:sp>
        <p:nvSpPr>
          <p:cNvPr id="17" name="TextBox 16"/>
          <p:cNvSpPr txBox="1"/>
          <p:nvPr/>
        </p:nvSpPr>
        <p:spPr>
          <a:xfrm>
            <a:off x="9878203" y="4394659"/>
            <a:ext cx="1671868" cy="369332"/>
          </a:xfrm>
          <a:prstGeom prst="rect">
            <a:avLst/>
          </a:prstGeom>
          <a:noFill/>
        </p:spPr>
        <p:txBody>
          <a:bodyPr wrap="none" rtlCol="0">
            <a:spAutoFit/>
          </a:bodyPr>
          <a:lstStyle/>
          <a:p>
            <a:r>
              <a:rPr lang="en-GB">
                <a:solidFill>
                  <a:schemeClr val="bg1"/>
                </a:solidFill>
              </a:rPr>
              <a:t>MANIPULATION</a:t>
            </a:r>
          </a:p>
        </p:txBody>
      </p:sp>
      <p:sp>
        <p:nvSpPr>
          <p:cNvPr id="18" name="Rectangle 17"/>
          <p:cNvSpPr/>
          <p:nvPr/>
        </p:nvSpPr>
        <p:spPr>
          <a:xfrm>
            <a:off x="467875" y="1092276"/>
            <a:ext cx="4677968" cy="2369880"/>
          </a:xfrm>
          <a:prstGeom prst="rect">
            <a:avLst/>
          </a:prstGeom>
        </p:spPr>
        <p:txBody>
          <a:bodyPr wrap="square">
            <a:spAutoFit/>
          </a:bodyPr>
          <a:lstStyle/>
          <a:p>
            <a:pPr marL="285750" lvl="1" indent="-285750">
              <a:spcBef>
                <a:spcPts val="1200"/>
              </a:spcBef>
              <a:buClr>
                <a:schemeClr val="tx1">
                  <a:lumMod val="85000"/>
                  <a:lumOff val="15000"/>
                </a:schemeClr>
              </a:buClr>
              <a:buFont typeface="Arial" panose="020B0604020202020204" pitchFamily="34" charset="0"/>
              <a:buChar char="•"/>
            </a:pPr>
            <a:r>
              <a:rPr lang="en-US" sz="1600">
                <a:solidFill>
                  <a:schemeClr val="bg1"/>
                </a:solidFill>
                <a:cs typeface="Arial" panose="020B0604020202020204" pitchFamily="34" charset="0"/>
              </a:rPr>
              <a:t>Patented formulation platforms for IR and modified release profiles as required</a:t>
            </a:r>
          </a:p>
          <a:p>
            <a:pPr marL="285750" lvl="1" indent="-285750">
              <a:spcBef>
                <a:spcPts val="1200"/>
              </a:spcBef>
              <a:buClr>
                <a:schemeClr val="tx1">
                  <a:lumMod val="85000"/>
                  <a:lumOff val="15000"/>
                </a:schemeClr>
              </a:buClr>
              <a:buFont typeface="Arial" panose="020B0604020202020204" pitchFamily="34" charset="0"/>
              <a:buChar char="•"/>
            </a:pPr>
            <a:r>
              <a:rPr lang="en-US" sz="1600">
                <a:solidFill>
                  <a:schemeClr val="bg1"/>
                </a:solidFill>
                <a:cs typeface="Arial" panose="020B0604020202020204" pitchFamily="34" charset="0"/>
              </a:rPr>
              <a:t>Tailored approaches using specific excipients based on typical routes of abuse.  No novel excipients required, only utilizes compendium or GRAS materials for smoother regulatory pathway</a:t>
            </a:r>
          </a:p>
          <a:p>
            <a:pPr marL="285750" lvl="1" indent="-285750">
              <a:spcBef>
                <a:spcPts val="1200"/>
              </a:spcBef>
              <a:buClr>
                <a:schemeClr val="tx1">
                  <a:lumMod val="85000"/>
                  <a:lumOff val="15000"/>
                </a:schemeClr>
              </a:buClr>
              <a:buFont typeface="Arial" panose="020B0604020202020204" pitchFamily="34" charset="0"/>
              <a:buChar char="•"/>
            </a:pPr>
            <a:r>
              <a:rPr lang="en-US" sz="1600">
                <a:solidFill>
                  <a:schemeClr val="bg1"/>
                </a:solidFill>
                <a:cs typeface="Arial" panose="020B0604020202020204" pitchFamily="34" charset="0"/>
              </a:rPr>
              <a:t>Complete tool kits for in vitro evaluation of abuse deterrence in line with latest FDA guidelines</a:t>
            </a:r>
          </a:p>
        </p:txBody>
      </p:sp>
      <p:grpSp>
        <p:nvGrpSpPr>
          <p:cNvPr id="19" name="Group 18"/>
          <p:cNvGrpSpPr/>
          <p:nvPr/>
        </p:nvGrpSpPr>
        <p:grpSpPr>
          <a:xfrm>
            <a:off x="6928497" y="938359"/>
            <a:ext cx="4355022" cy="3308338"/>
            <a:chOff x="1150642" y="1370676"/>
            <a:chExt cx="7523393" cy="4343252"/>
          </a:xfrm>
        </p:grpSpPr>
        <p:grpSp>
          <p:nvGrpSpPr>
            <p:cNvPr id="20" name="Group 19"/>
            <p:cNvGrpSpPr/>
            <p:nvPr/>
          </p:nvGrpSpPr>
          <p:grpSpPr>
            <a:xfrm>
              <a:off x="1824578" y="1859172"/>
              <a:ext cx="5882270" cy="3429000"/>
              <a:chOff x="951016" y="1371600"/>
              <a:chExt cx="5882270" cy="3429000"/>
            </a:xfrm>
          </p:grpSpPr>
          <p:sp>
            <p:nvSpPr>
              <p:cNvPr id="31" name="Freeform 30"/>
              <p:cNvSpPr/>
              <p:nvPr/>
            </p:nvSpPr>
            <p:spPr>
              <a:xfrm>
                <a:off x="951016" y="3374571"/>
                <a:ext cx="5830784" cy="1426029"/>
              </a:xfrm>
              <a:custGeom>
                <a:avLst/>
                <a:gdLst>
                  <a:gd name="connsiteX0" fmla="*/ 0 w 5830784"/>
                  <a:gd name="connsiteY0" fmla="*/ 1918945 h 1918945"/>
                  <a:gd name="connsiteX1" fmla="*/ 2232561 w 5830784"/>
                  <a:gd name="connsiteY1" fmla="*/ 7017 h 1918945"/>
                  <a:gd name="connsiteX2" fmla="*/ 5830784 w 5830784"/>
                  <a:gd name="connsiteY2" fmla="*/ 1396430 h 1918945"/>
                </a:gdLst>
                <a:ahLst/>
                <a:cxnLst>
                  <a:cxn ang="0">
                    <a:pos x="connsiteX0" y="connsiteY0"/>
                  </a:cxn>
                  <a:cxn ang="0">
                    <a:pos x="connsiteX1" y="connsiteY1"/>
                  </a:cxn>
                  <a:cxn ang="0">
                    <a:pos x="connsiteX2" y="connsiteY2"/>
                  </a:cxn>
                </a:cxnLst>
                <a:rect l="l" t="t" r="r" b="b"/>
                <a:pathLst>
                  <a:path w="5830784" h="1918945">
                    <a:moveTo>
                      <a:pt x="0" y="1918945"/>
                    </a:moveTo>
                    <a:cubicBezTo>
                      <a:pt x="630382" y="1006524"/>
                      <a:pt x="1260764" y="94103"/>
                      <a:pt x="2232561" y="7017"/>
                    </a:cubicBezTo>
                    <a:cubicBezTo>
                      <a:pt x="3204358" y="-80069"/>
                      <a:pt x="4517571" y="658180"/>
                      <a:pt x="5830784" y="1396430"/>
                    </a:cubicBezTo>
                  </a:path>
                </a:pathLst>
              </a:cu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2" name="Freeform 31"/>
              <p:cNvSpPr/>
              <p:nvPr/>
            </p:nvSpPr>
            <p:spPr>
              <a:xfrm>
                <a:off x="990600" y="1447800"/>
                <a:ext cx="5617029" cy="3338873"/>
              </a:xfrm>
              <a:custGeom>
                <a:avLst/>
                <a:gdLst>
                  <a:gd name="connsiteX0" fmla="*/ 0 w 5617029"/>
                  <a:gd name="connsiteY0" fmla="*/ 3231995 h 3338873"/>
                  <a:gd name="connsiteX1" fmla="*/ 665018 w 5617029"/>
                  <a:gd name="connsiteY1" fmla="*/ 1907 h 3338873"/>
                  <a:gd name="connsiteX2" fmla="*/ 2398816 w 5617029"/>
                  <a:gd name="connsiteY2" fmla="*/ 2768858 h 3338873"/>
                  <a:gd name="connsiteX3" fmla="*/ 5617029 w 5617029"/>
                  <a:gd name="connsiteY3" fmla="*/ 3338873 h 3338873"/>
                </a:gdLst>
                <a:ahLst/>
                <a:cxnLst>
                  <a:cxn ang="0">
                    <a:pos x="connsiteX0" y="connsiteY0"/>
                  </a:cxn>
                  <a:cxn ang="0">
                    <a:pos x="connsiteX1" y="connsiteY1"/>
                  </a:cxn>
                  <a:cxn ang="0">
                    <a:pos x="connsiteX2" y="connsiteY2"/>
                  </a:cxn>
                  <a:cxn ang="0">
                    <a:pos x="connsiteX3" y="connsiteY3"/>
                  </a:cxn>
                </a:cxnLst>
                <a:rect l="l" t="t" r="r" b="b"/>
                <a:pathLst>
                  <a:path w="5617029" h="3338873">
                    <a:moveTo>
                      <a:pt x="0" y="3231995"/>
                    </a:moveTo>
                    <a:cubicBezTo>
                      <a:pt x="132607" y="1655545"/>
                      <a:pt x="265215" y="79096"/>
                      <a:pt x="665018" y="1907"/>
                    </a:cubicBezTo>
                    <a:cubicBezTo>
                      <a:pt x="1064821" y="-75283"/>
                      <a:pt x="1573481" y="2212697"/>
                      <a:pt x="2398816" y="2768858"/>
                    </a:cubicBezTo>
                    <a:cubicBezTo>
                      <a:pt x="3224151" y="3325019"/>
                      <a:pt x="4420590" y="3331946"/>
                      <a:pt x="5617029" y="3338873"/>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3" name="Straight Connector 32"/>
              <p:cNvCxnSpPr/>
              <p:nvPr/>
            </p:nvCxnSpPr>
            <p:spPr>
              <a:xfrm>
                <a:off x="970722" y="1371600"/>
                <a:ext cx="0" cy="3429000"/>
              </a:xfrm>
              <a:prstGeom prst="line">
                <a:avLst/>
              </a:prstGeom>
              <a:ln w="381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965886" y="4788243"/>
                <a:ext cx="5867400" cy="0"/>
              </a:xfrm>
              <a:prstGeom prst="line">
                <a:avLst/>
              </a:prstGeom>
              <a:ln w="381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6860507" y="5269468"/>
              <a:ext cx="967013" cy="444460"/>
            </a:xfrm>
            <a:prstGeom prst="rect">
              <a:avLst/>
            </a:prstGeom>
            <a:noFill/>
          </p:spPr>
          <p:txBody>
            <a:bodyPr wrap="none" rtlCol="0">
              <a:spAutoFit/>
            </a:bodyPr>
            <a:lstStyle/>
            <a:p>
              <a:r>
                <a:rPr lang="en-US" sz="1600">
                  <a:solidFill>
                    <a:schemeClr val="bg1"/>
                  </a:solidFill>
                </a:rPr>
                <a:t>time</a:t>
              </a:r>
            </a:p>
          </p:txBody>
        </p:sp>
        <p:sp>
          <p:nvSpPr>
            <p:cNvPr id="22" name="TextBox 21"/>
            <p:cNvSpPr txBox="1"/>
            <p:nvPr/>
          </p:nvSpPr>
          <p:spPr>
            <a:xfrm rot="16200000">
              <a:off x="525319" y="3176696"/>
              <a:ext cx="1835506" cy="584859"/>
            </a:xfrm>
            <a:prstGeom prst="rect">
              <a:avLst/>
            </a:prstGeom>
            <a:noFill/>
          </p:spPr>
          <p:txBody>
            <a:bodyPr wrap="none" rtlCol="0">
              <a:spAutoFit/>
            </a:bodyPr>
            <a:lstStyle/>
            <a:p>
              <a:r>
                <a:rPr lang="en-US" sz="1600">
                  <a:solidFill>
                    <a:schemeClr val="bg1"/>
                  </a:solidFill>
                </a:rPr>
                <a:t>drug in plasma</a:t>
              </a:r>
            </a:p>
          </p:txBody>
        </p:sp>
        <p:sp>
          <p:nvSpPr>
            <p:cNvPr id="23" name="TextBox 22"/>
            <p:cNvSpPr txBox="1"/>
            <p:nvPr/>
          </p:nvSpPr>
          <p:spPr>
            <a:xfrm>
              <a:off x="2161691" y="1370676"/>
              <a:ext cx="1155762" cy="444460"/>
            </a:xfrm>
            <a:prstGeom prst="rect">
              <a:avLst/>
            </a:prstGeom>
            <a:noFill/>
          </p:spPr>
          <p:txBody>
            <a:bodyPr wrap="none" rtlCol="0">
              <a:spAutoFit/>
            </a:bodyPr>
            <a:lstStyle/>
            <a:p>
              <a:r>
                <a:rPr lang="en-US" sz="1600" err="1">
                  <a:solidFill>
                    <a:schemeClr val="bg1"/>
                  </a:solidFill>
                </a:rPr>
                <a:t>C</a:t>
              </a:r>
              <a:r>
                <a:rPr lang="en-US" sz="1600" baseline="-25000" err="1">
                  <a:solidFill>
                    <a:schemeClr val="bg1"/>
                  </a:solidFill>
                </a:rPr>
                <a:t>max</a:t>
              </a:r>
              <a:r>
                <a:rPr lang="en-US" sz="1600">
                  <a:solidFill>
                    <a:schemeClr val="bg1"/>
                  </a:solidFill>
                </a:rPr>
                <a:t> </a:t>
              </a:r>
              <a:r>
                <a:rPr lang="en-US" sz="1600">
                  <a:solidFill>
                    <a:schemeClr val="bg1"/>
                  </a:solidFill>
                  <a:sym typeface="Wingdings 3"/>
                </a:rPr>
                <a:t></a:t>
              </a:r>
              <a:endParaRPr lang="en-US" sz="1600">
                <a:solidFill>
                  <a:schemeClr val="bg1"/>
                </a:solidFill>
              </a:endParaRPr>
            </a:p>
          </p:txBody>
        </p:sp>
        <p:sp>
          <p:nvSpPr>
            <p:cNvPr id="24" name="Up Arrow 23"/>
            <p:cNvSpPr/>
            <p:nvPr/>
          </p:nvSpPr>
          <p:spPr>
            <a:xfrm>
              <a:off x="2424456" y="1959123"/>
              <a:ext cx="266700" cy="1903020"/>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600"/>
            </a:p>
          </p:txBody>
        </p:sp>
        <p:cxnSp>
          <p:nvCxnSpPr>
            <p:cNvPr id="25" name="Straight Connector 24"/>
            <p:cNvCxnSpPr/>
            <p:nvPr/>
          </p:nvCxnSpPr>
          <p:spPr>
            <a:xfrm>
              <a:off x="2016562" y="3862143"/>
              <a:ext cx="3200400" cy="0"/>
            </a:xfrm>
            <a:prstGeom prst="line">
              <a:avLst/>
            </a:prstGeom>
            <a:ln>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070013" y="3287236"/>
              <a:ext cx="0" cy="1054289"/>
            </a:xfrm>
            <a:prstGeom prst="line">
              <a:avLst/>
            </a:prstGeom>
            <a:ln>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sp>
          <p:nvSpPr>
            <p:cNvPr id="27" name="Down Arrow 26"/>
            <p:cNvSpPr/>
            <p:nvPr/>
          </p:nvSpPr>
          <p:spPr>
            <a:xfrm rot="5400000">
              <a:off x="3198145" y="2973672"/>
              <a:ext cx="266701" cy="14667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600"/>
            </a:p>
          </p:txBody>
        </p:sp>
        <p:sp>
          <p:nvSpPr>
            <p:cNvPr id="28" name="TextBox 27"/>
            <p:cNvSpPr txBox="1"/>
            <p:nvPr/>
          </p:nvSpPr>
          <p:spPr>
            <a:xfrm>
              <a:off x="2887513" y="3103920"/>
              <a:ext cx="1112119" cy="444460"/>
            </a:xfrm>
            <a:prstGeom prst="rect">
              <a:avLst/>
            </a:prstGeom>
            <a:noFill/>
          </p:spPr>
          <p:txBody>
            <a:bodyPr wrap="none" rtlCol="0">
              <a:spAutoFit/>
            </a:bodyPr>
            <a:lstStyle/>
            <a:p>
              <a:r>
                <a:rPr lang="en-US" sz="1600" err="1">
                  <a:solidFill>
                    <a:schemeClr val="bg1"/>
                  </a:solidFill>
                </a:rPr>
                <a:t>T</a:t>
              </a:r>
              <a:r>
                <a:rPr lang="en-US" sz="1600" baseline="-25000" err="1">
                  <a:solidFill>
                    <a:schemeClr val="bg1"/>
                  </a:solidFill>
                </a:rPr>
                <a:t>max</a:t>
              </a:r>
              <a:r>
                <a:rPr lang="en-US" sz="1600">
                  <a:solidFill>
                    <a:schemeClr val="bg1"/>
                  </a:solidFill>
                </a:rPr>
                <a:t> </a:t>
              </a:r>
              <a:r>
                <a:rPr lang="en-US" sz="1600">
                  <a:solidFill>
                    <a:schemeClr val="bg1"/>
                  </a:solidFill>
                  <a:sym typeface="Wingdings 3"/>
                </a:rPr>
                <a:t></a:t>
              </a:r>
              <a:endParaRPr lang="en-US" sz="1600">
                <a:solidFill>
                  <a:schemeClr val="bg1"/>
                </a:solidFill>
              </a:endParaRPr>
            </a:p>
          </p:txBody>
        </p:sp>
        <p:sp>
          <p:nvSpPr>
            <p:cNvPr id="29" name="TextBox 28"/>
            <p:cNvSpPr txBox="1"/>
            <p:nvPr/>
          </p:nvSpPr>
          <p:spPr>
            <a:xfrm>
              <a:off x="6390433" y="4093029"/>
              <a:ext cx="2283602" cy="484206"/>
            </a:xfrm>
            <a:prstGeom prst="rect">
              <a:avLst/>
            </a:prstGeom>
            <a:noFill/>
          </p:spPr>
          <p:txBody>
            <a:bodyPr wrap="none" rtlCol="0">
              <a:spAutoFit/>
            </a:bodyPr>
            <a:lstStyle/>
            <a:p>
              <a:r>
                <a:rPr lang="en-US" sz="1200" b="1">
                  <a:solidFill>
                    <a:srgbClr val="00B050"/>
                  </a:solidFill>
                </a:rPr>
                <a:t>pre-tampering</a:t>
              </a:r>
            </a:p>
          </p:txBody>
        </p:sp>
        <p:sp>
          <p:nvSpPr>
            <p:cNvPr id="30" name="TextBox 29"/>
            <p:cNvSpPr txBox="1"/>
            <p:nvPr/>
          </p:nvSpPr>
          <p:spPr>
            <a:xfrm>
              <a:off x="5105399" y="4721424"/>
              <a:ext cx="2412375" cy="484206"/>
            </a:xfrm>
            <a:prstGeom prst="rect">
              <a:avLst/>
            </a:prstGeom>
            <a:noFill/>
          </p:spPr>
          <p:txBody>
            <a:bodyPr wrap="none" rtlCol="0">
              <a:spAutoFit/>
            </a:bodyPr>
            <a:lstStyle/>
            <a:p>
              <a:r>
                <a:rPr lang="en-US" sz="1200" b="1">
                  <a:solidFill>
                    <a:srgbClr val="FF0000"/>
                  </a:solidFill>
                </a:rPr>
                <a:t>post-tampering</a:t>
              </a:r>
            </a:p>
          </p:txBody>
        </p:sp>
      </p:grpSp>
      <p:sp>
        <p:nvSpPr>
          <p:cNvPr id="35" name="TextBox 34"/>
          <p:cNvSpPr txBox="1"/>
          <p:nvPr/>
        </p:nvSpPr>
        <p:spPr>
          <a:xfrm>
            <a:off x="5642252" y="2247090"/>
            <a:ext cx="1227143" cy="738664"/>
          </a:xfrm>
          <a:prstGeom prst="rect">
            <a:avLst/>
          </a:prstGeom>
          <a:noFill/>
        </p:spPr>
        <p:txBody>
          <a:bodyPr wrap="square" rtlCol="0">
            <a:spAutoFit/>
          </a:bodyPr>
          <a:lstStyle/>
          <a:p>
            <a:pPr algn="ctr"/>
            <a:r>
              <a:rPr lang="en-US" sz="1400">
                <a:solidFill>
                  <a:schemeClr val="accent1"/>
                </a:solidFill>
              </a:rPr>
              <a:t>Increasing “high” and “drug-liking”</a:t>
            </a:r>
          </a:p>
        </p:txBody>
      </p:sp>
      <p:cxnSp>
        <p:nvCxnSpPr>
          <p:cNvPr id="36" name="Straight Arrow Connector 35"/>
          <p:cNvCxnSpPr>
            <a:cxnSpLocks/>
          </p:cNvCxnSpPr>
          <p:nvPr/>
        </p:nvCxnSpPr>
        <p:spPr>
          <a:xfrm flipH="1" flipV="1">
            <a:off x="6743910" y="1310456"/>
            <a:ext cx="21910" cy="26119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081" name="Picture 9">
            <a:extLst>
              <a:ext uri="{FF2B5EF4-FFF2-40B4-BE49-F238E27FC236}">
                <a16:creationId xmlns:a16="http://schemas.microsoft.com/office/drawing/2014/main" id="{22159641-024D-7A07-3E44-78512C02C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066" y="3482590"/>
            <a:ext cx="1438275" cy="87630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D4135089-11E3-661D-AE4B-B728F420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807" y="5691582"/>
            <a:ext cx="1324598" cy="59490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ED105644-0229-B7A0-88BD-47E4C09640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6303" y="4895087"/>
            <a:ext cx="1881797" cy="1313077"/>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a:extLst>
              <a:ext uri="{FF2B5EF4-FFF2-40B4-BE49-F238E27FC236}">
                <a16:creationId xmlns:a16="http://schemas.microsoft.com/office/drawing/2014/main" id="{DD662025-F58F-6E75-0532-C7F1F7B2AC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1897" y="5022384"/>
            <a:ext cx="1601117" cy="80462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B4DCB65-3EF6-6095-BB2D-BBDF18DAC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5862" y="4884300"/>
            <a:ext cx="1321004" cy="1231748"/>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a:extLst>
              <a:ext uri="{FF2B5EF4-FFF2-40B4-BE49-F238E27FC236}">
                <a16:creationId xmlns:a16="http://schemas.microsoft.com/office/drawing/2014/main" id="{E0FEE64C-9922-6922-D0B5-A974158ACA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4392" y="4884300"/>
            <a:ext cx="1818908" cy="121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819928"/>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00EB8B-1412-494C-B4A8-356B6DDC4F4B}"/>
              </a:ext>
            </a:extLst>
          </p:cNvPr>
          <p:cNvSpPr>
            <a:spLocks noGrp="1"/>
          </p:cNvSpPr>
          <p:nvPr>
            <p:ph type="ctrTitle"/>
          </p:nvPr>
        </p:nvSpPr>
        <p:spPr/>
        <p:txBody>
          <a:bodyPr>
            <a:noAutofit/>
          </a:bodyPr>
          <a:lstStyle/>
          <a:p>
            <a:r>
              <a:rPr lang="en-US" sz="2400"/>
              <a:t>Our systematic &amp; scientific 5 steps approach for LBF Development</a:t>
            </a:r>
          </a:p>
        </p:txBody>
      </p:sp>
      <p:sp>
        <p:nvSpPr>
          <p:cNvPr id="3" name="Subtitle 2">
            <a:extLst>
              <a:ext uri="{FF2B5EF4-FFF2-40B4-BE49-F238E27FC236}">
                <a16:creationId xmlns:a16="http://schemas.microsoft.com/office/drawing/2014/main" id="{53BDCCAF-1D0C-4680-A474-34778C253AB8}"/>
              </a:ext>
            </a:extLst>
          </p:cNvPr>
          <p:cNvSpPr>
            <a:spLocks noGrp="1"/>
          </p:cNvSpPr>
          <p:nvPr>
            <p:ph type="subTitle" idx="1"/>
          </p:nvPr>
        </p:nvSpPr>
        <p:spPr>
          <a:xfrm>
            <a:off x="576000" y="690292"/>
            <a:ext cx="9187432" cy="472587"/>
          </a:xfrm>
        </p:spPr>
        <p:txBody>
          <a:bodyPr/>
          <a:lstStyle/>
          <a:p>
            <a:r>
              <a:rPr lang="en-US"/>
              <a:t>Tailored solutions for the many challenges faced through Product Development</a:t>
            </a:r>
          </a:p>
        </p:txBody>
      </p:sp>
      <p:grpSp>
        <p:nvGrpSpPr>
          <p:cNvPr id="7" name="Group 6">
            <a:extLst>
              <a:ext uri="{FF2B5EF4-FFF2-40B4-BE49-F238E27FC236}">
                <a16:creationId xmlns:a16="http://schemas.microsoft.com/office/drawing/2014/main" id="{96A864DE-E3A2-46D5-BCC0-8E82154CECCE}"/>
              </a:ext>
            </a:extLst>
          </p:cNvPr>
          <p:cNvGrpSpPr/>
          <p:nvPr/>
        </p:nvGrpSpPr>
        <p:grpSpPr>
          <a:xfrm>
            <a:off x="160360" y="1856085"/>
            <a:ext cx="1876159" cy="4601276"/>
            <a:chOff x="250776" y="2004506"/>
            <a:chExt cx="1876159" cy="4517091"/>
          </a:xfrm>
        </p:grpSpPr>
        <p:sp>
          <p:nvSpPr>
            <p:cNvPr id="8" name="TextBox 7">
              <a:extLst>
                <a:ext uri="{FF2B5EF4-FFF2-40B4-BE49-F238E27FC236}">
                  <a16:creationId xmlns:a16="http://schemas.microsoft.com/office/drawing/2014/main" id="{F420581E-0D67-4BBF-93CE-4FB960C8E0E2}"/>
                </a:ext>
              </a:extLst>
            </p:cNvPr>
            <p:cNvSpPr txBox="1"/>
            <p:nvPr/>
          </p:nvSpPr>
          <p:spPr>
            <a:xfrm>
              <a:off x="250776" y="4267683"/>
              <a:ext cx="1871323" cy="335452"/>
            </a:xfrm>
            <a:prstGeom prst="rect">
              <a:avLst/>
            </a:prstGeom>
            <a:noFill/>
          </p:spPr>
          <p:txBody>
            <a:bodyPr wrap="square" lIns="0" tIns="0" rIns="0" bIns="0" rtlCol="0">
              <a:noAutofit/>
            </a:bodyPr>
            <a:lstStyle/>
            <a:p>
              <a:pPr algn="ctr"/>
              <a:r>
                <a:rPr lang="en-US" sz="1400" b="1">
                  <a:solidFill>
                    <a:schemeClr val="accent2"/>
                  </a:solidFill>
                </a:rPr>
                <a:t>API properties</a:t>
              </a:r>
            </a:p>
          </p:txBody>
        </p:sp>
        <p:sp>
          <p:nvSpPr>
            <p:cNvPr id="9" name="TextBox 8">
              <a:extLst>
                <a:ext uri="{FF2B5EF4-FFF2-40B4-BE49-F238E27FC236}">
                  <a16:creationId xmlns:a16="http://schemas.microsoft.com/office/drawing/2014/main" id="{AB3C1E01-5C34-422D-BA9D-1BBF820DEBC7}"/>
                </a:ext>
              </a:extLst>
            </p:cNvPr>
            <p:cNvSpPr txBox="1"/>
            <p:nvPr/>
          </p:nvSpPr>
          <p:spPr>
            <a:xfrm>
              <a:off x="401672" y="4544883"/>
              <a:ext cx="1582389" cy="1902528"/>
            </a:xfrm>
            <a:prstGeom prst="roundRect">
              <a:avLst/>
            </a:prstGeom>
            <a:solidFill>
              <a:srgbClr val="CBDFF4"/>
            </a:solidFill>
            <a:ln w="25400">
              <a:solidFill>
                <a:srgbClr val="CBDFF4"/>
              </a:solidFill>
            </a:ln>
          </p:spPr>
          <p:txBody>
            <a:bodyPr vert="horz" wrap="square" lIns="91440" tIns="45720" rIns="91440" bIns="45720" rtlCol="0">
              <a:noAutofit/>
            </a:bodyPr>
            <a:lstStyle/>
            <a:p>
              <a:pPr marL="85725" indent="-85725" fontAlgn="auto">
                <a:lnSpc>
                  <a:spcPct val="120000"/>
                </a:lnSpc>
                <a:spcAft>
                  <a:spcPts val="0"/>
                </a:spcAft>
                <a:buFont typeface="Arial" pitchFamily="34" charset="0"/>
                <a:buChar char="•"/>
              </a:pPr>
              <a:r>
                <a:rPr lang="en-US" sz="1000">
                  <a:solidFill>
                    <a:schemeClr val="tx2"/>
                  </a:solidFill>
                </a:rPr>
                <a:t>Aqueous solubility</a:t>
              </a:r>
            </a:p>
            <a:p>
              <a:pPr marL="85725" indent="-85725" fontAlgn="auto">
                <a:lnSpc>
                  <a:spcPct val="120000"/>
                </a:lnSpc>
                <a:spcAft>
                  <a:spcPts val="0"/>
                </a:spcAft>
                <a:buFont typeface="Arial" pitchFamily="34" charset="0"/>
                <a:buChar char="•"/>
              </a:pPr>
              <a:r>
                <a:rPr lang="en-US" sz="1000">
                  <a:solidFill>
                    <a:schemeClr val="tx2"/>
                  </a:solidFill>
                </a:rPr>
                <a:t>Permeability</a:t>
              </a:r>
            </a:p>
            <a:p>
              <a:pPr marL="85725" indent="-85725" fontAlgn="auto">
                <a:lnSpc>
                  <a:spcPct val="120000"/>
                </a:lnSpc>
                <a:spcAft>
                  <a:spcPts val="0"/>
                </a:spcAft>
                <a:buFont typeface="Arial" pitchFamily="34" charset="0"/>
                <a:buChar char="•"/>
              </a:pPr>
              <a:r>
                <a:rPr lang="en-US" sz="1000">
                  <a:solidFill>
                    <a:schemeClr val="tx2"/>
                  </a:solidFill>
                </a:rPr>
                <a:t>Log P</a:t>
              </a:r>
            </a:p>
            <a:p>
              <a:pPr marL="85725" indent="-85725" fontAlgn="auto">
                <a:lnSpc>
                  <a:spcPct val="120000"/>
                </a:lnSpc>
                <a:spcAft>
                  <a:spcPts val="0"/>
                </a:spcAft>
                <a:buFont typeface="Arial" pitchFamily="34" charset="0"/>
                <a:buChar char="•"/>
              </a:pPr>
              <a:r>
                <a:rPr lang="en-US" sz="1000">
                  <a:solidFill>
                    <a:schemeClr val="tx2"/>
                  </a:solidFill>
                </a:rPr>
                <a:t>Physical / Chemical stability</a:t>
              </a:r>
            </a:p>
            <a:p>
              <a:pPr marL="85725" indent="-85725" fontAlgn="auto">
                <a:lnSpc>
                  <a:spcPct val="120000"/>
                </a:lnSpc>
                <a:spcAft>
                  <a:spcPts val="0"/>
                </a:spcAft>
                <a:buFont typeface="Arial" pitchFamily="34" charset="0"/>
                <a:buChar char="•"/>
              </a:pPr>
              <a:r>
                <a:rPr lang="en-US" sz="1000">
                  <a:solidFill>
                    <a:schemeClr val="tx2"/>
                  </a:solidFill>
                </a:rPr>
                <a:t>Melting point</a:t>
              </a:r>
            </a:p>
            <a:p>
              <a:pPr marL="85725" indent="-85725" fontAlgn="auto">
                <a:lnSpc>
                  <a:spcPct val="120000"/>
                </a:lnSpc>
                <a:spcAft>
                  <a:spcPts val="0"/>
                </a:spcAft>
                <a:buFont typeface="Arial" pitchFamily="34" charset="0"/>
                <a:buChar char="•"/>
              </a:pPr>
              <a:r>
                <a:rPr lang="en-US" sz="1000">
                  <a:solidFill>
                    <a:schemeClr val="tx2"/>
                  </a:solidFill>
                </a:rPr>
                <a:t>Salt form / Polymorphism</a:t>
              </a:r>
            </a:p>
            <a:p>
              <a:pPr marL="85725" indent="-85725" fontAlgn="auto">
                <a:lnSpc>
                  <a:spcPct val="120000"/>
                </a:lnSpc>
                <a:spcAft>
                  <a:spcPts val="0"/>
                </a:spcAft>
                <a:buFont typeface="Arial" pitchFamily="34" charset="0"/>
                <a:buChar char="•"/>
              </a:pPr>
              <a:r>
                <a:rPr kumimoji="0" lang="en-US" sz="1000" i="0" u="none" strike="noStrike" kern="1200" cap="none" spc="0" normalizeH="0" baseline="0" noProof="0">
                  <a:ln>
                    <a:noFill/>
                  </a:ln>
                  <a:solidFill>
                    <a:schemeClr val="tx2"/>
                  </a:solidFill>
                  <a:effectLst/>
                  <a:uLnTx/>
                  <a:uFillTx/>
                </a:rPr>
                <a:t>…</a:t>
              </a:r>
            </a:p>
          </p:txBody>
        </p:sp>
        <p:sp>
          <p:nvSpPr>
            <p:cNvPr id="10" name="TextBox 9">
              <a:extLst>
                <a:ext uri="{FF2B5EF4-FFF2-40B4-BE49-F238E27FC236}">
                  <a16:creationId xmlns:a16="http://schemas.microsoft.com/office/drawing/2014/main" id="{8835E321-E9E0-4DB0-9C0A-C5C9031FE6A4}"/>
                </a:ext>
              </a:extLst>
            </p:cNvPr>
            <p:cNvSpPr txBox="1"/>
            <p:nvPr/>
          </p:nvSpPr>
          <p:spPr>
            <a:xfrm>
              <a:off x="395244" y="2606284"/>
              <a:ext cx="1582389" cy="1583002"/>
            </a:xfrm>
            <a:prstGeom prst="roundRect">
              <a:avLst/>
            </a:prstGeom>
            <a:solidFill>
              <a:srgbClr val="CBDFF4"/>
            </a:solidFill>
            <a:ln w="25400">
              <a:noFill/>
            </a:ln>
          </p:spPr>
          <p:txBody>
            <a:bodyPr vert="horz" wrap="square" lIns="91440" tIns="45720" rIns="91440" bIns="45720" rtlCol="0">
              <a:noAutofit/>
            </a:bodyPr>
            <a:lstStyle>
              <a:defPPr>
                <a:defRPr lang="en-US"/>
              </a:defPPr>
              <a:lvl1pPr marL="171450" indent="-171450" fontAlgn="auto">
                <a:lnSpc>
                  <a:spcPct val="120000"/>
                </a:lnSpc>
                <a:spcBef>
                  <a:spcPct val="20000"/>
                </a:spcBef>
                <a:spcAft>
                  <a:spcPts val="0"/>
                </a:spcAft>
                <a:buFont typeface="Arial" pitchFamily="34" charset="0"/>
                <a:buChar char="•"/>
                <a:defRPr sz="1000" b="1">
                  <a:solidFill>
                    <a:schemeClr val="bg1"/>
                  </a:solidFill>
                  <a:latin typeface="Calibri"/>
                </a:defRPr>
              </a:lvl1pPr>
            </a:lstStyle>
            <a:p>
              <a:pPr marL="85725" indent="-85725">
                <a:spcBef>
                  <a:spcPts val="0"/>
                </a:spcBef>
              </a:pPr>
              <a:r>
                <a:rPr lang="en-US" b="0">
                  <a:solidFill>
                    <a:schemeClr val="tx2"/>
                  </a:solidFill>
                  <a:latin typeface="+mn-lt"/>
                </a:rPr>
                <a:t>Dose</a:t>
              </a:r>
            </a:p>
            <a:p>
              <a:pPr marL="85725" indent="-85725">
                <a:spcBef>
                  <a:spcPts val="0"/>
                </a:spcBef>
              </a:pPr>
              <a:r>
                <a:rPr lang="en-US" b="0">
                  <a:solidFill>
                    <a:schemeClr val="tx2"/>
                  </a:solidFill>
                  <a:latin typeface="+mn-lt"/>
                </a:rPr>
                <a:t>Solution / Suspension</a:t>
              </a:r>
            </a:p>
            <a:p>
              <a:pPr marL="85725" indent="-85725">
                <a:spcBef>
                  <a:spcPts val="0"/>
                </a:spcBef>
              </a:pPr>
              <a:r>
                <a:rPr lang="en-US" b="0">
                  <a:solidFill>
                    <a:schemeClr val="tx2"/>
                  </a:solidFill>
                  <a:latin typeface="+mn-lt"/>
                </a:rPr>
                <a:t>Bioavailability enhancement</a:t>
              </a:r>
            </a:p>
            <a:p>
              <a:pPr marL="85725" indent="-85725">
                <a:spcBef>
                  <a:spcPts val="0"/>
                </a:spcBef>
              </a:pPr>
              <a:r>
                <a:rPr lang="en-US" b="0">
                  <a:solidFill>
                    <a:schemeClr val="tx2"/>
                  </a:solidFill>
                  <a:latin typeface="+mn-lt"/>
                </a:rPr>
                <a:t>Immediate / Controlled  release</a:t>
              </a:r>
            </a:p>
            <a:p>
              <a:pPr marL="85725" indent="-85725">
                <a:spcBef>
                  <a:spcPts val="0"/>
                </a:spcBef>
              </a:pPr>
              <a:r>
                <a:rPr lang="en-US" b="0">
                  <a:solidFill>
                    <a:schemeClr val="tx2"/>
                  </a:solidFill>
                  <a:latin typeface="+mn-lt"/>
                </a:rPr>
                <a:t>….</a:t>
              </a:r>
            </a:p>
          </p:txBody>
        </p:sp>
        <p:sp>
          <p:nvSpPr>
            <p:cNvPr id="11" name="TextBox 10">
              <a:extLst>
                <a:ext uri="{FF2B5EF4-FFF2-40B4-BE49-F238E27FC236}">
                  <a16:creationId xmlns:a16="http://schemas.microsoft.com/office/drawing/2014/main" id="{2E3D46C4-9661-4174-AF67-EF4C1C167A0F}"/>
                </a:ext>
              </a:extLst>
            </p:cNvPr>
            <p:cNvSpPr txBox="1"/>
            <p:nvPr/>
          </p:nvSpPr>
          <p:spPr>
            <a:xfrm>
              <a:off x="258800" y="2107243"/>
              <a:ext cx="1868135" cy="335452"/>
            </a:xfrm>
            <a:prstGeom prst="rect">
              <a:avLst/>
            </a:prstGeom>
            <a:noFill/>
          </p:spPr>
          <p:txBody>
            <a:bodyPr wrap="square" lIns="0" tIns="0" rIns="0" bIns="0" rtlCol="0">
              <a:noAutofit/>
            </a:bodyPr>
            <a:lstStyle/>
            <a:p>
              <a:pPr algn="ctr"/>
              <a:r>
                <a:rPr lang="en-US" sz="1400" b="1">
                  <a:solidFill>
                    <a:schemeClr val="accent2"/>
                  </a:solidFill>
                </a:rPr>
                <a:t>Target Product Profile</a:t>
              </a:r>
            </a:p>
            <a:p>
              <a:pPr algn="ctr"/>
              <a:r>
                <a:rPr lang="en-US" sz="1400" b="1">
                  <a:solidFill>
                    <a:schemeClr val="accent2"/>
                  </a:solidFill>
                </a:rPr>
                <a:t> (TPP)</a:t>
              </a:r>
            </a:p>
          </p:txBody>
        </p:sp>
        <p:sp>
          <p:nvSpPr>
            <p:cNvPr id="12" name="Rectangle: Rounded Corners 11">
              <a:extLst>
                <a:ext uri="{FF2B5EF4-FFF2-40B4-BE49-F238E27FC236}">
                  <a16:creationId xmlns:a16="http://schemas.microsoft.com/office/drawing/2014/main" id="{8B539F20-6009-481C-8F47-2E93CFD0BD1C}"/>
                </a:ext>
              </a:extLst>
            </p:cNvPr>
            <p:cNvSpPr/>
            <p:nvPr/>
          </p:nvSpPr>
          <p:spPr>
            <a:xfrm>
              <a:off x="258800" y="2004506"/>
              <a:ext cx="1868135" cy="4517091"/>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12">
            <a:extLst>
              <a:ext uri="{FF2B5EF4-FFF2-40B4-BE49-F238E27FC236}">
                <a16:creationId xmlns:a16="http://schemas.microsoft.com/office/drawing/2014/main" id="{CC31977E-B182-446F-8C0D-7B3983033E7B}"/>
              </a:ext>
            </a:extLst>
          </p:cNvPr>
          <p:cNvSpPr/>
          <p:nvPr/>
        </p:nvSpPr>
        <p:spPr>
          <a:xfrm>
            <a:off x="2207323" y="1842036"/>
            <a:ext cx="7246422" cy="4539756"/>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2"/>
              </a:solidFill>
            </a:endParaRPr>
          </a:p>
        </p:txBody>
      </p:sp>
      <p:sp>
        <p:nvSpPr>
          <p:cNvPr id="14" name="Rectangle: Rounded Corners 13">
            <a:extLst>
              <a:ext uri="{FF2B5EF4-FFF2-40B4-BE49-F238E27FC236}">
                <a16:creationId xmlns:a16="http://schemas.microsoft.com/office/drawing/2014/main" id="{F344D5FC-AE22-4B1F-A944-66D08F093CFD}"/>
              </a:ext>
            </a:extLst>
          </p:cNvPr>
          <p:cNvSpPr/>
          <p:nvPr/>
        </p:nvSpPr>
        <p:spPr>
          <a:xfrm>
            <a:off x="9678537" y="1842036"/>
            <a:ext cx="2202207" cy="4509424"/>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2"/>
              </a:solidFill>
            </a:endParaRPr>
          </a:p>
        </p:txBody>
      </p:sp>
      <p:sp>
        <p:nvSpPr>
          <p:cNvPr id="17" name="TextBox 18">
            <a:extLst>
              <a:ext uri="{FF2B5EF4-FFF2-40B4-BE49-F238E27FC236}">
                <a16:creationId xmlns:a16="http://schemas.microsoft.com/office/drawing/2014/main" id="{D479F318-3092-4B4C-A96E-513729245FE3}"/>
              </a:ext>
            </a:extLst>
          </p:cNvPr>
          <p:cNvSpPr txBox="1">
            <a:spLocks noChangeArrowheads="1"/>
          </p:cNvSpPr>
          <p:nvPr/>
        </p:nvSpPr>
        <p:spPr bwMode="auto">
          <a:xfrm>
            <a:off x="10812204" y="4445957"/>
            <a:ext cx="874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a:solidFill>
                  <a:schemeClr val="tx2"/>
                </a:solidFill>
                <a:latin typeface="+mn-lt"/>
                <a:cs typeface="Arial" panose="020B0604020202020204" pitchFamily="34" charset="0"/>
                <a:sym typeface="Wingdings" panose="05000000000000000000" pitchFamily="2" charset="2"/>
              </a:rPr>
              <a:t>LFHC</a:t>
            </a:r>
            <a:endParaRPr lang="en-US" altLang="en-US" sz="1200">
              <a:solidFill>
                <a:schemeClr val="tx2"/>
              </a:solidFill>
              <a:latin typeface="+mn-lt"/>
              <a:cs typeface="Arial" panose="020B0604020202020204" pitchFamily="34" charset="0"/>
            </a:endParaRPr>
          </a:p>
        </p:txBody>
      </p:sp>
      <p:sp>
        <p:nvSpPr>
          <p:cNvPr id="18" name="TextBox 57">
            <a:extLst>
              <a:ext uri="{FF2B5EF4-FFF2-40B4-BE49-F238E27FC236}">
                <a16:creationId xmlns:a16="http://schemas.microsoft.com/office/drawing/2014/main" id="{5A9E5295-C15F-4901-95A6-43D316A6E89D}"/>
              </a:ext>
            </a:extLst>
          </p:cNvPr>
          <p:cNvSpPr txBox="1">
            <a:spLocks noChangeArrowheads="1"/>
          </p:cNvSpPr>
          <p:nvPr/>
        </p:nvSpPr>
        <p:spPr bwMode="auto">
          <a:xfrm>
            <a:off x="9937253" y="4684094"/>
            <a:ext cx="762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err="1">
                <a:solidFill>
                  <a:schemeClr val="bg1"/>
                </a:solidFill>
                <a:latin typeface="+mn-lt"/>
                <a:cs typeface="Arial" panose="020B0604020202020204" pitchFamily="34" charset="0"/>
                <a:sym typeface="Wingdings" panose="05000000000000000000" pitchFamily="2" charset="2"/>
              </a:rPr>
              <a:t>Softgels</a:t>
            </a:r>
            <a:endParaRPr lang="en-US" altLang="en-US" sz="1200">
              <a:solidFill>
                <a:schemeClr val="bg1"/>
              </a:solidFill>
              <a:latin typeface="+mn-lt"/>
              <a:cs typeface="Arial" panose="020B0604020202020204" pitchFamily="34" charset="0"/>
            </a:endParaRPr>
          </a:p>
        </p:txBody>
      </p:sp>
      <p:sp>
        <p:nvSpPr>
          <p:cNvPr id="19" name="TextBox 18">
            <a:extLst>
              <a:ext uri="{FF2B5EF4-FFF2-40B4-BE49-F238E27FC236}">
                <a16:creationId xmlns:a16="http://schemas.microsoft.com/office/drawing/2014/main" id="{CF46EC00-661D-49EB-B450-6F2881B9E801}"/>
              </a:ext>
            </a:extLst>
          </p:cNvPr>
          <p:cNvSpPr txBox="1"/>
          <p:nvPr/>
        </p:nvSpPr>
        <p:spPr>
          <a:xfrm>
            <a:off x="2432115" y="2459964"/>
            <a:ext cx="6903898" cy="923330"/>
          </a:xfrm>
          <a:prstGeom prst="rect">
            <a:avLst/>
          </a:prstGeom>
          <a:noFill/>
        </p:spPr>
        <p:txBody>
          <a:bodyPr wrap="square">
            <a:spAutoFit/>
          </a:bodyPr>
          <a:lstStyle/>
          <a:p>
            <a:pPr algn="ctr"/>
            <a:r>
              <a:rPr lang="en-US" sz="1200">
                <a:solidFill>
                  <a:schemeClr val="tx2"/>
                </a:solidFill>
                <a:sym typeface="Wingdings" panose="05000000000000000000" pitchFamily="2" charset="2"/>
              </a:rPr>
              <a:t>Evaluation </a:t>
            </a:r>
            <a:r>
              <a:rPr lang="en-US" sz="1200" b="1">
                <a:solidFill>
                  <a:schemeClr val="tx2"/>
                </a:solidFill>
                <a:sym typeface="Wingdings" panose="05000000000000000000" pitchFamily="2" charset="2"/>
              </a:rPr>
              <a:t>of API solubility and compatibility with lipid-based excipients</a:t>
            </a:r>
            <a:r>
              <a:rPr lang="en-US" sz="1200">
                <a:solidFill>
                  <a:schemeClr val="tx2"/>
                </a:solidFill>
                <a:sym typeface="Wingdings" panose="05000000000000000000" pitchFamily="2" charset="2"/>
              </a:rPr>
              <a:t>, followed by focused </a:t>
            </a:r>
            <a:r>
              <a:rPr lang="en-US" sz="1200" b="1">
                <a:solidFill>
                  <a:schemeClr val="tx2"/>
                </a:solidFill>
                <a:sym typeface="Wingdings" panose="05000000000000000000" pitchFamily="2" charset="2"/>
              </a:rPr>
              <a:t>formulation design using an</a:t>
            </a:r>
            <a:r>
              <a:rPr lang="en-US" sz="1200" b="1">
                <a:solidFill>
                  <a:schemeClr val="tx2"/>
                </a:solidFill>
              </a:rPr>
              <a:t> internal database of ternary / pseudo ternary diagrams </a:t>
            </a:r>
            <a:r>
              <a:rPr lang="en-US" sz="1200">
                <a:solidFill>
                  <a:schemeClr val="tx2"/>
                </a:solidFill>
              </a:rPr>
              <a:t>to select the appropriate excipient combinations </a:t>
            </a:r>
            <a:r>
              <a:rPr lang="en-US" sz="1200" b="1">
                <a:solidFill>
                  <a:schemeClr val="tx2"/>
                </a:solidFill>
              </a:rPr>
              <a:t>to increase the API apparent aqueous solubility </a:t>
            </a:r>
          </a:p>
          <a:p>
            <a:endParaRPr lang="en-US"/>
          </a:p>
        </p:txBody>
      </p:sp>
      <p:sp>
        <p:nvSpPr>
          <p:cNvPr id="21" name="Right Arrow 34">
            <a:extLst>
              <a:ext uri="{FF2B5EF4-FFF2-40B4-BE49-F238E27FC236}">
                <a16:creationId xmlns:a16="http://schemas.microsoft.com/office/drawing/2014/main" id="{66A71D37-2BC6-46BE-8B62-8D3CC2FA8621}"/>
              </a:ext>
            </a:extLst>
          </p:cNvPr>
          <p:cNvSpPr/>
          <p:nvPr/>
        </p:nvSpPr>
        <p:spPr>
          <a:xfrm>
            <a:off x="6639980" y="4600158"/>
            <a:ext cx="289027" cy="29862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err="1">
              <a:solidFill>
                <a:schemeClr val="bg1"/>
              </a:solidFill>
            </a:endParaRPr>
          </a:p>
        </p:txBody>
      </p:sp>
      <p:sp>
        <p:nvSpPr>
          <p:cNvPr id="22" name="Right Arrow 34">
            <a:extLst>
              <a:ext uri="{FF2B5EF4-FFF2-40B4-BE49-F238E27FC236}">
                <a16:creationId xmlns:a16="http://schemas.microsoft.com/office/drawing/2014/main" id="{9665D16B-71D4-4FA0-AC75-2D7B00DDDDDA}"/>
              </a:ext>
            </a:extLst>
          </p:cNvPr>
          <p:cNvSpPr/>
          <p:nvPr/>
        </p:nvSpPr>
        <p:spPr>
          <a:xfrm>
            <a:off x="3978201" y="4600159"/>
            <a:ext cx="289027" cy="29862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err="1">
              <a:solidFill>
                <a:schemeClr val="bg1"/>
              </a:solidFill>
            </a:endParaRPr>
          </a:p>
        </p:txBody>
      </p:sp>
      <p:sp>
        <p:nvSpPr>
          <p:cNvPr id="23" name="Oval 22">
            <a:extLst>
              <a:ext uri="{FF2B5EF4-FFF2-40B4-BE49-F238E27FC236}">
                <a16:creationId xmlns:a16="http://schemas.microsoft.com/office/drawing/2014/main" id="{D028B3DF-5E1C-4386-9454-E8870057A2E1}"/>
              </a:ext>
            </a:extLst>
          </p:cNvPr>
          <p:cNvSpPr/>
          <p:nvPr/>
        </p:nvSpPr>
        <p:spPr>
          <a:xfrm>
            <a:off x="2670478" y="5383299"/>
            <a:ext cx="381000" cy="402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1</a:t>
            </a:r>
          </a:p>
        </p:txBody>
      </p:sp>
      <p:sp>
        <p:nvSpPr>
          <p:cNvPr id="24" name="Oval 23">
            <a:extLst>
              <a:ext uri="{FF2B5EF4-FFF2-40B4-BE49-F238E27FC236}">
                <a16:creationId xmlns:a16="http://schemas.microsoft.com/office/drawing/2014/main" id="{DAEDA473-E022-4237-9259-1CD2C49856DB}"/>
              </a:ext>
            </a:extLst>
          </p:cNvPr>
          <p:cNvSpPr/>
          <p:nvPr/>
        </p:nvSpPr>
        <p:spPr>
          <a:xfrm>
            <a:off x="5263104" y="3211394"/>
            <a:ext cx="381000" cy="402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2</a:t>
            </a:r>
          </a:p>
        </p:txBody>
      </p:sp>
      <p:sp>
        <p:nvSpPr>
          <p:cNvPr id="25" name="Oval 24">
            <a:extLst>
              <a:ext uri="{FF2B5EF4-FFF2-40B4-BE49-F238E27FC236}">
                <a16:creationId xmlns:a16="http://schemas.microsoft.com/office/drawing/2014/main" id="{67281FF1-F590-4185-AC8D-0311EDB38A22}"/>
              </a:ext>
            </a:extLst>
          </p:cNvPr>
          <p:cNvSpPr/>
          <p:nvPr/>
        </p:nvSpPr>
        <p:spPr>
          <a:xfrm>
            <a:off x="11381602" y="4746600"/>
            <a:ext cx="381000" cy="402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5</a:t>
            </a:r>
          </a:p>
        </p:txBody>
      </p:sp>
      <p:sp>
        <p:nvSpPr>
          <p:cNvPr id="26" name="Oval 25">
            <a:extLst>
              <a:ext uri="{FF2B5EF4-FFF2-40B4-BE49-F238E27FC236}">
                <a16:creationId xmlns:a16="http://schemas.microsoft.com/office/drawing/2014/main" id="{8CB7E007-08C8-492A-8F00-C02AEC5AF81D}"/>
              </a:ext>
            </a:extLst>
          </p:cNvPr>
          <p:cNvSpPr/>
          <p:nvPr/>
        </p:nvSpPr>
        <p:spPr>
          <a:xfrm>
            <a:off x="11233685" y="2723607"/>
            <a:ext cx="381000" cy="402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4</a:t>
            </a:r>
          </a:p>
        </p:txBody>
      </p:sp>
      <p:sp>
        <p:nvSpPr>
          <p:cNvPr id="27" name="Oval 26">
            <a:extLst>
              <a:ext uri="{FF2B5EF4-FFF2-40B4-BE49-F238E27FC236}">
                <a16:creationId xmlns:a16="http://schemas.microsoft.com/office/drawing/2014/main" id="{EE8EBEE0-1778-407F-91C6-D360577CC079}"/>
              </a:ext>
            </a:extLst>
          </p:cNvPr>
          <p:cNvSpPr/>
          <p:nvPr/>
        </p:nvSpPr>
        <p:spPr>
          <a:xfrm>
            <a:off x="8047698" y="5494524"/>
            <a:ext cx="381000" cy="402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3</a:t>
            </a:r>
          </a:p>
        </p:txBody>
      </p:sp>
      <p:sp>
        <p:nvSpPr>
          <p:cNvPr id="30" name="TextBox 29">
            <a:extLst>
              <a:ext uri="{FF2B5EF4-FFF2-40B4-BE49-F238E27FC236}">
                <a16:creationId xmlns:a16="http://schemas.microsoft.com/office/drawing/2014/main" id="{BA4D5B15-04C2-43E1-AE8E-F423CF198295}"/>
              </a:ext>
            </a:extLst>
          </p:cNvPr>
          <p:cNvSpPr txBox="1"/>
          <p:nvPr/>
        </p:nvSpPr>
        <p:spPr>
          <a:xfrm>
            <a:off x="2628861" y="1963001"/>
            <a:ext cx="6697048" cy="466752"/>
          </a:xfrm>
          <a:prstGeom prst="rect">
            <a:avLst/>
          </a:prstGeom>
          <a:noFill/>
        </p:spPr>
        <p:txBody>
          <a:bodyPr wrap="square" lIns="0" tIns="0" rIns="0" bIns="0" rtlCol="0">
            <a:noAutofit/>
          </a:bodyPr>
          <a:lstStyle/>
          <a:p>
            <a:pPr algn="ctr"/>
            <a:r>
              <a:rPr lang="en-US" sz="1400" b="1">
                <a:solidFill>
                  <a:schemeClr val="accent2"/>
                </a:solidFill>
              </a:rPr>
              <a:t>Pre-formulation , Formulation Development &amp; </a:t>
            </a:r>
          </a:p>
          <a:p>
            <a:pPr algn="ctr"/>
            <a:r>
              <a:rPr lang="en-US" sz="1400" b="1">
                <a:solidFill>
                  <a:schemeClr val="accent2"/>
                </a:solidFill>
              </a:rPr>
              <a:t>in vitro performance / characterization testing</a:t>
            </a:r>
          </a:p>
        </p:txBody>
      </p:sp>
      <p:sp>
        <p:nvSpPr>
          <p:cNvPr id="31" name="TextBox 30">
            <a:extLst>
              <a:ext uri="{FF2B5EF4-FFF2-40B4-BE49-F238E27FC236}">
                <a16:creationId xmlns:a16="http://schemas.microsoft.com/office/drawing/2014/main" id="{F9CDE716-39C4-47F4-B63C-691FC01A9B14}"/>
              </a:ext>
            </a:extLst>
          </p:cNvPr>
          <p:cNvSpPr txBox="1"/>
          <p:nvPr/>
        </p:nvSpPr>
        <p:spPr>
          <a:xfrm>
            <a:off x="9836232" y="1988438"/>
            <a:ext cx="1868135" cy="341704"/>
          </a:xfrm>
          <a:prstGeom prst="rect">
            <a:avLst/>
          </a:prstGeom>
          <a:noFill/>
        </p:spPr>
        <p:txBody>
          <a:bodyPr wrap="square" lIns="0" tIns="0" rIns="0" bIns="0" rtlCol="0">
            <a:noAutofit/>
          </a:bodyPr>
          <a:lstStyle/>
          <a:p>
            <a:pPr algn="ctr"/>
            <a:r>
              <a:rPr lang="en-US" sz="1400" b="1">
                <a:solidFill>
                  <a:schemeClr val="accent2"/>
                </a:solidFill>
              </a:rPr>
              <a:t>Dosage Form selection &amp; Process development</a:t>
            </a:r>
          </a:p>
        </p:txBody>
      </p:sp>
      <p:sp>
        <p:nvSpPr>
          <p:cNvPr id="32" name="TextBox 31">
            <a:extLst>
              <a:ext uri="{FF2B5EF4-FFF2-40B4-BE49-F238E27FC236}">
                <a16:creationId xmlns:a16="http://schemas.microsoft.com/office/drawing/2014/main" id="{8390E932-D5C4-458D-83F1-B3AFA684DAF8}"/>
              </a:ext>
            </a:extLst>
          </p:cNvPr>
          <p:cNvSpPr txBox="1"/>
          <p:nvPr/>
        </p:nvSpPr>
        <p:spPr>
          <a:xfrm>
            <a:off x="9827941" y="2579083"/>
            <a:ext cx="1553661" cy="1200329"/>
          </a:xfrm>
          <a:prstGeom prst="rect">
            <a:avLst/>
          </a:prstGeom>
          <a:noFill/>
        </p:spPr>
        <p:txBody>
          <a:bodyPr wrap="square">
            <a:spAutoFit/>
          </a:bodyPr>
          <a:lstStyle/>
          <a:p>
            <a:pPr marL="171450" lvl="0" indent="-171450">
              <a:buFont typeface="Arial" panose="020B0604020202020204" pitchFamily="34" charset="0"/>
              <a:buChar char="•"/>
            </a:pPr>
            <a:r>
              <a:rPr lang="en-US" sz="1200">
                <a:solidFill>
                  <a:schemeClr val="bg1"/>
                </a:solidFill>
              </a:rPr>
              <a:t>Capsule compatibility testing</a:t>
            </a:r>
          </a:p>
          <a:p>
            <a:pPr marL="171450" lvl="0" indent="-171450">
              <a:buFont typeface="Arial" panose="020B0604020202020204" pitchFamily="34" charset="0"/>
              <a:buChar char="•"/>
            </a:pPr>
            <a:r>
              <a:rPr lang="en-US" sz="1200">
                <a:solidFill>
                  <a:schemeClr val="bg1"/>
                </a:solidFill>
              </a:rPr>
              <a:t>Capsule shell development (soft capsules)</a:t>
            </a:r>
          </a:p>
        </p:txBody>
      </p:sp>
      <p:sp>
        <p:nvSpPr>
          <p:cNvPr id="33" name="TextBox 32">
            <a:extLst>
              <a:ext uri="{FF2B5EF4-FFF2-40B4-BE49-F238E27FC236}">
                <a16:creationId xmlns:a16="http://schemas.microsoft.com/office/drawing/2014/main" id="{924E1299-B2D9-4D51-BA3B-9E0C75E8C2F7}"/>
              </a:ext>
            </a:extLst>
          </p:cNvPr>
          <p:cNvSpPr txBox="1"/>
          <p:nvPr/>
        </p:nvSpPr>
        <p:spPr>
          <a:xfrm>
            <a:off x="9861816" y="4996632"/>
            <a:ext cx="2000043" cy="1200329"/>
          </a:xfrm>
          <a:prstGeom prst="rect">
            <a:avLst/>
          </a:prstGeom>
          <a:noFill/>
        </p:spPr>
        <p:txBody>
          <a:bodyPr wrap="square">
            <a:spAutoFit/>
          </a:bodyPr>
          <a:lstStyle/>
          <a:p>
            <a:pPr marL="171450" indent="-171450">
              <a:buFont typeface="Arial" panose="020B0604020202020204" pitchFamily="34" charset="0"/>
              <a:buChar char="•"/>
            </a:pPr>
            <a:r>
              <a:rPr lang="en-US" sz="1200">
                <a:solidFill>
                  <a:schemeClr val="bg1"/>
                </a:solidFill>
              </a:rPr>
              <a:t>Feasibility trials</a:t>
            </a:r>
          </a:p>
          <a:p>
            <a:pPr marL="171450" indent="-171450">
              <a:buFont typeface="Arial" panose="020B0604020202020204" pitchFamily="34" charset="0"/>
              <a:buChar char="•"/>
            </a:pPr>
            <a:r>
              <a:rPr lang="en-US" sz="1200">
                <a:solidFill>
                  <a:schemeClr val="bg1"/>
                </a:solidFill>
              </a:rPr>
              <a:t>Technical batches for stability studies &amp; analytical method development/validation</a:t>
            </a:r>
          </a:p>
          <a:p>
            <a:pPr marL="171450" indent="-171450">
              <a:buFont typeface="Arial" panose="020B0604020202020204" pitchFamily="34" charset="0"/>
              <a:buChar char="•"/>
            </a:pPr>
            <a:r>
              <a:rPr lang="en-US" sz="1200">
                <a:solidFill>
                  <a:schemeClr val="bg1"/>
                </a:solidFill>
              </a:rPr>
              <a:t>Scale-up</a:t>
            </a:r>
          </a:p>
        </p:txBody>
      </p:sp>
      <p:pic>
        <p:nvPicPr>
          <p:cNvPr id="4" name="Image 3">
            <a:extLst>
              <a:ext uri="{FF2B5EF4-FFF2-40B4-BE49-F238E27FC236}">
                <a16:creationId xmlns:a16="http://schemas.microsoft.com/office/drawing/2014/main" id="{EEEF320D-6434-C888-E5D5-48DFE4A9DC67}"/>
              </a:ext>
            </a:extLst>
          </p:cNvPr>
          <p:cNvPicPr>
            <a:picLocks noChangeAspect="1"/>
          </p:cNvPicPr>
          <p:nvPr/>
        </p:nvPicPr>
        <p:blipFill>
          <a:blip r:embed="rId2"/>
          <a:srcRect t="23271" r="73353" b="16616"/>
          <a:stretch/>
        </p:blipFill>
        <p:spPr>
          <a:xfrm>
            <a:off x="2390147" y="4181932"/>
            <a:ext cx="1346366" cy="875092"/>
          </a:xfrm>
          <a:prstGeom prst="rect">
            <a:avLst/>
          </a:prstGeom>
        </p:spPr>
      </p:pic>
      <p:pic>
        <p:nvPicPr>
          <p:cNvPr id="5" name="Image 4">
            <a:extLst>
              <a:ext uri="{FF2B5EF4-FFF2-40B4-BE49-F238E27FC236}">
                <a16:creationId xmlns:a16="http://schemas.microsoft.com/office/drawing/2014/main" id="{530DD3CF-B6B0-865C-BEE9-FE68FF2CF4D1}"/>
              </a:ext>
            </a:extLst>
          </p:cNvPr>
          <p:cNvPicPr>
            <a:picLocks noChangeAspect="1"/>
          </p:cNvPicPr>
          <p:nvPr/>
        </p:nvPicPr>
        <p:blipFill>
          <a:blip r:embed="rId2"/>
          <a:srcRect l="32848" t="25043" r="38040" b="116"/>
          <a:stretch/>
        </p:blipFill>
        <p:spPr>
          <a:xfrm>
            <a:off x="4352630" y="3752358"/>
            <a:ext cx="2201948" cy="1630941"/>
          </a:xfrm>
          <a:prstGeom prst="rect">
            <a:avLst/>
          </a:prstGeom>
        </p:spPr>
      </p:pic>
      <p:pic>
        <p:nvPicPr>
          <p:cNvPr id="34" name="Image 33">
            <a:extLst>
              <a:ext uri="{FF2B5EF4-FFF2-40B4-BE49-F238E27FC236}">
                <a16:creationId xmlns:a16="http://schemas.microsoft.com/office/drawing/2014/main" id="{21F6C89C-7D02-AD00-F4E0-690E46FC8CC8}"/>
              </a:ext>
            </a:extLst>
          </p:cNvPr>
          <p:cNvPicPr>
            <a:picLocks noChangeAspect="1"/>
          </p:cNvPicPr>
          <p:nvPr/>
        </p:nvPicPr>
        <p:blipFill>
          <a:blip r:embed="rId2"/>
          <a:srcRect l="71175" t="11873" r="-287" b="6987"/>
          <a:stretch/>
        </p:blipFill>
        <p:spPr>
          <a:xfrm>
            <a:off x="7051688" y="3644593"/>
            <a:ext cx="2201948" cy="1768206"/>
          </a:xfrm>
          <a:prstGeom prst="rect">
            <a:avLst/>
          </a:prstGeom>
        </p:spPr>
      </p:pic>
      <p:pic>
        <p:nvPicPr>
          <p:cNvPr id="36" name="Image 35">
            <a:extLst>
              <a:ext uri="{FF2B5EF4-FFF2-40B4-BE49-F238E27FC236}">
                <a16:creationId xmlns:a16="http://schemas.microsoft.com/office/drawing/2014/main" id="{C2DC41DE-E1DD-44AA-2278-15F65C82CC7E}"/>
              </a:ext>
            </a:extLst>
          </p:cNvPr>
          <p:cNvPicPr>
            <a:picLocks noChangeAspect="1"/>
          </p:cNvPicPr>
          <p:nvPr/>
        </p:nvPicPr>
        <p:blipFill>
          <a:blip r:embed="rId3"/>
          <a:stretch>
            <a:fillRect/>
          </a:stretch>
        </p:blipFill>
        <p:spPr>
          <a:xfrm>
            <a:off x="9878673" y="3857977"/>
            <a:ext cx="1867062" cy="701101"/>
          </a:xfrm>
          <a:prstGeom prst="rect">
            <a:avLst/>
          </a:prstGeom>
        </p:spPr>
      </p:pic>
    </p:spTree>
    <p:extLst>
      <p:ext uri="{BB962C8B-B14F-4D97-AF65-F5344CB8AC3E}">
        <p14:creationId xmlns:p14="http://schemas.microsoft.com/office/powerpoint/2010/main" val="3594068340"/>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a:solidFill>
                  <a:schemeClr val="bg1"/>
                </a:solidFill>
              </a:rPr>
              <a:t>Low Dose Uniformity with LFHC Technology</a:t>
            </a:r>
          </a:p>
        </p:txBody>
      </p:sp>
      <p:graphicFrame>
        <p:nvGraphicFramePr>
          <p:cNvPr id="11" name="Table 10"/>
          <p:cNvGraphicFramePr>
            <a:graphicFrameLocks noGrp="1"/>
          </p:cNvGraphicFramePr>
          <p:nvPr>
            <p:extLst>
              <p:ext uri="{D42A27DB-BD31-4B8C-83A1-F6EECF244321}">
                <p14:modId xmlns:p14="http://schemas.microsoft.com/office/powerpoint/2010/main" val="2687066267"/>
              </p:ext>
            </p:extLst>
          </p:nvPr>
        </p:nvGraphicFramePr>
        <p:xfrm>
          <a:off x="6982750" y="4828728"/>
          <a:ext cx="4298620" cy="694893"/>
        </p:xfrm>
        <a:graphic>
          <a:graphicData uri="http://schemas.openxmlformats.org/drawingml/2006/table">
            <a:tbl>
              <a:tblPr/>
              <a:tblGrid>
                <a:gridCol w="914397">
                  <a:extLst>
                    <a:ext uri="{9D8B030D-6E8A-4147-A177-3AD203B41FA5}">
                      <a16:colId xmlns:a16="http://schemas.microsoft.com/office/drawing/2014/main" val="20000"/>
                    </a:ext>
                  </a:extLst>
                </a:gridCol>
                <a:gridCol w="795313">
                  <a:extLst>
                    <a:ext uri="{9D8B030D-6E8A-4147-A177-3AD203B41FA5}">
                      <a16:colId xmlns:a16="http://schemas.microsoft.com/office/drawing/2014/main" val="20001"/>
                    </a:ext>
                  </a:extLst>
                </a:gridCol>
                <a:gridCol w="862970">
                  <a:extLst>
                    <a:ext uri="{9D8B030D-6E8A-4147-A177-3AD203B41FA5}">
                      <a16:colId xmlns:a16="http://schemas.microsoft.com/office/drawing/2014/main" val="20002"/>
                    </a:ext>
                  </a:extLst>
                </a:gridCol>
                <a:gridCol w="862970">
                  <a:extLst>
                    <a:ext uri="{9D8B030D-6E8A-4147-A177-3AD203B41FA5}">
                      <a16:colId xmlns:a16="http://schemas.microsoft.com/office/drawing/2014/main" val="20003"/>
                    </a:ext>
                  </a:extLst>
                </a:gridCol>
                <a:gridCol w="862970">
                  <a:extLst>
                    <a:ext uri="{9D8B030D-6E8A-4147-A177-3AD203B41FA5}">
                      <a16:colId xmlns:a16="http://schemas.microsoft.com/office/drawing/2014/main" val="20004"/>
                    </a:ext>
                  </a:extLst>
                </a:gridCol>
              </a:tblGrid>
              <a:tr h="167316">
                <a:tc>
                  <a:txBody>
                    <a:bodyPr/>
                    <a:lstStyle/>
                    <a:p>
                      <a:pPr algn="ctr">
                        <a:lnSpc>
                          <a:spcPct val="115000"/>
                        </a:lnSpc>
                        <a:spcAft>
                          <a:spcPts val="0"/>
                        </a:spcAft>
                      </a:pPr>
                      <a:endParaRPr lang="en-GB" sz="1000">
                        <a:solidFill>
                          <a:schemeClr val="bg1"/>
                        </a:solidFill>
                        <a:latin typeface="Calibri"/>
                        <a:ea typeface="Calibri"/>
                        <a:cs typeface="Times New Roman"/>
                      </a:endParaRPr>
                    </a:p>
                  </a:txBody>
                  <a:tcPr marL="63329" marR="633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15000"/>
                        </a:lnSpc>
                        <a:spcAft>
                          <a:spcPts val="0"/>
                        </a:spcAft>
                      </a:pPr>
                      <a:r>
                        <a:rPr lang="en-GB" sz="1200" b="1">
                          <a:solidFill>
                            <a:schemeClr val="bg1"/>
                          </a:solidFill>
                          <a:latin typeface="Calibri"/>
                          <a:ea typeface="Calibri"/>
                          <a:cs typeface="Times New Roman"/>
                        </a:rPr>
                        <a:t>Batch</a:t>
                      </a:r>
                      <a:endParaRPr lang="en-GB" sz="1200">
                        <a:solidFill>
                          <a:schemeClr val="bg1"/>
                        </a:solidFill>
                        <a:latin typeface="Calibri"/>
                        <a:ea typeface="Calibri"/>
                        <a:cs typeface="Times New Roman"/>
                      </a:endParaRPr>
                    </a:p>
                  </a:txBody>
                  <a:tcPr marL="63329" marR="63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4845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200" b="1">
                          <a:solidFill>
                            <a:schemeClr val="bg1"/>
                          </a:solidFill>
                          <a:latin typeface="+mn-lt"/>
                          <a:ea typeface="Calibri"/>
                          <a:cs typeface="Times New Roman"/>
                        </a:rPr>
                        <a:t>Sample No.</a:t>
                      </a:r>
                      <a:endParaRPr lang="en-GB" sz="1200">
                        <a:solidFill>
                          <a:schemeClr val="bg1"/>
                        </a:solidFill>
                        <a:latin typeface="+mn-lt"/>
                        <a:ea typeface="Calibri"/>
                        <a:cs typeface="Times New Roman"/>
                      </a:endParaRPr>
                    </a:p>
                  </a:txBody>
                  <a:tcPr marL="63329" marR="63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b="1">
                          <a:solidFill>
                            <a:schemeClr val="bg1"/>
                          </a:solidFill>
                          <a:latin typeface="Calibri"/>
                          <a:ea typeface="Calibri"/>
                          <a:cs typeface="Times New Roman"/>
                        </a:rPr>
                        <a:t>1</a:t>
                      </a:r>
                      <a:endParaRPr lang="en-GB" sz="1200">
                        <a:solidFill>
                          <a:schemeClr val="bg1"/>
                        </a:solidFill>
                        <a:latin typeface="Calibri"/>
                        <a:ea typeface="Calibri"/>
                        <a:cs typeface="Times New Roman"/>
                      </a:endParaRPr>
                    </a:p>
                  </a:txBody>
                  <a:tcPr marL="63329" marR="63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en-GB" sz="1200" b="1">
                          <a:solidFill>
                            <a:schemeClr val="bg1"/>
                          </a:solidFill>
                          <a:latin typeface="Calibri"/>
                          <a:ea typeface="Calibri"/>
                          <a:cs typeface="Times New Roman"/>
                        </a:rPr>
                        <a:t>2</a:t>
                      </a:r>
                      <a:endParaRPr lang="en-GB" sz="1200">
                        <a:solidFill>
                          <a:schemeClr val="bg1"/>
                        </a:solidFill>
                        <a:latin typeface="Calibri"/>
                        <a:ea typeface="Calibri"/>
                        <a:cs typeface="Times New Roman"/>
                      </a:endParaRPr>
                    </a:p>
                  </a:txBody>
                  <a:tcPr marL="63329" marR="63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GB" sz="1200" b="1">
                          <a:solidFill>
                            <a:schemeClr val="bg1"/>
                          </a:solidFill>
                          <a:latin typeface="Calibri"/>
                          <a:ea typeface="Calibri"/>
                          <a:cs typeface="Times New Roman"/>
                        </a:rPr>
                        <a:t>3</a:t>
                      </a:r>
                      <a:endParaRPr lang="en-GB" sz="1200">
                        <a:solidFill>
                          <a:schemeClr val="bg1"/>
                        </a:solidFill>
                        <a:latin typeface="Calibri"/>
                        <a:ea typeface="Calibri"/>
                        <a:cs typeface="Times New Roman"/>
                      </a:endParaRPr>
                    </a:p>
                  </a:txBody>
                  <a:tcPr marL="63329" marR="63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GB" sz="1200" b="1">
                          <a:solidFill>
                            <a:schemeClr val="bg1"/>
                          </a:solidFill>
                          <a:latin typeface="Calibri"/>
                          <a:ea typeface="Calibri"/>
                          <a:cs typeface="Times New Roman"/>
                        </a:rPr>
                        <a:t>4</a:t>
                      </a:r>
                      <a:endParaRPr lang="en-GB" sz="1200">
                        <a:solidFill>
                          <a:schemeClr val="bg1"/>
                        </a:solidFill>
                        <a:latin typeface="Calibri"/>
                        <a:ea typeface="Calibri"/>
                        <a:cs typeface="Times New Roman"/>
                      </a:endParaRPr>
                    </a:p>
                  </a:txBody>
                  <a:tcPr marL="63329" marR="63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1"/>
                  </a:ext>
                </a:extLst>
              </a:tr>
              <a:tr h="248450">
                <a:tc>
                  <a:txBody>
                    <a:bodyPr/>
                    <a:lstStyle/>
                    <a:p>
                      <a:pPr algn="ctr">
                        <a:lnSpc>
                          <a:spcPct val="115000"/>
                        </a:lnSpc>
                        <a:spcAft>
                          <a:spcPts val="0"/>
                        </a:spcAft>
                      </a:pPr>
                      <a:r>
                        <a:rPr lang="en-GB" sz="1200" b="1">
                          <a:solidFill>
                            <a:schemeClr val="bg1"/>
                          </a:solidFill>
                          <a:latin typeface="Calibri"/>
                          <a:ea typeface="Calibri"/>
                          <a:cs typeface="Times New Roman"/>
                        </a:rPr>
                        <a:t>% RSD</a:t>
                      </a:r>
                      <a:endParaRPr lang="en-GB" sz="1200">
                        <a:solidFill>
                          <a:schemeClr val="bg1"/>
                        </a:solidFill>
                        <a:latin typeface="Calibri"/>
                        <a:ea typeface="Calibri"/>
                        <a:cs typeface="Times New Roman"/>
                      </a:endParaRPr>
                    </a:p>
                  </a:txBody>
                  <a:tcPr marL="63329" marR="63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5000"/>
                      </a:schemeClr>
                    </a:solidFill>
                  </a:tcPr>
                </a:tc>
                <a:tc>
                  <a:txBody>
                    <a:bodyPr/>
                    <a:lstStyle/>
                    <a:p>
                      <a:pPr algn="ctr" fontAlgn="b"/>
                      <a:r>
                        <a:rPr lang="en-GB" sz="1200" b="1" i="0" u="none" strike="noStrike">
                          <a:solidFill>
                            <a:schemeClr val="bg1"/>
                          </a:solidFill>
                          <a:effectLst/>
                          <a:latin typeface="Calibri"/>
                        </a:rPr>
                        <a:t>0.43%</a:t>
                      </a:r>
                    </a:p>
                  </a:txBody>
                  <a:tcPr marL="7037" marR="7037" marT="70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5000"/>
                      </a:schemeClr>
                    </a:solidFill>
                  </a:tcPr>
                </a:tc>
                <a:tc>
                  <a:txBody>
                    <a:bodyPr/>
                    <a:lstStyle/>
                    <a:p>
                      <a:pPr algn="ctr" fontAlgn="b"/>
                      <a:r>
                        <a:rPr lang="en-GB" sz="1200" b="1" i="0" u="none" strike="noStrike">
                          <a:solidFill>
                            <a:schemeClr val="bg1"/>
                          </a:solidFill>
                          <a:effectLst/>
                          <a:latin typeface="Calibri"/>
                        </a:rPr>
                        <a:t>0.52%</a:t>
                      </a:r>
                    </a:p>
                  </a:txBody>
                  <a:tcPr marL="7037" marR="7037" marT="70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5000"/>
                      </a:schemeClr>
                    </a:solidFill>
                  </a:tcPr>
                </a:tc>
                <a:tc>
                  <a:txBody>
                    <a:bodyPr/>
                    <a:lstStyle/>
                    <a:p>
                      <a:pPr algn="ctr" fontAlgn="b"/>
                      <a:r>
                        <a:rPr lang="en-GB" sz="1200" b="1" i="0" u="none" strike="noStrike">
                          <a:solidFill>
                            <a:schemeClr val="bg1"/>
                          </a:solidFill>
                          <a:effectLst/>
                          <a:latin typeface="Calibri"/>
                        </a:rPr>
                        <a:t>0.52%</a:t>
                      </a:r>
                    </a:p>
                  </a:txBody>
                  <a:tcPr marL="7037" marR="7037" marT="70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5000"/>
                      </a:schemeClr>
                    </a:solidFill>
                  </a:tcPr>
                </a:tc>
                <a:tc>
                  <a:txBody>
                    <a:bodyPr/>
                    <a:lstStyle/>
                    <a:p>
                      <a:pPr algn="ctr" fontAlgn="b"/>
                      <a:r>
                        <a:rPr lang="en-GB" sz="1200" b="1" i="0" u="none" strike="noStrike">
                          <a:solidFill>
                            <a:schemeClr val="bg1"/>
                          </a:solidFill>
                          <a:effectLst/>
                          <a:latin typeface="Calibri"/>
                        </a:rPr>
                        <a:t>0.76%</a:t>
                      </a:r>
                    </a:p>
                  </a:txBody>
                  <a:tcPr marL="7037" marR="7037" marT="70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5000"/>
                      </a:schemeClr>
                    </a:solidFill>
                  </a:tcPr>
                </a:tc>
                <a:extLst>
                  <a:ext uri="{0D108BD9-81ED-4DB2-BD59-A6C34878D82A}">
                    <a16:rowId xmlns:a16="http://schemas.microsoft.com/office/drawing/2014/main" val="10002"/>
                  </a:ext>
                </a:extLst>
              </a:tr>
            </a:tbl>
          </a:graphicData>
        </a:graphic>
      </p:graphicFrame>
      <p:pic>
        <p:nvPicPr>
          <p:cNvPr id="12" name="Picture 11"/>
          <p:cNvPicPr>
            <a:picLocks noChangeAspect="1"/>
          </p:cNvPicPr>
          <p:nvPr/>
        </p:nvPicPr>
        <p:blipFill>
          <a:blip r:embed="rId2"/>
          <a:stretch>
            <a:fillRect/>
          </a:stretch>
        </p:blipFill>
        <p:spPr>
          <a:xfrm>
            <a:off x="1434104" y="5296121"/>
            <a:ext cx="1708657" cy="879760"/>
          </a:xfrm>
          <a:prstGeom prst="rect">
            <a:avLst/>
          </a:prstGeom>
        </p:spPr>
      </p:pic>
      <p:graphicFrame>
        <p:nvGraphicFramePr>
          <p:cNvPr id="13" name="Chart 12"/>
          <p:cNvGraphicFramePr>
            <a:graphicFrameLocks/>
          </p:cNvGraphicFramePr>
          <p:nvPr>
            <p:extLst>
              <p:ext uri="{D42A27DB-BD31-4B8C-83A1-F6EECF244321}">
                <p14:modId xmlns:p14="http://schemas.microsoft.com/office/powerpoint/2010/main" val="1871593065"/>
              </p:ext>
            </p:extLst>
          </p:nvPr>
        </p:nvGraphicFramePr>
        <p:xfrm>
          <a:off x="6183585" y="1091682"/>
          <a:ext cx="5539068" cy="3489467"/>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p:cNvPicPr>
            <a:picLocks noChangeAspect="1"/>
          </p:cNvPicPr>
          <p:nvPr/>
        </p:nvPicPr>
        <p:blipFill rotWithShape="1">
          <a:blip r:embed="rId4"/>
          <a:srcRect t="9085" b="1"/>
          <a:stretch/>
        </p:blipFill>
        <p:spPr>
          <a:xfrm>
            <a:off x="4340530" y="4940312"/>
            <a:ext cx="1901048" cy="907111"/>
          </a:xfrm>
          <a:prstGeom prst="rect">
            <a:avLst/>
          </a:prstGeom>
        </p:spPr>
      </p:pic>
      <p:sp>
        <p:nvSpPr>
          <p:cNvPr id="8" name="Rectangle 7">
            <a:extLst>
              <a:ext uri="{FF2B5EF4-FFF2-40B4-BE49-F238E27FC236}">
                <a16:creationId xmlns:a16="http://schemas.microsoft.com/office/drawing/2014/main" id="{51377EEF-B2BA-4903-ABB7-24E7E3E7D42C}"/>
              </a:ext>
            </a:extLst>
          </p:cNvPr>
          <p:cNvSpPr/>
          <p:nvPr/>
        </p:nvSpPr>
        <p:spPr>
          <a:xfrm>
            <a:off x="682479" y="1205199"/>
            <a:ext cx="4677968" cy="3262432"/>
          </a:xfrm>
          <a:prstGeom prst="rect">
            <a:avLst/>
          </a:prstGeom>
        </p:spPr>
        <p:txBody>
          <a:bodyPr wrap="square">
            <a:spAutoFit/>
          </a:bodyPr>
          <a:lstStyle/>
          <a:p>
            <a:pPr marL="285750" lvl="1" indent="-285750">
              <a:spcBef>
                <a:spcPts val="1200"/>
              </a:spcBef>
              <a:buClr>
                <a:schemeClr val="tx1">
                  <a:lumMod val="85000"/>
                  <a:lumOff val="15000"/>
                </a:schemeClr>
              </a:buClr>
              <a:buFont typeface="Arial" panose="020B0604020202020204" pitchFamily="34" charset="0"/>
              <a:buChar char="•"/>
            </a:pPr>
            <a:r>
              <a:rPr lang="en-US" sz="1600">
                <a:solidFill>
                  <a:schemeClr val="bg1"/>
                </a:solidFill>
                <a:cs typeface="Arial" panose="020B0604020202020204" pitchFamily="34" charset="0"/>
              </a:rPr>
              <a:t>Content uniformity for low dose can be challenging solid dosage forms</a:t>
            </a:r>
          </a:p>
          <a:p>
            <a:pPr marL="285750" lvl="1" indent="-285750">
              <a:spcBef>
                <a:spcPts val="1200"/>
              </a:spcBef>
              <a:buClr>
                <a:schemeClr val="tx1">
                  <a:lumMod val="85000"/>
                  <a:lumOff val="15000"/>
                </a:schemeClr>
              </a:buClr>
              <a:buFont typeface="Arial" panose="020B0604020202020204" pitchFamily="34" charset="0"/>
              <a:buChar char="•"/>
            </a:pPr>
            <a:r>
              <a:rPr lang="en-US" sz="1600">
                <a:solidFill>
                  <a:schemeClr val="bg1"/>
                </a:solidFill>
                <a:cs typeface="Arial" panose="020B0604020202020204" pitchFamily="34" charset="0"/>
              </a:rPr>
              <a:t>Specific excipients selected based on the physiochemical prosperities of the API, to generate solutions or suspensions, suitable for maintaining low dose uniformity</a:t>
            </a:r>
          </a:p>
          <a:p>
            <a:pPr marL="285750" lvl="1" indent="-285750">
              <a:spcBef>
                <a:spcPts val="1200"/>
              </a:spcBef>
              <a:buClr>
                <a:schemeClr val="tx1">
                  <a:lumMod val="85000"/>
                  <a:lumOff val="15000"/>
                </a:schemeClr>
              </a:buClr>
              <a:buFont typeface="Arial" panose="020B0604020202020204" pitchFamily="34" charset="0"/>
              <a:buChar char="•"/>
            </a:pPr>
            <a:r>
              <a:rPr lang="en-US" sz="1600">
                <a:solidFill>
                  <a:schemeClr val="bg1"/>
                </a:solidFill>
                <a:cs typeface="Arial" panose="020B0604020202020204" pitchFamily="34" charset="0"/>
              </a:rPr>
              <a:t>Precision filling of liquids into capsules using high speed filling machine</a:t>
            </a:r>
          </a:p>
          <a:p>
            <a:pPr marL="285750" lvl="1" indent="-285750">
              <a:spcBef>
                <a:spcPts val="1200"/>
              </a:spcBef>
              <a:buClr>
                <a:schemeClr val="tx1">
                  <a:lumMod val="85000"/>
                  <a:lumOff val="15000"/>
                </a:schemeClr>
              </a:buClr>
              <a:buFont typeface="Arial" panose="020B0604020202020204" pitchFamily="34" charset="0"/>
              <a:buChar char="•"/>
            </a:pPr>
            <a:r>
              <a:rPr lang="en-US" sz="1600">
                <a:solidFill>
                  <a:schemeClr val="bg1"/>
                </a:solidFill>
                <a:cs typeface="Arial" panose="020B0604020202020204" pitchFamily="34" charset="0"/>
              </a:rPr>
              <a:t>Content uniformity is assured through precision dosing of a stable solution or suspension formulation</a:t>
            </a:r>
          </a:p>
        </p:txBody>
      </p:sp>
    </p:spTree>
    <p:extLst>
      <p:ext uri="{BB962C8B-B14F-4D97-AF65-F5344CB8AC3E}">
        <p14:creationId xmlns:p14="http://schemas.microsoft.com/office/powerpoint/2010/main" val="2567301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11B047-0F7B-408F-AFAE-284B486D6A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871" r="39434" b="14988"/>
          <a:stretch/>
        </p:blipFill>
        <p:spPr>
          <a:xfrm>
            <a:off x="4533867" y="4558848"/>
            <a:ext cx="2290430" cy="1466304"/>
          </a:xfrm>
          <a:prstGeom prst="rect">
            <a:avLst/>
          </a:prstGeom>
        </p:spPr>
      </p:pic>
      <p:sp>
        <p:nvSpPr>
          <p:cNvPr id="2" name="Title 1"/>
          <p:cNvSpPr>
            <a:spLocks noGrp="1"/>
          </p:cNvSpPr>
          <p:nvPr>
            <p:ph type="ctrTitle"/>
          </p:nvPr>
        </p:nvSpPr>
        <p:spPr/>
        <p:txBody>
          <a:bodyPr>
            <a:normAutofit fontScale="90000"/>
          </a:bodyPr>
          <a:lstStyle/>
          <a:p>
            <a:r>
              <a:rPr lang="en-US"/>
              <a:t>Rapid Scale-Up from Bench to Commercial Equipment</a:t>
            </a:r>
            <a:br>
              <a:rPr lang="en-US" sz="2000"/>
            </a:br>
            <a:endParaRPr lang="en-GB" sz="2000"/>
          </a:p>
        </p:txBody>
      </p:sp>
      <p:sp>
        <p:nvSpPr>
          <p:cNvPr id="8" name="TextBox 3"/>
          <p:cNvSpPr txBox="1">
            <a:spLocks noChangeArrowheads="1"/>
          </p:cNvSpPr>
          <p:nvPr/>
        </p:nvSpPr>
        <p:spPr bwMode="auto">
          <a:xfrm>
            <a:off x="583719" y="912949"/>
            <a:ext cx="8333758" cy="335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itchFamily="34" charset="0"/>
                <a:ea typeface="ＭＳ Ｐゴシック" pitchFamily="34" charset="-128"/>
              </a:defRPr>
            </a:lvl1pPr>
            <a:lvl2pPr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indent="0" algn="ctr" eaLnBrk="1" hangingPunct="1">
              <a:lnSpc>
                <a:spcPct val="150000"/>
              </a:lnSpc>
              <a:spcBef>
                <a:spcPct val="10000"/>
              </a:spcBef>
              <a:spcAft>
                <a:spcPct val="10000"/>
              </a:spcAft>
              <a:buClr>
                <a:srgbClr val="007894"/>
              </a:buClr>
            </a:pPr>
            <a:r>
              <a:rPr lang="en-GB" sz="1600" b="1">
                <a:solidFill>
                  <a:schemeClr val="bg1"/>
                </a:solidFill>
                <a:latin typeface="+mn-lt"/>
              </a:rPr>
              <a:t>Ease of scale up: Lab to clinical manufacturing to commercial</a:t>
            </a:r>
          </a:p>
          <a:p>
            <a:pPr marL="550862" lvl="1" indent="-285750" eaLnBrk="1" hangingPunct="1">
              <a:lnSpc>
                <a:spcPct val="150000"/>
              </a:lnSpc>
              <a:spcBef>
                <a:spcPct val="10000"/>
              </a:spcBef>
              <a:spcAft>
                <a:spcPct val="10000"/>
              </a:spcAft>
              <a:buClr>
                <a:srgbClr val="007894"/>
              </a:buClr>
              <a:buFont typeface="Arial" panose="020B0604020202020204" pitchFamily="34" charset="0"/>
              <a:buChar char="•"/>
            </a:pPr>
            <a:r>
              <a:rPr lang="en-GB" sz="1600">
                <a:solidFill>
                  <a:schemeClr val="bg1"/>
                </a:solidFill>
                <a:latin typeface="+mn-lt"/>
              </a:rPr>
              <a:t>Capsule manufacture and technical stability analysis  </a:t>
            </a:r>
          </a:p>
          <a:p>
            <a:pPr marL="550862" lvl="1" indent="-285750" eaLnBrk="1" hangingPunct="1">
              <a:lnSpc>
                <a:spcPct val="150000"/>
              </a:lnSpc>
              <a:spcBef>
                <a:spcPct val="10000"/>
              </a:spcBef>
              <a:spcAft>
                <a:spcPct val="10000"/>
              </a:spcAft>
              <a:buClr>
                <a:srgbClr val="007894"/>
              </a:buClr>
              <a:buFont typeface="Arial" panose="020B0604020202020204" pitchFamily="34" charset="0"/>
              <a:buChar char="•"/>
            </a:pPr>
            <a:r>
              <a:rPr lang="en-GB" sz="1600">
                <a:solidFill>
                  <a:schemeClr val="bg1"/>
                </a:solidFill>
                <a:latin typeface="+mn-lt"/>
              </a:rPr>
              <a:t>Phase-appropriate equipment for developmental and GMP processing</a:t>
            </a:r>
          </a:p>
          <a:p>
            <a:pPr marL="550862" lvl="1" indent="-285750" eaLnBrk="1" hangingPunct="1">
              <a:lnSpc>
                <a:spcPct val="150000"/>
              </a:lnSpc>
              <a:spcBef>
                <a:spcPct val="10000"/>
              </a:spcBef>
              <a:spcAft>
                <a:spcPct val="10000"/>
              </a:spcAft>
              <a:buClr>
                <a:srgbClr val="007894"/>
              </a:buClr>
              <a:buFont typeface="Arial" panose="020B0604020202020204" pitchFamily="34" charset="0"/>
              <a:buChar char="•"/>
            </a:pPr>
            <a:r>
              <a:rPr lang="en-GB" sz="1600">
                <a:solidFill>
                  <a:schemeClr val="bg1"/>
                </a:solidFill>
                <a:latin typeface="+mn-lt"/>
              </a:rPr>
              <a:t>Transfer is replicated on equivalent or identical equipment</a:t>
            </a:r>
          </a:p>
          <a:p>
            <a:pPr marL="550862" lvl="1" indent="-285750" eaLnBrk="1" hangingPunct="1">
              <a:lnSpc>
                <a:spcPct val="150000"/>
              </a:lnSpc>
              <a:spcBef>
                <a:spcPct val="10000"/>
              </a:spcBef>
              <a:spcAft>
                <a:spcPct val="10000"/>
              </a:spcAft>
              <a:buClr>
                <a:srgbClr val="007894"/>
              </a:buClr>
              <a:buFont typeface="Arial" panose="020B0604020202020204" pitchFamily="34" charset="0"/>
              <a:buChar char="•"/>
            </a:pPr>
            <a:r>
              <a:rPr lang="en-GB" sz="1600">
                <a:solidFill>
                  <a:schemeClr val="bg1"/>
                </a:solidFill>
                <a:latin typeface="+mn-lt"/>
              </a:rPr>
              <a:t>Formulation experience across hundreds of compounds and target product profiles</a:t>
            </a:r>
          </a:p>
          <a:p>
            <a:pPr marL="550862" lvl="1" indent="-285750" eaLnBrk="1" hangingPunct="1">
              <a:lnSpc>
                <a:spcPct val="150000"/>
              </a:lnSpc>
              <a:spcBef>
                <a:spcPct val="10000"/>
              </a:spcBef>
              <a:spcAft>
                <a:spcPct val="10000"/>
              </a:spcAft>
              <a:buClr>
                <a:srgbClr val="007894"/>
              </a:buClr>
              <a:buFont typeface="Arial" panose="020B0604020202020204" pitchFamily="34" charset="0"/>
              <a:buChar char="•"/>
            </a:pPr>
            <a:r>
              <a:rPr lang="en-GB" sz="1600">
                <a:solidFill>
                  <a:schemeClr val="bg1"/>
                </a:solidFill>
                <a:latin typeface="+mn-lt"/>
              </a:rPr>
              <a:t>Minimal formulation optimisation required from formulation concepts</a:t>
            </a:r>
          </a:p>
          <a:p>
            <a:pPr marL="550862" lvl="1" indent="-285750" eaLnBrk="1" hangingPunct="1">
              <a:lnSpc>
                <a:spcPct val="150000"/>
              </a:lnSpc>
              <a:spcBef>
                <a:spcPct val="10000"/>
              </a:spcBef>
              <a:spcAft>
                <a:spcPct val="10000"/>
              </a:spcAft>
              <a:buClr>
                <a:srgbClr val="007894"/>
              </a:buClr>
              <a:buFont typeface="Arial" panose="020B0604020202020204" pitchFamily="34" charset="0"/>
              <a:buChar char="•"/>
            </a:pPr>
            <a:r>
              <a:rPr lang="en-GB" sz="1600">
                <a:solidFill>
                  <a:schemeClr val="bg1"/>
                </a:solidFill>
                <a:latin typeface="+mn-lt"/>
              </a:rPr>
              <a:t>Established QBD, scale-up, tech transfer best practices and protocols</a:t>
            </a:r>
          </a:p>
          <a:p>
            <a:pPr marL="550862" lvl="1" indent="-285750" eaLnBrk="1" hangingPunct="1">
              <a:lnSpc>
                <a:spcPct val="150000"/>
              </a:lnSpc>
              <a:spcBef>
                <a:spcPct val="10000"/>
              </a:spcBef>
              <a:spcAft>
                <a:spcPct val="10000"/>
              </a:spcAft>
              <a:buClr>
                <a:srgbClr val="007894"/>
              </a:buClr>
              <a:buFont typeface="Arial" panose="020B0604020202020204" pitchFamily="34" charset="0"/>
              <a:buChar char="•"/>
            </a:pPr>
            <a:r>
              <a:rPr lang="en-GB" sz="1600">
                <a:solidFill>
                  <a:schemeClr val="bg1"/>
                </a:solidFill>
                <a:latin typeface="+mn-lt"/>
              </a:rPr>
              <a:t>Optimized filling and sealing processes replicated at each stage of development</a:t>
            </a:r>
          </a:p>
        </p:txBody>
      </p:sp>
      <p:pic>
        <p:nvPicPr>
          <p:cNvPr id="11" name="Picture 2" descr="Lab Mixer - Silverson L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4352" y="1271970"/>
            <a:ext cx="780153" cy="15270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clrChange>
              <a:clrFrom>
                <a:srgbClr val="FFFFFF"/>
              </a:clrFrom>
              <a:clrTo>
                <a:srgbClr val="FFFFFF">
                  <a:alpha val="0"/>
                </a:srgbClr>
              </a:clrTo>
            </a:clrChange>
          </a:blip>
          <a:stretch>
            <a:fillRect/>
          </a:stretch>
        </p:blipFill>
        <p:spPr>
          <a:xfrm>
            <a:off x="9524567" y="3046266"/>
            <a:ext cx="1469847" cy="1587121"/>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22279" b="21528"/>
          <a:stretch/>
        </p:blipFill>
        <p:spPr>
          <a:xfrm>
            <a:off x="9383190" y="5339355"/>
            <a:ext cx="1752600" cy="902764"/>
          </a:xfrm>
          <a:prstGeom prst="rect">
            <a:avLst/>
          </a:prstGeom>
        </p:spPr>
      </p:pic>
      <p:pic>
        <p:nvPicPr>
          <p:cNvPr id="10" name="Content Placeholder 11">
            <a:extLst>
              <a:ext uri="{FF2B5EF4-FFF2-40B4-BE49-F238E27FC236}">
                <a16:creationId xmlns:a16="http://schemas.microsoft.com/office/drawing/2014/main" id="{C571B337-3460-4378-BF22-481068D6C987}"/>
              </a:ext>
            </a:extLst>
          </p:cNvPr>
          <p:cNvPicPr>
            <a:picLocks/>
          </p:cNvPicPr>
          <p:nvPr/>
        </p:nvPicPr>
        <p:blipFill rotWithShape="1">
          <a:blip r:embed="rId6"/>
          <a:srcRect l="24188" t="6400" r="7377" b="52307"/>
          <a:stretch/>
        </p:blipFill>
        <p:spPr>
          <a:xfrm>
            <a:off x="1188098" y="4558848"/>
            <a:ext cx="2338873" cy="1482500"/>
          </a:xfrm>
          <a:prstGeom prst="rect">
            <a:avLst/>
          </a:prstGeom>
        </p:spPr>
      </p:pic>
      <p:sp>
        <p:nvSpPr>
          <p:cNvPr id="14" name="TextBox 3">
            <a:extLst>
              <a:ext uri="{FF2B5EF4-FFF2-40B4-BE49-F238E27FC236}">
                <a16:creationId xmlns:a16="http://schemas.microsoft.com/office/drawing/2014/main" id="{6C6CDED2-EBA4-470B-A372-E9A607950690}"/>
              </a:ext>
            </a:extLst>
          </p:cNvPr>
          <p:cNvSpPr txBox="1">
            <a:spLocks noChangeArrowheads="1"/>
          </p:cNvSpPr>
          <p:nvPr/>
        </p:nvSpPr>
        <p:spPr bwMode="auto">
          <a:xfrm>
            <a:off x="8492017" y="1537627"/>
            <a:ext cx="1186941"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itchFamily="34" charset="0"/>
                <a:ea typeface="ＭＳ Ｐゴシック" pitchFamily="34" charset="-128"/>
              </a:defRPr>
            </a:lvl1pPr>
            <a:lvl2pPr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indent="0" algn="ctr" eaLnBrk="1" hangingPunct="1">
              <a:lnSpc>
                <a:spcPct val="150000"/>
              </a:lnSpc>
              <a:spcBef>
                <a:spcPct val="10000"/>
              </a:spcBef>
              <a:spcAft>
                <a:spcPct val="10000"/>
              </a:spcAft>
              <a:buClr>
                <a:srgbClr val="007894"/>
              </a:buClr>
            </a:pPr>
            <a:r>
              <a:rPr lang="en-GB" sz="1600" b="1">
                <a:solidFill>
                  <a:schemeClr val="bg1"/>
                </a:solidFill>
                <a:latin typeface="+mn-lt"/>
              </a:rPr>
              <a:t>Mixing</a:t>
            </a:r>
            <a:endParaRPr lang="en-GB" sz="1600">
              <a:solidFill>
                <a:schemeClr val="bg1"/>
              </a:solidFill>
              <a:latin typeface="+mn-lt"/>
            </a:endParaRPr>
          </a:p>
        </p:txBody>
      </p:sp>
      <p:sp>
        <p:nvSpPr>
          <p:cNvPr id="16" name="TextBox 3">
            <a:extLst>
              <a:ext uri="{FF2B5EF4-FFF2-40B4-BE49-F238E27FC236}">
                <a16:creationId xmlns:a16="http://schemas.microsoft.com/office/drawing/2014/main" id="{3AF87A15-A78E-4646-93D5-668B013B0EE8}"/>
              </a:ext>
            </a:extLst>
          </p:cNvPr>
          <p:cNvSpPr txBox="1">
            <a:spLocks noChangeArrowheads="1"/>
          </p:cNvSpPr>
          <p:nvPr/>
        </p:nvSpPr>
        <p:spPr bwMode="auto">
          <a:xfrm>
            <a:off x="8455999" y="3121018"/>
            <a:ext cx="1186941"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itchFamily="34" charset="0"/>
                <a:ea typeface="ＭＳ Ｐゴシック" pitchFamily="34" charset="-128"/>
              </a:defRPr>
            </a:lvl1pPr>
            <a:lvl2pPr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indent="0" algn="ctr" eaLnBrk="1" hangingPunct="1">
              <a:lnSpc>
                <a:spcPct val="150000"/>
              </a:lnSpc>
              <a:spcBef>
                <a:spcPct val="10000"/>
              </a:spcBef>
              <a:spcAft>
                <a:spcPct val="10000"/>
              </a:spcAft>
              <a:buClr>
                <a:srgbClr val="007894"/>
              </a:buClr>
            </a:pPr>
            <a:r>
              <a:rPr lang="en-GB" sz="1600" b="1">
                <a:solidFill>
                  <a:schemeClr val="bg1"/>
                </a:solidFill>
                <a:latin typeface="+mn-lt"/>
              </a:rPr>
              <a:t>Filling</a:t>
            </a:r>
            <a:endParaRPr lang="en-GB" sz="1600">
              <a:solidFill>
                <a:schemeClr val="bg1"/>
              </a:solidFill>
              <a:latin typeface="+mn-lt"/>
            </a:endParaRPr>
          </a:p>
        </p:txBody>
      </p:sp>
      <p:sp>
        <p:nvSpPr>
          <p:cNvPr id="18" name="TextBox 3">
            <a:extLst>
              <a:ext uri="{FF2B5EF4-FFF2-40B4-BE49-F238E27FC236}">
                <a16:creationId xmlns:a16="http://schemas.microsoft.com/office/drawing/2014/main" id="{DD0287D3-059B-4941-8CF2-DC17F16F45B7}"/>
              </a:ext>
            </a:extLst>
          </p:cNvPr>
          <p:cNvSpPr txBox="1">
            <a:spLocks noChangeArrowheads="1"/>
          </p:cNvSpPr>
          <p:nvPr/>
        </p:nvSpPr>
        <p:spPr bwMode="auto">
          <a:xfrm>
            <a:off x="8337626" y="4915906"/>
            <a:ext cx="1186941"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itchFamily="34" charset="0"/>
                <a:ea typeface="ＭＳ Ｐゴシック" pitchFamily="34" charset="-128"/>
              </a:defRPr>
            </a:lvl1pPr>
            <a:lvl2pPr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indent="0" algn="ctr" eaLnBrk="1" hangingPunct="1">
              <a:lnSpc>
                <a:spcPct val="150000"/>
              </a:lnSpc>
              <a:spcBef>
                <a:spcPct val="10000"/>
              </a:spcBef>
              <a:spcAft>
                <a:spcPct val="10000"/>
              </a:spcAft>
              <a:buClr>
                <a:srgbClr val="007894"/>
              </a:buClr>
            </a:pPr>
            <a:r>
              <a:rPr lang="en-GB" sz="1600" b="1">
                <a:solidFill>
                  <a:schemeClr val="bg1"/>
                </a:solidFill>
                <a:latin typeface="+mn-lt"/>
              </a:rPr>
              <a:t>Banding</a:t>
            </a:r>
            <a:endParaRPr lang="en-GB" sz="1600">
              <a:solidFill>
                <a:schemeClr val="bg1"/>
              </a:solidFill>
              <a:latin typeface="+mn-lt"/>
            </a:endParaRPr>
          </a:p>
        </p:txBody>
      </p:sp>
      <p:sp>
        <p:nvSpPr>
          <p:cNvPr id="19" name="Frame 18">
            <a:extLst>
              <a:ext uri="{FF2B5EF4-FFF2-40B4-BE49-F238E27FC236}">
                <a16:creationId xmlns:a16="http://schemas.microsoft.com/office/drawing/2014/main" id="{0642A082-25F8-4F76-8118-ED1718F828A1}"/>
              </a:ext>
            </a:extLst>
          </p:cNvPr>
          <p:cNvSpPr/>
          <p:nvPr/>
        </p:nvSpPr>
        <p:spPr>
          <a:xfrm>
            <a:off x="1188098" y="4542653"/>
            <a:ext cx="2338873" cy="1482500"/>
          </a:xfrm>
          <a:prstGeom prst="frame">
            <a:avLst>
              <a:gd name="adj1" fmla="val 60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ame 21">
            <a:extLst>
              <a:ext uri="{FF2B5EF4-FFF2-40B4-BE49-F238E27FC236}">
                <a16:creationId xmlns:a16="http://schemas.microsoft.com/office/drawing/2014/main" id="{BD5D812D-5AE5-403D-AF37-587C98C409BC}"/>
              </a:ext>
            </a:extLst>
          </p:cNvPr>
          <p:cNvSpPr/>
          <p:nvPr/>
        </p:nvSpPr>
        <p:spPr>
          <a:xfrm>
            <a:off x="4533867" y="4542651"/>
            <a:ext cx="2338873" cy="1482501"/>
          </a:xfrm>
          <a:prstGeom prst="frame">
            <a:avLst>
              <a:gd name="adj1" fmla="val 60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73326245"/>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2900"/>
              <a:t>Cleanrooms and Commercial Equipment </a:t>
            </a:r>
          </a:p>
        </p:txBody>
      </p:sp>
      <p:sp>
        <p:nvSpPr>
          <p:cNvPr id="33" name="TextBox 32"/>
          <p:cNvSpPr txBox="1"/>
          <p:nvPr/>
        </p:nvSpPr>
        <p:spPr>
          <a:xfrm>
            <a:off x="4574667" y="6083378"/>
            <a:ext cx="452368" cy="307777"/>
          </a:xfrm>
          <a:prstGeom prst="rect">
            <a:avLst/>
          </a:prstGeom>
          <a:noFill/>
        </p:spPr>
        <p:txBody>
          <a:bodyPr wrap="none" rtlCol="0">
            <a:spAutoFit/>
          </a:bodyPr>
          <a:lstStyle/>
          <a:p>
            <a:r>
              <a:rPr lang="en-GB" sz="1400"/>
              <a:t>Mix</a:t>
            </a:r>
          </a:p>
        </p:txBody>
      </p:sp>
      <p:sp>
        <p:nvSpPr>
          <p:cNvPr id="34" name="TextBox 33"/>
          <p:cNvSpPr txBox="1"/>
          <p:nvPr/>
        </p:nvSpPr>
        <p:spPr>
          <a:xfrm>
            <a:off x="6190942" y="6063184"/>
            <a:ext cx="388248" cy="307777"/>
          </a:xfrm>
          <a:prstGeom prst="rect">
            <a:avLst/>
          </a:prstGeom>
          <a:noFill/>
        </p:spPr>
        <p:txBody>
          <a:bodyPr wrap="none" rtlCol="0">
            <a:spAutoFit/>
          </a:bodyPr>
          <a:lstStyle/>
          <a:p>
            <a:r>
              <a:rPr lang="en-GB" sz="1400"/>
              <a:t>Fill</a:t>
            </a:r>
          </a:p>
        </p:txBody>
      </p:sp>
      <p:sp>
        <p:nvSpPr>
          <p:cNvPr id="37" name="TextBox 36"/>
          <p:cNvSpPr txBox="1"/>
          <p:nvPr/>
        </p:nvSpPr>
        <p:spPr>
          <a:xfrm>
            <a:off x="8689763" y="6063183"/>
            <a:ext cx="479618" cy="307777"/>
          </a:xfrm>
          <a:prstGeom prst="rect">
            <a:avLst/>
          </a:prstGeom>
          <a:noFill/>
        </p:spPr>
        <p:txBody>
          <a:bodyPr wrap="none" rtlCol="0">
            <a:spAutoFit/>
          </a:bodyPr>
          <a:lstStyle/>
          <a:p>
            <a:r>
              <a:rPr lang="en-GB" sz="1400"/>
              <a:t>Seal</a:t>
            </a:r>
          </a:p>
        </p:txBody>
      </p:sp>
      <p:sp>
        <p:nvSpPr>
          <p:cNvPr id="39" name="Content Placeholder 3"/>
          <p:cNvSpPr txBox="1">
            <a:spLocks/>
          </p:cNvSpPr>
          <p:nvPr/>
        </p:nvSpPr>
        <p:spPr>
          <a:xfrm>
            <a:off x="432221" y="882904"/>
            <a:ext cx="5826536" cy="223307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rgbClr val="007894"/>
              </a:buClr>
              <a:buFont typeface="Arial" panose="020B0604020202020204" pitchFamily="34" charset="0"/>
              <a:buChar char="•"/>
              <a:defRPr lang="en-US" sz="1600" kern="1200" dirty="0" smtClean="0">
                <a:solidFill>
                  <a:srgbClr val="5F606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600"/>
              </a:spcBef>
              <a:buClr>
                <a:srgbClr val="007894"/>
              </a:buClr>
              <a:buFont typeface="Wingdings" panose="05000000000000000000" pitchFamily="2" charset="2"/>
              <a:buChar char="ü"/>
              <a:defRPr lang="en-US" sz="1400" kern="1200" dirty="0" smtClean="0">
                <a:solidFill>
                  <a:srgbClr val="5F6062"/>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600"/>
              </a:spcBef>
              <a:buClr>
                <a:srgbClr val="007894"/>
              </a:buClr>
              <a:buFont typeface="Arial" panose="020B0604020202020204" pitchFamily="34" charset="0"/>
              <a:buChar char="–"/>
              <a:defRPr lang="en-US" sz="1200" kern="1200" dirty="0" smtClean="0">
                <a:solidFill>
                  <a:srgbClr val="5F6062"/>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lnSpc>
                <a:spcPct val="100000"/>
              </a:lnSpc>
              <a:spcBef>
                <a:spcPts val="500"/>
              </a:spcBef>
              <a:buClr>
                <a:srgbClr val="007894"/>
              </a:buClr>
              <a:buFont typeface="Arial" panose="020B0604020202020204" pitchFamily="34" charset="0"/>
              <a:buChar char="•"/>
              <a:defRPr lang="en-US" sz="1000" kern="1200" dirty="0" smtClean="0">
                <a:solidFill>
                  <a:srgbClr val="5F6062"/>
                </a:solidFill>
                <a:latin typeface="Arial" panose="020B0604020202020204" pitchFamily="34" charset="0"/>
                <a:ea typeface="+mn-ea"/>
                <a:cs typeface="Arial" panose="020B0604020202020204" pitchFamily="34" charset="0"/>
              </a:defRPr>
            </a:lvl4pPr>
            <a:lvl5pPr marL="971550" indent="-114300" algn="l" defTabSz="914400" rtl="0" eaLnBrk="1" latinLnBrk="0" hangingPunct="1">
              <a:lnSpc>
                <a:spcPct val="100000"/>
              </a:lnSpc>
              <a:spcBef>
                <a:spcPts val="500"/>
              </a:spcBef>
              <a:buClr>
                <a:srgbClr val="007894"/>
              </a:buClr>
              <a:buFont typeface="Arial" panose="020B0604020202020204" pitchFamily="34" charset="0"/>
              <a:buChar char="•"/>
              <a:defRPr lang="en-US" sz="1000" kern="1200" dirty="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2" indent="0">
              <a:lnSpc>
                <a:spcPct val="150000"/>
              </a:lnSpc>
              <a:spcBef>
                <a:spcPts val="0"/>
              </a:spcBef>
              <a:spcAft>
                <a:spcPts val="900"/>
              </a:spcAft>
              <a:buNone/>
              <a:defRPr/>
            </a:pPr>
            <a:r>
              <a:rPr lang="en-GB" sz="1400" b="1">
                <a:solidFill>
                  <a:schemeClr val="bg1"/>
                </a:solidFill>
                <a:latin typeface="+mn-lt"/>
              </a:rPr>
              <a:t>One General Cleanroom (3 Commercial Scale Lines)</a:t>
            </a:r>
          </a:p>
          <a:p>
            <a:pPr marL="355600" indent="-173038">
              <a:lnSpc>
                <a:spcPct val="150000"/>
              </a:lnSpc>
              <a:spcBef>
                <a:spcPts val="0"/>
              </a:spcBef>
              <a:spcAft>
                <a:spcPts val="900"/>
              </a:spcAft>
              <a:buClr>
                <a:srgbClr val="002060"/>
              </a:buClr>
              <a:defRPr/>
            </a:pPr>
            <a:r>
              <a:rPr lang="en-GB" sz="1400">
                <a:solidFill>
                  <a:schemeClr val="bg1"/>
                </a:solidFill>
                <a:latin typeface="+mn-lt"/>
              </a:rPr>
              <a:t>Mixing vessels up to 500 L size, designed for heating and vacuum</a:t>
            </a:r>
          </a:p>
          <a:p>
            <a:pPr marL="355600" indent="-173038">
              <a:lnSpc>
                <a:spcPct val="150000"/>
              </a:lnSpc>
              <a:spcBef>
                <a:spcPts val="0"/>
              </a:spcBef>
              <a:spcAft>
                <a:spcPts val="900"/>
              </a:spcAft>
              <a:buClr>
                <a:srgbClr val="002060"/>
              </a:buClr>
              <a:defRPr/>
            </a:pPr>
            <a:r>
              <a:rPr lang="en-GB" sz="1400">
                <a:solidFill>
                  <a:schemeClr val="bg1"/>
                </a:solidFill>
                <a:latin typeface="+mn-lt"/>
              </a:rPr>
              <a:t>Liquid filling of hard capsules, to temperature of approximately 70°C</a:t>
            </a:r>
          </a:p>
          <a:p>
            <a:pPr marL="355600" indent="-173038">
              <a:lnSpc>
                <a:spcPct val="150000"/>
              </a:lnSpc>
              <a:spcBef>
                <a:spcPts val="0"/>
              </a:spcBef>
              <a:spcAft>
                <a:spcPts val="900"/>
              </a:spcAft>
              <a:buClr>
                <a:srgbClr val="002060"/>
              </a:buClr>
              <a:defRPr/>
            </a:pPr>
            <a:r>
              <a:rPr lang="en-GB" sz="1400">
                <a:solidFill>
                  <a:schemeClr val="bg1"/>
                </a:solidFill>
                <a:latin typeface="+mn-lt"/>
              </a:rPr>
              <a:t>Filling of hard capsules at speeds up to 120,000 caps/hour</a:t>
            </a:r>
          </a:p>
          <a:p>
            <a:pPr marL="355600" indent="-173038">
              <a:lnSpc>
                <a:spcPct val="150000"/>
              </a:lnSpc>
              <a:spcBef>
                <a:spcPts val="0"/>
              </a:spcBef>
              <a:spcAft>
                <a:spcPts val="900"/>
              </a:spcAft>
              <a:buClr>
                <a:srgbClr val="002060"/>
              </a:buClr>
              <a:defRPr/>
            </a:pPr>
            <a:r>
              <a:rPr lang="en-GB" sz="1400">
                <a:solidFill>
                  <a:schemeClr val="bg1"/>
                </a:solidFill>
                <a:latin typeface="+mn-lt"/>
              </a:rPr>
              <a:t>Banding speeds to match filling machines</a:t>
            </a:r>
          </a:p>
          <a:p>
            <a:pPr marL="355600" indent="-173038">
              <a:lnSpc>
                <a:spcPct val="150000"/>
              </a:lnSpc>
              <a:spcBef>
                <a:spcPts val="0"/>
              </a:spcBef>
              <a:spcAft>
                <a:spcPts val="900"/>
              </a:spcAft>
              <a:buClr>
                <a:srgbClr val="002060"/>
              </a:buClr>
              <a:defRPr/>
            </a:pPr>
            <a:r>
              <a:rPr lang="en-GB" sz="1400">
                <a:solidFill>
                  <a:schemeClr val="bg1"/>
                </a:solidFill>
                <a:latin typeface="+mn-lt"/>
              </a:rPr>
              <a:t>Tooling sizes from 4 to 00</a:t>
            </a:r>
          </a:p>
        </p:txBody>
      </p:sp>
      <p:sp>
        <p:nvSpPr>
          <p:cNvPr id="41" name="Content Placeholder 3"/>
          <p:cNvSpPr txBox="1">
            <a:spLocks/>
          </p:cNvSpPr>
          <p:nvPr/>
        </p:nvSpPr>
        <p:spPr>
          <a:xfrm>
            <a:off x="5863159" y="908692"/>
            <a:ext cx="6328842" cy="2181498"/>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rgbClr val="007894"/>
              </a:buClr>
              <a:buFont typeface="Arial" panose="020B0604020202020204" pitchFamily="34" charset="0"/>
              <a:buChar char="•"/>
              <a:defRPr lang="en-US" sz="1600" kern="1200" dirty="0" smtClean="0">
                <a:solidFill>
                  <a:srgbClr val="5F606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600"/>
              </a:spcBef>
              <a:buClr>
                <a:srgbClr val="007894"/>
              </a:buClr>
              <a:buFont typeface="Wingdings" panose="05000000000000000000" pitchFamily="2" charset="2"/>
              <a:buChar char="ü"/>
              <a:defRPr lang="en-US" sz="1400" kern="1200" dirty="0" smtClean="0">
                <a:solidFill>
                  <a:srgbClr val="5F6062"/>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600"/>
              </a:spcBef>
              <a:buClr>
                <a:srgbClr val="007894"/>
              </a:buClr>
              <a:buFont typeface="Arial" panose="020B0604020202020204" pitchFamily="34" charset="0"/>
              <a:buChar char="–"/>
              <a:defRPr lang="en-US" sz="1200" kern="1200" dirty="0" smtClean="0">
                <a:solidFill>
                  <a:srgbClr val="5F6062"/>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lnSpc>
                <a:spcPct val="100000"/>
              </a:lnSpc>
              <a:spcBef>
                <a:spcPts val="500"/>
              </a:spcBef>
              <a:buClr>
                <a:srgbClr val="007894"/>
              </a:buClr>
              <a:buFont typeface="Arial" panose="020B0604020202020204" pitchFamily="34" charset="0"/>
              <a:buChar char="•"/>
              <a:defRPr lang="en-US" sz="1000" kern="1200" dirty="0" smtClean="0">
                <a:solidFill>
                  <a:srgbClr val="5F6062"/>
                </a:solidFill>
                <a:latin typeface="Arial" panose="020B0604020202020204" pitchFamily="34" charset="0"/>
                <a:ea typeface="+mn-ea"/>
                <a:cs typeface="Arial" panose="020B0604020202020204" pitchFamily="34" charset="0"/>
              </a:defRPr>
            </a:lvl4pPr>
            <a:lvl5pPr marL="971550" indent="-114300" algn="l" defTabSz="914400" rtl="0" eaLnBrk="1" latinLnBrk="0" hangingPunct="1">
              <a:lnSpc>
                <a:spcPct val="100000"/>
              </a:lnSpc>
              <a:spcBef>
                <a:spcPts val="500"/>
              </a:spcBef>
              <a:buClr>
                <a:srgbClr val="007894"/>
              </a:buClr>
              <a:buFont typeface="Arial" panose="020B0604020202020204" pitchFamily="34" charset="0"/>
              <a:buChar char="•"/>
              <a:defRPr lang="en-US" sz="1000" kern="1200" dirty="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2" indent="0">
              <a:lnSpc>
                <a:spcPct val="150000"/>
              </a:lnSpc>
              <a:spcBef>
                <a:spcPts val="0"/>
              </a:spcBef>
              <a:spcAft>
                <a:spcPts val="900"/>
              </a:spcAft>
              <a:buNone/>
              <a:defRPr/>
            </a:pPr>
            <a:r>
              <a:rPr lang="en-GB" sz="1400" b="1">
                <a:solidFill>
                  <a:schemeClr val="bg1"/>
                </a:solidFill>
                <a:latin typeface="+mn-lt"/>
              </a:rPr>
              <a:t>Two Equivalent high potency Cleanrooms</a:t>
            </a:r>
          </a:p>
          <a:p>
            <a:pPr marL="355600" indent="-173038">
              <a:lnSpc>
                <a:spcPct val="150000"/>
              </a:lnSpc>
              <a:spcBef>
                <a:spcPts val="0"/>
              </a:spcBef>
              <a:spcAft>
                <a:spcPts val="900"/>
              </a:spcAft>
              <a:buClr>
                <a:srgbClr val="002060"/>
              </a:buClr>
              <a:defRPr/>
            </a:pPr>
            <a:r>
              <a:rPr lang="en-GB" sz="1400">
                <a:solidFill>
                  <a:schemeClr val="bg1"/>
                </a:solidFill>
                <a:latin typeface="+mn-lt"/>
              </a:rPr>
              <a:t>Mixing vessels 200L (parallel preparation or 500L options for campaign optimisation)</a:t>
            </a:r>
          </a:p>
          <a:p>
            <a:pPr marL="355600" indent="-173038">
              <a:lnSpc>
                <a:spcPct val="150000"/>
              </a:lnSpc>
              <a:spcBef>
                <a:spcPts val="0"/>
              </a:spcBef>
              <a:spcAft>
                <a:spcPts val="900"/>
              </a:spcAft>
              <a:buClr>
                <a:srgbClr val="002060"/>
              </a:buClr>
              <a:defRPr/>
            </a:pPr>
            <a:r>
              <a:rPr lang="en-GB" sz="1400">
                <a:solidFill>
                  <a:schemeClr val="bg1"/>
                </a:solidFill>
                <a:latin typeface="+mn-lt"/>
              </a:rPr>
              <a:t>Negative pressure isolators, designed to also run N</a:t>
            </a:r>
            <a:r>
              <a:rPr lang="en-GB" sz="1400" baseline="-25000">
                <a:solidFill>
                  <a:schemeClr val="bg1"/>
                </a:solidFill>
                <a:latin typeface="+mn-lt"/>
              </a:rPr>
              <a:t>2 </a:t>
            </a:r>
            <a:r>
              <a:rPr lang="en-GB" sz="1400">
                <a:solidFill>
                  <a:schemeClr val="bg1"/>
                </a:solidFill>
                <a:latin typeface="+mn-lt"/>
              </a:rPr>
              <a:t>inert or dry</a:t>
            </a:r>
          </a:p>
          <a:p>
            <a:pPr marL="355600" indent="-173038">
              <a:lnSpc>
                <a:spcPct val="150000"/>
              </a:lnSpc>
              <a:spcBef>
                <a:spcPts val="0"/>
              </a:spcBef>
              <a:spcAft>
                <a:spcPts val="900"/>
              </a:spcAft>
              <a:buClr>
                <a:srgbClr val="002060"/>
              </a:buClr>
              <a:defRPr/>
            </a:pPr>
            <a:r>
              <a:rPr lang="en-GB" sz="1400">
                <a:solidFill>
                  <a:schemeClr val="bg1"/>
                </a:solidFill>
                <a:latin typeface="+mn-lt"/>
              </a:rPr>
              <a:t>Vacuum transfer of powder directly from isolator to high shear mixing head</a:t>
            </a:r>
          </a:p>
          <a:p>
            <a:pPr marL="355600" indent="-173038">
              <a:lnSpc>
                <a:spcPct val="150000"/>
              </a:lnSpc>
              <a:spcBef>
                <a:spcPts val="0"/>
              </a:spcBef>
              <a:spcAft>
                <a:spcPts val="900"/>
              </a:spcAft>
              <a:buClr>
                <a:srgbClr val="002060"/>
              </a:buClr>
              <a:defRPr/>
            </a:pPr>
            <a:r>
              <a:rPr lang="en-GB" sz="1400">
                <a:solidFill>
                  <a:schemeClr val="bg1"/>
                </a:solidFill>
                <a:latin typeface="+mn-lt"/>
              </a:rPr>
              <a:t>HP suites all full air extract and secondary, air cascaded, change areas for powder rooms</a:t>
            </a:r>
          </a:p>
          <a:p>
            <a:pPr marL="355600" indent="-173038">
              <a:lnSpc>
                <a:spcPct val="150000"/>
              </a:lnSpc>
              <a:spcBef>
                <a:spcPts val="0"/>
              </a:spcBef>
              <a:spcAft>
                <a:spcPts val="900"/>
              </a:spcAft>
              <a:buClr>
                <a:srgbClr val="002060"/>
              </a:buClr>
              <a:defRPr/>
            </a:pPr>
            <a:r>
              <a:rPr lang="en-US" sz="1400">
                <a:solidFill>
                  <a:schemeClr val="bg1"/>
                </a:solidFill>
                <a:latin typeface="+mn-lt"/>
              </a:rPr>
              <a:t>Currently qualified to 0.05µg/m</a:t>
            </a:r>
            <a:r>
              <a:rPr lang="en-US" sz="1400" baseline="30000">
                <a:solidFill>
                  <a:schemeClr val="bg1"/>
                </a:solidFill>
                <a:latin typeface="+mn-lt"/>
              </a:rPr>
              <a:t>3</a:t>
            </a:r>
            <a:endParaRPr lang="en-US" sz="1400">
              <a:solidFill>
                <a:schemeClr val="bg1"/>
              </a:solidFill>
              <a:latin typeface="+mn-lt"/>
            </a:endParaRPr>
          </a:p>
          <a:p>
            <a:pPr marL="355600" indent="-173038">
              <a:spcBef>
                <a:spcPts val="0"/>
              </a:spcBef>
              <a:spcAft>
                <a:spcPts val="900"/>
              </a:spcAft>
              <a:defRPr/>
            </a:pPr>
            <a:endParaRPr lang="en-GB" sz="1400">
              <a:solidFill>
                <a:schemeClr val="bg1"/>
              </a:solidFill>
            </a:endParaRPr>
          </a:p>
        </p:txBody>
      </p:sp>
      <p:sp>
        <p:nvSpPr>
          <p:cNvPr id="42" name="TextBox 41"/>
          <p:cNvSpPr txBox="1"/>
          <p:nvPr/>
        </p:nvSpPr>
        <p:spPr>
          <a:xfrm>
            <a:off x="2060344" y="6065269"/>
            <a:ext cx="981359" cy="307777"/>
          </a:xfrm>
          <a:prstGeom prst="rect">
            <a:avLst/>
          </a:prstGeom>
          <a:noFill/>
        </p:spPr>
        <p:txBody>
          <a:bodyPr wrap="none" rtlCol="0">
            <a:spAutoFit/>
          </a:bodyPr>
          <a:lstStyle/>
          <a:p>
            <a:r>
              <a:rPr lang="en-GB" sz="1400"/>
              <a:t>Compound</a:t>
            </a:r>
          </a:p>
        </p:txBody>
      </p:sp>
      <p:pic>
        <p:nvPicPr>
          <p:cNvPr id="4" name="Picture 3">
            <a:extLst>
              <a:ext uri="{FF2B5EF4-FFF2-40B4-BE49-F238E27FC236}">
                <a16:creationId xmlns:a16="http://schemas.microsoft.com/office/drawing/2014/main" id="{48B3E95C-EEC3-D674-E96D-D047C85A4B1F}"/>
              </a:ext>
            </a:extLst>
          </p:cNvPr>
          <p:cNvPicPr>
            <a:picLocks noChangeAspect="1"/>
          </p:cNvPicPr>
          <p:nvPr/>
        </p:nvPicPr>
        <p:blipFill>
          <a:blip r:embed="rId2"/>
          <a:stretch>
            <a:fillRect/>
          </a:stretch>
        </p:blipFill>
        <p:spPr>
          <a:xfrm>
            <a:off x="1586328" y="4195528"/>
            <a:ext cx="8352804" cy="2374472"/>
          </a:xfrm>
          <a:prstGeom prst="rect">
            <a:avLst/>
          </a:prstGeom>
        </p:spPr>
      </p:pic>
    </p:spTree>
    <p:extLst>
      <p:ext uri="{BB962C8B-B14F-4D97-AF65-F5344CB8AC3E}">
        <p14:creationId xmlns:p14="http://schemas.microsoft.com/office/powerpoint/2010/main" val="2187797639"/>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B97C1D-FE20-E57B-0673-868741D0B4A5}"/>
              </a:ext>
            </a:extLst>
          </p:cNvPr>
          <p:cNvSpPr>
            <a:spLocks noGrp="1"/>
          </p:cNvSpPr>
          <p:nvPr>
            <p:ph type="ctrTitle"/>
          </p:nvPr>
        </p:nvSpPr>
        <p:spPr/>
        <p:txBody>
          <a:bodyPr/>
          <a:lstStyle/>
          <a:p>
            <a:r>
              <a:rPr lang="fr-FR" sz="3200">
                <a:solidFill>
                  <a:schemeClr val="bg1"/>
                </a:solidFill>
              </a:rPr>
              <a:t>Our Green </a:t>
            </a:r>
            <a:r>
              <a:rPr lang="fr-FR" sz="3200" err="1">
                <a:solidFill>
                  <a:schemeClr val="bg1"/>
                </a:solidFill>
              </a:rPr>
              <a:t>Commitment</a:t>
            </a:r>
            <a:endParaRPr lang="en-GB" sz="3200"/>
          </a:p>
        </p:txBody>
      </p:sp>
      <p:sp>
        <p:nvSpPr>
          <p:cNvPr id="3" name="Sous-titre 2">
            <a:extLst>
              <a:ext uri="{FF2B5EF4-FFF2-40B4-BE49-F238E27FC236}">
                <a16:creationId xmlns:a16="http://schemas.microsoft.com/office/drawing/2014/main" id="{58BF3612-5808-3533-328F-F0F84413D0FB}"/>
              </a:ext>
            </a:extLst>
          </p:cNvPr>
          <p:cNvSpPr>
            <a:spLocks noGrp="1"/>
          </p:cNvSpPr>
          <p:nvPr>
            <p:ph type="subTitle" idx="1"/>
          </p:nvPr>
        </p:nvSpPr>
        <p:spPr/>
        <p:txBody>
          <a:bodyPr/>
          <a:lstStyle/>
          <a:p>
            <a:r>
              <a:rPr lang="fr-FR" sz="2000">
                <a:latin typeface="Calibri  "/>
              </a:rPr>
              <a:t>Path to CO2 </a:t>
            </a:r>
            <a:r>
              <a:rPr lang="fr-FR" sz="2000" err="1">
                <a:latin typeface="Calibri  "/>
              </a:rPr>
              <a:t>Neutrality</a:t>
            </a:r>
            <a:endParaRPr lang="en-GB" sz="2000">
              <a:latin typeface="Calibri  "/>
            </a:endParaRPr>
          </a:p>
        </p:txBody>
      </p:sp>
    </p:spTree>
    <p:extLst>
      <p:ext uri="{BB962C8B-B14F-4D97-AF65-F5344CB8AC3E}">
        <p14:creationId xmlns:p14="http://schemas.microsoft.com/office/powerpoint/2010/main" val="3588981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grpSp>
        <p:nvGrpSpPr>
          <p:cNvPr id="4" name="object 4"/>
          <p:cNvGrpSpPr/>
          <p:nvPr/>
        </p:nvGrpSpPr>
        <p:grpSpPr>
          <a:xfrm>
            <a:off x="771711" y="2318805"/>
            <a:ext cx="8483177" cy="2494789"/>
            <a:chOff x="1157566" y="3478207"/>
            <a:chExt cx="12724765" cy="3742184"/>
          </a:xfrm>
        </p:grpSpPr>
        <p:sp>
          <p:nvSpPr>
            <p:cNvPr id="5" name="object 5"/>
            <p:cNvSpPr/>
            <p:nvPr/>
          </p:nvSpPr>
          <p:spPr>
            <a:xfrm>
              <a:off x="7540551" y="3478207"/>
              <a:ext cx="636905" cy="638175"/>
            </a:xfrm>
            <a:custGeom>
              <a:avLst/>
              <a:gdLst/>
              <a:ahLst/>
              <a:cxnLst/>
              <a:rect l="l" t="t" r="r" b="b"/>
              <a:pathLst>
                <a:path w="636904" h="638175">
                  <a:moveTo>
                    <a:pt x="583902" y="638174"/>
                  </a:moveTo>
                  <a:lnTo>
                    <a:pt x="52995" y="638174"/>
                  </a:lnTo>
                  <a:lnTo>
                    <a:pt x="32458" y="634024"/>
                  </a:lnTo>
                  <a:lnTo>
                    <a:pt x="15603" y="622691"/>
                  </a:lnTo>
                  <a:lnTo>
                    <a:pt x="4195" y="605851"/>
                  </a:lnTo>
                  <a:lnTo>
                    <a:pt x="0" y="585179"/>
                  </a:lnTo>
                  <a:lnTo>
                    <a:pt x="0" y="52995"/>
                  </a:lnTo>
                  <a:lnTo>
                    <a:pt x="4150" y="32458"/>
                  </a:lnTo>
                  <a:lnTo>
                    <a:pt x="15483" y="15603"/>
                  </a:lnTo>
                  <a:lnTo>
                    <a:pt x="32323" y="4195"/>
                  </a:lnTo>
                  <a:lnTo>
                    <a:pt x="52995" y="0"/>
                  </a:lnTo>
                  <a:lnTo>
                    <a:pt x="584222" y="0"/>
                  </a:lnTo>
                  <a:lnTo>
                    <a:pt x="621693" y="15603"/>
                  </a:lnTo>
                  <a:lnTo>
                    <a:pt x="636898" y="52995"/>
                  </a:lnTo>
                  <a:lnTo>
                    <a:pt x="636898" y="102159"/>
                  </a:lnTo>
                  <a:lnTo>
                    <a:pt x="141426" y="102159"/>
                  </a:lnTo>
                  <a:lnTo>
                    <a:pt x="120520" y="106364"/>
                  </a:lnTo>
                  <a:lnTo>
                    <a:pt x="103475" y="117842"/>
                  </a:lnTo>
                  <a:lnTo>
                    <a:pt x="91998" y="134886"/>
                  </a:lnTo>
                  <a:lnTo>
                    <a:pt x="87792" y="155792"/>
                  </a:lnTo>
                  <a:lnTo>
                    <a:pt x="91998" y="176698"/>
                  </a:lnTo>
                  <a:lnTo>
                    <a:pt x="103475" y="193743"/>
                  </a:lnTo>
                  <a:lnTo>
                    <a:pt x="120520" y="205220"/>
                  </a:lnTo>
                  <a:lnTo>
                    <a:pt x="141426" y="209426"/>
                  </a:lnTo>
                  <a:lnTo>
                    <a:pt x="636898" y="209426"/>
                  </a:lnTo>
                  <a:lnTo>
                    <a:pt x="636898" y="237200"/>
                  </a:lnTo>
                  <a:lnTo>
                    <a:pt x="436091" y="237200"/>
                  </a:lnTo>
                  <a:lnTo>
                    <a:pt x="421650" y="237564"/>
                  </a:lnTo>
                  <a:lnTo>
                    <a:pt x="402929" y="240113"/>
                  </a:lnTo>
                  <a:lnTo>
                    <a:pt x="390353" y="243585"/>
                  </a:lnTo>
                  <a:lnTo>
                    <a:pt x="94497" y="243585"/>
                  </a:lnTo>
                  <a:lnTo>
                    <a:pt x="94497" y="526438"/>
                  </a:lnTo>
                  <a:lnTo>
                    <a:pt x="636898" y="526438"/>
                  </a:lnTo>
                  <a:lnTo>
                    <a:pt x="636898" y="585179"/>
                  </a:lnTo>
                  <a:lnTo>
                    <a:pt x="632747" y="605716"/>
                  </a:lnTo>
                  <a:lnTo>
                    <a:pt x="621414" y="622571"/>
                  </a:lnTo>
                  <a:lnTo>
                    <a:pt x="604574" y="633979"/>
                  </a:lnTo>
                  <a:lnTo>
                    <a:pt x="583902" y="638174"/>
                  </a:lnTo>
                  <a:close/>
                </a:path>
                <a:path w="636904" h="638175">
                  <a:moveTo>
                    <a:pt x="636898" y="209426"/>
                  </a:moveTo>
                  <a:lnTo>
                    <a:pt x="141426" y="209426"/>
                  </a:lnTo>
                  <a:lnTo>
                    <a:pt x="162332" y="205220"/>
                  </a:lnTo>
                  <a:lnTo>
                    <a:pt x="179376" y="193743"/>
                  </a:lnTo>
                  <a:lnTo>
                    <a:pt x="190854" y="176698"/>
                  </a:lnTo>
                  <a:lnTo>
                    <a:pt x="195059" y="155792"/>
                  </a:lnTo>
                  <a:lnTo>
                    <a:pt x="190854" y="134886"/>
                  </a:lnTo>
                  <a:lnTo>
                    <a:pt x="179376" y="117842"/>
                  </a:lnTo>
                  <a:lnTo>
                    <a:pt x="162332" y="106364"/>
                  </a:lnTo>
                  <a:lnTo>
                    <a:pt x="141426" y="102159"/>
                  </a:lnTo>
                  <a:lnTo>
                    <a:pt x="636898" y="102159"/>
                  </a:lnTo>
                  <a:lnTo>
                    <a:pt x="636898" y="209426"/>
                  </a:lnTo>
                  <a:close/>
                </a:path>
                <a:path w="636904" h="638175">
                  <a:moveTo>
                    <a:pt x="636898" y="526438"/>
                  </a:moveTo>
                  <a:lnTo>
                    <a:pt x="543039" y="526438"/>
                  </a:lnTo>
                  <a:lnTo>
                    <a:pt x="543358" y="350214"/>
                  </a:lnTo>
                  <a:lnTo>
                    <a:pt x="542635" y="339494"/>
                  </a:lnTo>
                  <a:lnTo>
                    <a:pt x="527062" y="283815"/>
                  </a:lnTo>
                  <a:lnTo>
                    <a:pt x="482512" y="245640"/>
                  </a:lnTo>
                  <a:lnTo>
                    <a:pt x="436091" y="237200"/>
                  </a:lnTo>
                  <a:lnTo>
                    <a:pt x="636898" y="237200"/>
                  </a:lnTo>
                  <a:lnTo>
                    <a:pt x="636898" y="526438"/>
                  </a:lnTo>
                  <a:close/>
                </a:path>
                <a:path w="636904" h="638175">
                  <a:moveTo>
                    <a:pt x="249012" y="526438"/>
                  </a:moveTo>
                  <a:lnTo>
                    <a:pt x="188675" y="526438"/>
                  </a:lnTo>
                  <a:lnTo>
                    <a:pt x="188675" y="243585"/>
                  </a:lnTo>
                  <a:lnTo>
                    <a:pt x="249012" y="243585"/>
                  </a:lnTo>
                  <a:lnTo>
                    <a:pt x="249012" y="526438"/>
                  </a:lnTo>
                  <a:close/>
                </a:path>
                <a:path w="636904" h="638175">
                  <a:moveTo>
                    <a:pt x="340317" y="282533"/>
                  </a:moveTo>
                  <a:lnTo>
                    <a:pt x="340317" y="243585"/>
                  </a:lnTo>
                  <a:lnTo>
                    <a:pt x="390353" y="243585"/>
                  </a:lnTo>
                  <a:lnTo>
                    <a:pt x="383071" y="245595"/>
                  </a:lnTo>
                  <a:lnTo>
                    <a:pt x="365218" y="254759"/>
                  </a:lnTo>
                  <a:lnTo>
                    <a:pt x="352438" y="265429"/>
                  </a:lnTo>
                  <a:lnTo>
                    <a:pt x="344866" y="274273"/>
                  </a:lnTo>
                  <a:lnTo>
                    <a:pt x="341245" y="280303"/>
                  </a:lnTo>
                  <a:lnTo>
                    <a:pt x="340317" y="282533"/>
                  </a:lnTo>
                  <a:close/>
                </a:path>
                <a:path w="636904" h="638175">
                  <a:moveTo>
                    <a:pt x="448542" y="526438"/>
                  </a:moveTo>
                  <a:lnTo>
                    <a:pt x="344148" y="526438"/>
                  </a:lnTo>
                  <a:lnTo>
                    <a:pt x="344148" y="358514"/>
                  </a:lnTo>
                  <a:lnTo>
                    <a:pt x="345959" y="351625"/>
                  </a:lnTo>
                  <a:lnTo>
                    <a:pt x="353606" y="336446"/>
                  </a:lnTo>
                  <a:lnTo>
                    <a:pt x="370411" y="321207"/>
                  </a:lnTo>
                  <a:lnTo>
                    <a:pt x="399697" y="314139"/>
                  </a:lnTo>
                  <a:lnTo>
                    <a:pt x="427586" y="320938"/>
                  </a:lnTo>
                  <a:lnTo>
                    <a:pt x="441319" y="336207"/>
                  </a:lnTo>
                  <a:lnTo>
                    <a:pt x="445893" y="351535"/>
                  </a:lnTo>
                  <a:lnTo>
                    <a:pt x="446307" y="358514"/>
                  </a:lnTo>
                  <a:lnTo>
                    <a:pt x="448542" y="526438"/>
                  </a:lnTo>
                  <a:close/>
                </a:path>
              </a:pathLst>
            </a:custGeom>
            <a:solidFill>
              <a:srgbClr val="FFFFFF"/>
            </a:solidFill>
          </p:spPr>
          <p:txBody>
            <a:bodyPr wrap="square" lIns="0" tIns="0" rIns="0" bIns="0" rtlCol="0"/>
            <a:lstStyle/>
            <a:p>
              <a:endParaRPr sz="1200"/>
            </a:p>
          </p:txBody>
        </p:sp>
        <p:pic>
          <p:nvPicPr>
            <p:cNvPr id="6" name="object 6"/>
            <p:cNvPicPr/>
            <p:nvPr/>
          </p:nvPicPr>
          <p:blipFill>
            <a:blip r:embed="rId3" cstate="print"/>
            <a:stretch>
              <a:fillRect/>
            </a:stretch>
          </p:blipFill>
          <p:spPr>
            <a:xfrm>
              <a:off x="7712243" y="4601017"/>
              <a:ext cx="2619373" cy="2619374"/>
            </a:xfrm>
            <a:prstGeom prst="rect">
              <a:avLst/>
            </a:prstGeom>
          </p:spPr>
        </p:pic>
        <p:sp>
          <p:nvSpPr>
            <p:cNvPr id="7" name="object 7"/>
            <p:cNvSpPr/>
            <p:nvPr/>
          </p:nvSpPr>
          <p:spPr>
            <a:xfrm>
              <a:off x="1157566" y="3478212"/>
              <a:ext cx="12724765" cy="770890"/>
            </a:xfrm>
            <a:custGeom>
              <a:avLst/>
              <a:gdLst/>
              <a:ahLst/>
              <a:cxnLst/>
              <a:rect l="l" t="t" r="r" b="b"/>
              <a:pathLst>
                <a:path w="12724765" h="770889">
                  <a:moveTo>
                    <a:pt x="771359" y="378460"/>
                  </a:moveTo>
                  <a:lnTo>
                    <a:pt x="768540" y="337820"/>
                  </a:lnTo>
                  <a:lnTo>
                    <a:pt x="762063" y="300990"/>
                  </a:lnTo>
                  <a:lnTo>
                    <a:pt x="759879" y="290830"/>
                  </a:lnTo>
                  <a:lnTo>
                    <a:pt x="757466" y="281940"/>
                  </a:lnTo>
                  <a:lnTo>
                    <a:pt x="755954" y="276860"/>
                  </a:lnTo>
                  <a:lnTo>
                    <a:pt x="754824" y="273050"/>
                  </a:lnTo>
                  <a:lnTo>
                    <a:pt x="738339" y="228600"/>
                  </a:lnTo>
                  <a:lnTo>
                    <a:pt x="730237" y="212090"/>
                  </a:lnTo>
                  <a:lnTo>
                    <a:pt x="725881" y="203200"/>
                  </a:lnTo>
                  <a:lnTo>
                    <a:pt x="721309" y="195580"/>
                  </a:lnTo>
                  <a:lnTo>
                    <a:pt x="720636" y="194310"/>
                  </a:lnTo>
                  <a:lnTo>
                    <a:pt x="716546" y="186690"/>
                  </a:lnTo>
                  <a:lnTo>
                    <a:pt x="711581" y="179070"/>
                  </a:lnTo>
                  <a:lnTo>
                    <a:pt x="706412" y="171450"/>
                  </a:lnTo>
                  <a:lnTo>
                    <a:pt x="701065" y="162560"/>
                  </a:lnTo>
                  <a:lnTo>
                    <a:pt x="695515" y="154940"/>
                  </a:lnTo>
                  <a:lnTo>
                    <a:pt x="689787" y="147320"/>
                  </a:lnTo>
                  <a:lnTo>
                    <a:pt x="683869" y="140970"/>
                  </a:lnTo>
                  <a:lnTo>
                    <a:pt x="677773" y="133350"/>
                  </a:lnTo>
                  <a:lnTo>
                    <a:pt x="671499" y="125730"/>
                  </a:lnTo>
                  <a:lnTo>
                    <a:pt x="665060" y="119380"/>
                  </a:lnTo>
                  <a:lnTo>
                    <a:pt x="658444" y="111760"/>
                  </a:lnTo>
                  <a:lnTo>
                    <a:pt x="626783" y="83883"/>
                  </a:lnTo>
                  <a:lnTo>
                    <a:pt x="626783" y="276860"/>
                  </a:lnTo>
                  <a:lnTo>
                    <a:pt x="626783" y="515620"/>
                  </a:lnTo>
                  <a:lnTo>
                    <a:pt x="611136" y="553720"/>
                  </a:lnTo>
                  <a:lnTo>
                    <a:pt x="605243" y="560070"/>
                  </a:lnTo>
                  <a:lnTo>
                    <a:pt x="602043" y="562610"/>
                  </a:lnTo>
                  <a:lnTo>
                    <a:pt x="595122" y="567690"/>
                  </a:lnTo>
                  <a:lnTo>
                    <a:pt x="591477" y="568960"/>
                  </a:lnTo>
                  <a:lnTo>
                    <a:pt x="583780" y="572770"/>
                  </a:lnTo>
                  <a:lnTo>
                    <a:pt x="579818" y="574040"/>
                  </a:lnTo>
                  <a:lnTo>
                    <a:pt x="571652" y="575310"/>
                  </a:lnTo>
                  <a:lnTo>
                    <a:pt x="199707" y="575310"/>
                  </a:lnTo>
                  <a:lnTo>
                    <a:pt x="191541" y="574040"/>
                  </a:lnTo>
                  <a:lnTo>
                    <a:pt x="187579" y="572770"/>
                  </a:lnTo>
                  <a:lnTo>
                    <a:pt x="179895" y="568960"/>
                  </a:lnTo>
                  <a:lnTo>
                    <a:pt x="176237" y="567690"/>
                  </a:lnTo>
                  <a:lnTo>
                    <a:pt x="169316" y="562610"/>
                  </a:lnTo>
                  <a:lnTo>
                    <a:pt x="166116" y="560070"/>
                  </a:lnTo>
                  <a:lnTo>
                    <a:pt x="160235" y="553720"/>
                  </a:lnTo>
                  <a:lnTo>
                    <a:pt x="157607" y="551180"/>
                  </a:lnTo>
                  <a:lnTo>
                    <a:pt x="144576" y="278130"/>
                  </a:lnTo>
                  <a:lnTo>
                    <a:pt x="352171" y="397510"/>
                  </a:lnTo>
                  <a:lnTo>
                    <a:pt x="358546" y="400050"/>
                  </a:lnTo>
                  <a:lnTo>
                    <a:pt x="378802" y="403860"/>
                  </a:lnTo>
                  <a:lnTo>
                    <a:pt x="392684" y="403860"/>
                  </a:lnTo>
                  <a:lnTo>
                    <a:pt x="412940" y="400050"/>
                  </a:lnTo>
                  <a:lnTo>
                    <a:pt x="419315" y="397510"/>
                  </a:lnTo>
                  <a:lnTo>
                    <a:pt x="425348" y="393700"/>
                  </a:lnTo>
                  <a:lnTo>
                    <a:pt x="451624" y="378460"/>
                  </a:lnTo>
                  <a:lnTo>
                    <a:pt x="626783" y="276860"/>
                  </a:lnTo>
                  <a:lnTo>
                    <a:pt x="626783" y="83883"/>
                  </a:lnTo>
                  <a:lnTo>
                    <a:pt x="626059" y="83388"/>
                  </a:lnTo>
                  <a:lnTo>
                    <a:pt x="626059" y="248920"/>
                  </a:lnTo>
                  <a:lnTo>
                    <a:pt x="603173" y="261620"/>
                  </a:lnTo>
                  <a:lnTo>
                    <a:pt x="412800" y="370840"/>
                  </a:lnTo>
                  <a:lnTo>
                    <a:pt x="406374" y="374650"/>
                  </a:lnTo>
                  <a:lnTo>
                    <a:pt x="399719" y="377190"/>
                  </a:lnTo>
                  <a:lnTo>
                    <a:pt x="392811" y="378460"/>
                  </a:lnTo>
                  <a:lnTo>
                    <a:pt x="378548" y="378460"/>
                  </a:lnTo>
                  <a:lnTo>
                    <a:pt x="371652" y="377190"/>
                  </a:lnTo>
                  <a:lnTo>
                    <a:pt x="364985" y="374650"/>
                  </a:lnTo>
                  <a:lnTo>
                    <a:pt x="358559" y="370840"/>
                  </a:lnTo>
                  <a:lnTo>
                    <a:pt x="218808" y="292100"/>
                  </a:lnTo>
                  <a:lnTo>
                    <a:pt x="194564" y="278130"/>
                  </a:lnTo>
                  <a:lnTo>
                    <a:pt x="168122" y="262890"/>
                  </a:lnTo>
                  <a:lnTo>
                    <a:pt x="145300" y="250190"/>
                  </a:lnTo>
                  <a:lnTo>
                    <a:pt x="172110" y="205740"/>
                  </a:lnTo>
                  <a:lnTo>
                    <a:pt x="200329" y="194310"/>
                  </a:lnTo>
                  <a:lnTo>
                    <a:pt x="570953" y="194310"/>
                  </a:lnTo>
                  <a:lnTo>
                    <a:pt x="610463" y="214630"/>
                  </a:lnTo>
                  <a:lnTo>
                    <a:pt x="626059" y="248920"/>
                  </a:lnTo>
                  <a:lnTo>
                    <a:pt x="626059" y="83388"/>
                  </a:lnTo>
                  <a:lnTo>
                    <a:pt x="622998" y="81280"/>
                  </a:lnTo>
                  <a:lnTo>
                    <a:pt x="615467" y="74930"/>
                  </a:lnTo>
                  <a:lnTo>
                    <a:pt x="607796" y="69850"/>
                  </a:lnTo>
                  <a:lnTo>
                    <a:pt x="567524" y="44450"/>
                  </a:lnTo>
                  <a:lnTo>
                    <a:pt x="515632" y="21590"/>
                  </a:lnTo>
                  <a:lnTo>
                    <a:pt x="460933" y="6350"/>
                  </a:lnTo>
                  <a:lnTo>
                    <a:pt x="414058" y="0"/>
                  </a:lnTo>
                  <a:lnTo>
                    <a:pt x="357301" y="0"/>
                  </a:lnTo>
                  <a:lnTo>
                    <a:pt x="310426" y="6350"/>
                  </a:lnTo>
                  <a:lnTo>
                    <a:pt x="255727" y="21590"/>
                  </a:lnTo>
                  <a:lnTo>
                    <a:pt x="220751" y="36830"/>
                  </a:lnTo>
                  <a:lnTo>
                    <a:pt x="171361" y="64770"/>
                  </a:lnTo>
                  <a:lnTo>
                    <a:pt x="148348" y="81280"/>
                  </a:lnTo>
                  <a:lnTo>
                    <a:pt x="140957" y="86360"/>
                  </a:lnTo>
                  <a:lnTo>
                    <a:pt x="106299" y="119380"/>
                  </a:lnTo>
                  <a:lnTo>
                    <a:pt x="99847" y="125730"/>
                  </a:lnTo>
                  <a:lnTo>
                    <a:pt x="93586" y="133350"/>
                  </a:lnTo>
                  <a:lnTo>
                    <a:pt x="87490" y="140970"/>
                  </a:lnTo>
                  <a:lnTo>
                    <a:pt x="81572" y="147320"/>
                  </a:lnTo>
                  <a:lnTo>
                    <a:pt x="75831" y="154940"/>
                  </a:lnTo>
                  <a:lnTo>
                    <a:pt x="70294" y="162560"/>
                  </a:lnTo>
                  <a:lnTo>
                    <a:pt x="64935" y="170180"/>
                  </a:lnTo>
                  <a:lnTo>
                    <a:pt x="59766" y="179070"/>
                  </a:lnTo>
                  <a:lnTo>
                    <a:pt x="54800" y="186690"/>
                  </a:lnTo>
                  <a:lnTo>
                    <a:pt x="50038" y="195580"/>
                  </a:lnTo>
                  <a:lnTo>
                    <a:pt x="45466" y="203200"/>
                  </a:lnTo>
                  <a:lnTo>
                    <a:pt x="41109" y="212090"/>
                  </a:lnTo>
                  <a:lnTo>
                    <a:pt x="22466" y="255270"/>
                  </a:lnTo>
                  <a:lnTo>
                    <a:pt x="9296" y="300990"/>
                  </a:lnTo>
                  <a:lnTo>
                    <a:pt x="7327" y="309880"/>
                  </a:lnTo>
                  <a:lnTo>
                    <a:pt x="965" y="356870"/>
                  </a:lnTo>
                  <a:lnTo>
                    <a:pt x="0" y="378460"/>
                  </a:lnTo>
                  <a:lnTo>
                    <a:pt x="38" y="394970"/>
                  </a:lnTo>
                  <a:lnTo>
                    <a:pt x="4089" y="441960"/>
                  </a:lnTo>
                  <a:lnTo>
                    <a:pt x="13893" y="487680"/>
                  </a:lnTo>
                  <a:lnTo>
                    <a:pt x="16535" y="496570"/>
                  </a:lnTo>
                  <a:lnTo>
                    <a:pt x="19392" y="506730"/>
                  </a:lnTo>
                  <a:lnTo>
                    <a:pt x="22466" y="515620"/>
                  </a:lnTo>
                  <a:lnTo>
                    <a:pt x="25768" y="524510"/>
                  </a:lnTo>
                  <a:lnTo>
                    <a:pt x="29286" y="532130"/>
                  </a:lnTo>
                  <a:lnTo>
                    <a:pt x="33020" y="541020"/>
                  </a:lnTo>
                  <a:lnTo>
                    <a:pt x="36957" y="549910"/>
                  </a:lnTo>
                  <a:lnTo>
                    <a:pt x="41109" y="558800"/>
                  </a:lnTo>
                  <a:lnTo>
                    <a:pt x="45466" y="566420"/>
                  </a:lnTo>
                  <a:lnTo>
                    <a:pt x="50038" y="575310"/>
                  </a:lnTo>
                  <a:lnTo>
                    <a:pt x="54800" y="582930"/>
                  </a:lnTo>
                  <a:lnTo>
                    <a:pt x="59766" y="591820"/>
                  </a:lnTo>
                  <a:lnTo>
                    <a:pt x="64935" y="599440"/>
                  </a:lnTo>
                  <a:lnTo>
                    <a:pt x="93586" y="637540"/>
                  </a:lnTo>
                  <a:lnTo>
                    <a:pt x="99847" y="643890"/>
                  </a:lnTo>
                  <a:lnTo>
                    <a:pt x="106299" y="651510"/>
                  </a:lnTo>
                  <a:lnTo>
                    <a:pt x="140957" y="683260"/>
                  </a:lnTo>
                  <a:lnTo>
                    <a:pt x="155879" y="694690"/>
                  </a:lnTo>
                  <a:lnTo>
                    <a:pt x="163550" y="701040"/>
                  </a:lnTo>
                  <a:lnTo>
                    <a:pt x="171361" y="706120"/>
                  </a:lnTo>
                  <a:lnTo>
                    <a:pt x="187363" y="716280"/>
                  </a:lnTo>
                  <a:lnTo>
                    <a:pt x="195541" y="721360"/>
                  </a:lnTo>
                  <a:lnTo>
                    <a:pt x="203835" y="725170"/>
                  </a:lnTo>
                  <a:lnTo>
                    <a:pt x="212242" y="730250"/>
                  </a:lnTo>
                  <a:lnTo>
                    <a:pt x="246849" y="745490"/>
                  </a:lnTo>
                  <a:lnTo>
                    <a:pt x="255727" y="748030"/>
                  </a:lnTo>
                  <a:lnTo>
                    <a:pt x="264668" y="751840"/>
                  </a:lnTo>
                  <a:lnTo>
                    <a:pt x="301155" y="762000"/>
                  </a:lnTo>
                  <a:lnTo>
                    <a:pt x="310426" y="763270"/>
                  </a:lnTo>
                  <a:lnTo>
                    <a:pt x="319735" y="765810"/>
                  </a:lnTo>
                  <a:lnTo>
                    <a:pt x="347865" y="769620"/>
                  </a:lnTo>
                  <a:lnTo>
                    <a:pt x="357301" y="769620"/>
                  </a:lnTo>
                  <a:lnTo>
                    <a:pt x="366750" y="770890"/>
                  </a:lnTo>
                  <a:lnTo>
                    <a:pt x="404609" y="770890"/>
                  </a:lnTo>
                  <a:lnTo>
                    <a:pt x="414058" y="769620"/>
                  </a:lnTo>
                  <a:lnTo>
                    <a:pt x="423494" y="769620"/>
                  </a:lnTo>
                  <a:lnTo>
                    <a:pt x="451624" y="765810"/>
                  </a:lnTo>
                  <a:lnTo>
                    <a:pt x="460946" y="763270"/>
                  </a:lnTo>
                  <a:lnTo>
                    <a:pt x="470204" y="762000"/>
                  </a:lnTo>
                  <a:lnTo>
                    <a:pt x="506691" y="751840"/>
                  </a:lnTo>
                  <a:lnTo>
                    <a:pt x="515645" y="748030"/>
                  </a:lnTo>
                  <a:lnTo>
                    <a:pt x="524510" y="745490"/>
                  </a:lnTo>
                  <a:lnTo>
                    <a:pt x="559117" y="730250"/>
                  </a:lnTo>
                  <a:lnTo>
                    <a:pt x="567524" y="725170"/>
                  </a:lnTo>
                  <a:lnTo>
                    <a:pt x="575830" y="721360"/>
                  </a:lnTo>
                  <a:lnTo>
                    <a:pt x="584009" y="716280"/>
                  </a:lnTo>
                  <a:lnTo>
                    <a:pt x="599998" y="706120"/>
                  </a:lnTo>
                  <a:lnTo>
                    <a:pt x="607809" y="701040"/>
                  </a:lnTo>
                  <a:lnTo>
                    <a:pt x="615480" y="694690"/>
                  </a:lnTo>
                  <a:lnTo>
                    <a:pt x="623011" y="689610"/>
                  </a:lnTo>
                  <a:lnTo>
                    <a:pt x="651675" y="664210"/>
                  </a:lnTo>
                  <a:lnTo>
                    <a:pt x="671512" y="643890"/>
                  </a:lnTo>
                  <a:lnTo>
                    <a:pt x="677786" y="637540"/>
                  </a:lnTo>
                  <a:lnTo>
                    <a:pt x="701078" y="607060"/>
                  </a:lnTo>
                  <a:lnTo>
                    <a:pt x="716559" y="582930"/>
                  </a:lnTo>
                  <a:lnTo>
                    <a:pt x="721334" y="575310"/>
                  </a:lnTo>
                  <a:lnTo>
                    <a:pt x="725893" y="566420"/>
                  </a:lnTo>
                  <a:lnTo>
                    <a:pt x="730262" y="558800"/>
                  </a:lnTo>
                  <a:lnTo>
                    <a:pt x="734402" y="549910"/>
                  </a:lnTo>
                  <a:lnTo>
                    <a:pt x="738352" y="541020"/>
                  </a:lnTo>
                  <a:lnTo>
                    <a:pt x="742086" y="532130"/>
                  </a:lnTo>
                  <a:lnTo>
                    <a:pt x="745591" y="524510"/>
                  </a:lnTo>
                  <a:lnTo>
                    <a:pt x="748893" y="515620"/>
                  </a:lnTo>
                  <a:lnTo>
                    <a:pt x="751979" y="506730"/>
                  </a:lnTo>
                  <a:lnTo>
                    <a:pt x="754837" y="496570"/>
                  </a:lnTo>
                  <a:lnTo>
                    <a:pt x="757466" y="487680"/>
                  </a:lnTo>
                  <a:lnTo>
                    <a:pt x="767270" y="441960"/>
                  </a:lnTo>
                  <a:lnTo>
                    <a:pt x="770978" y="403860"/>
                  </a:lnTo>
                  <a:lnTo>
                    <a:pt x="771334" y="394970"/>
                  </a:lnTo>
                  <a:lnTo>
                    <a:pt x="771359" y="378460"/>
                  </a:lnTo>
                  <a:close/>
                </a:path>
                <a:path w="12724765" h="770889">
                  <a:moveTo>
                    <a:pt x="12724625" y="620737"/>
                  </a:moveTo>
                  <a:lnTo>
                    <a:pt x="12724498" y="618197"/>
                  </a:lnTo>
                  <a:lnTo>
                    <a:pt x="12724156" y="618197"/>
                  </a:lnTo>
                  <a:lnTo>
                    <a:pt x="12723787" y="616927"/>
                  </a:lnTo>
                  <a:lnTo>
                    <a:pt x="12723228" y="616927"/>
                  </a:lnTo>
                  <a:lnTo>
                    <a:pt x="12690843" y="584111"/>
                  </a:lnTo>
                  <a:lnTo>
                    <a:pt x="12690843" y="614387"/>
                  </a:lnTo>
                  <a:lnTo>
                    <a:pt x="12683579" y="618197"/>
                  </a:lnTo>
                  <a:lnTo>
                    <a:pt x="12676162" y="622007"/>
                  </a:lnTo>
                  <a:lnTo>
                    <a:pt x="12668568" y="624547"/>
                  </a:lnTo>
                  <a:lnTo>
                    <a:pt x="12660808" y="628357"/>
                  </a:lnTo>
                  <a:lnTo>
                    <a:pt x="12652858" y="632167"/>
                  </a:lnTo>
                  <a:lnTo>
                    <a:pt x="12636424" y="637247"/>
                  </a:lnTo>
                  <a:lnTo>
                    <a:pt x="12627940" y="641057"/>
                  </a:lnTo>
                  <a:lnTo>
                    <a:pt x="12619253" y="643597"/>
                  </a:lnTo>
                  <a:lnTo>
                    <a:pt x="12610363" y="644867"/>
                  </a:lnTo>
                  <a:lnTo>
                    <a:pt x="12592025" y="649947"/>
                  </a:lnTo>
                  <a:lnTo>
                    <a:pt x="12582538" y="651217"/>
                  </a:lnTo>
                  <a:lnTo>
                    <a:pt x="12572835" y="653757"/>
                  </a:lnTo>
                  <a:lnTo>
                    <a:pt x="12552858" y="656297"/>
                  </a:lnTo>
                  <a:lnTo>
                    <a:pt x="12489879" y="661377"/>
                  </a:lnTo>
                  <a:lnTo>
                    <a:pt x="12440933" y="661377"/>
                  </a:lnTo>
                  <a:lnTo>
                    <a:pt x="12424334" y="660107"/>
                  </a:lnTo>
                  <a:lnTo>
                    <a:pt x="12407570" y="660107"/>
                  </a:lnTo>
                  <a:lnTo>
                    <a:pt x="12373508" y="657567"/>
                  </a:lnTo>
                  <a:lnTo>
                    <a:pt x="12268772" y="649947"/>
                  </a:lnTo>
                  <a:lnTo>
                    <a:pt x="12251106" y="647407"/>
                  </a:lnTo>
                  <a:lnTo>
                    <a:pt x="12179884" y="642327"/>
                  </a:lnTo>
                  <a:lnTo>
                    <a:pt x="12162015" y="642327"/>
                  </a:lnTo>
                  <a:lnTo>
                    <a:pt x="12144159" y="641057"/>
                  </a:lnTo>
                  <a:lnTo>
                    <a:pt x="12126278" y="641057"/>
                  </a:lnTo>
                  <a:lnTo>
                    <a:pt x="12108409" y="639787"/>
                  </a:lnTo>
                  <a:lnTo>
                    <a:pt x="12090591" y="641057"/>
                  </a:lnTo>
                  <a:lnTo>
                    <a:pt x="12055031" y="641057"/>
                  </a:lnTo>
                  <a:lnTo>
                    <a:pt x="12019661" y="643597"/>
                  </a:lnTo>
                  <a:lnTo>
                    <a:pt x="12002084" y="646137"/>
                  </a:lnTo>
                  <a:lnTo>
                    <a:pt x="11969699" y="649947"/>
                  </a:lnTo>
                  <a:lnTo>
                    <a:pt x="11959184" y="652487"/>
                  </a:lnTo>
                  <a:lnTo>
                    <a:pt x="11948795" y="653757"/>
                  </a:lnTo>
                  <a:lnTo>
                    <a:pt x="11908498" y="663917"/>
                  </a:lnTo>
                  <a:lnTo>
                    <a:pt x="11898719" y="667727"/>
                  </a:lnTo>
                  <a:lnTo>
                    <a:pt x="11889042" y="670267"/>
                  </a:lnTo>
                  <a:lnTo>
                    <a:pt x="11869979" y="677887"/>
                  </a:lnTo>
                  <a:lnTo>
                    <a:pt x="11860581" y="680427"/>
                  </a:lnTo>
                  <a:lnTo>
                    <a:pt x="11851284" y="684237"/>
                  </a:lnTo>
                  <a:lnTo>
                    <a:pt x="11842077" y="689317"/>
                  </a:lnTo>
                  <a:lnTo>
                    <a:pt x="11586185" y="346417"/>
                  </a:lnTo>
                  <a:lnTo>
                    <a:pt x="11594897" y="342607"/>
                  </a:lnTo>
                  <a:lnTo>
                    <a:pt x="11603685" y="340067"/>
                  </a:lnTo>
                  <a:lnTo>
                    <a:pt x="11612537" y="336257"/>
                  </a:lnTo>
                  <a:lnTo>
                    <a:pt x="11658041" y="323557"/>
                  </a:lnTo>
                  <a:lnTo>
                    <a:pt x="11667401" y="322287"/>
                  </a:lnTo>
                  <a:lnTo>
                    <a:pt x="11676863" y="319747"/>
                  </a:lnTo>
                  <a:lnTo>
                    <a:pt x="11686451" y="318477"/>
                  </a:lnTo>
                  <a:lnTo>
                    <a:pt x="11696154" y="315937"/>
                  </a:lnTo>
                  <a:lnTo>
                    <a:pt x="11725935" y="312127"/>
                  </a:lnTo>
                  <a:lnTo>
                    <a:pt x="11736134" y="312127"/>
                  </a:lnTo>
                  <a:lnTo>
                    <a:pt x="11767033" y="309587"/>
                  </a:lnTo>
                  <a:lnTo>
                    <a:pt x="11782527" y="309587"/>
                  </a:lnTo>
                  <a:lnTo>
                    <a:pt x="11798059" y="308317"/>
                  </a:lnTo>
                  <a:lnTo>
                    <a:pt x="11813591" y="308317"/>
                  </a:lnTo>
                  <a:lnTo>
                    <a:pt x="11829186" y="309587"/>
                  </a:lnTo>
                  <a:lnTo>
                    <a:pt x="11844846" y="309587"/>
                  </a:lnTo>
                  <a:lnTo>
                    <a:pt x="11860555" y="310857"/>
                  </a:lnTo>
                  <a:lnTo>
                    <a:pt x="11876316" y="310857"/>
                  </a:lnTo>
                  <a:lnTo>
                    <a:pt x="11945887" y="316382"/>
                  </a:lnTo>
                  <a:lnTo>
                    <a:pt x="11959006" y="342049"/>
                  </a:lnTo>
                  <a:lnTo>
                    <a:pt x="11945582" y="340982"/>
                  </a:lnTo>
                  <a:lnTo>
                    <a:pt x="11885092" y="335902"/>
                  </a:lnTo>
                  <a:lnTo>
                    <a:pt x="11870284" y="335902"/>
                  </a:lnTo>
                  <a:lnTo>
                    <a:pt x="11855577" y="334632"/>
                  </a:lnTo>
                  <a:lnTo>
                    <a:pt x="11783809" y="334632"/>
                  </a:lnTo>
                  <a:lnTo>
                    <a:pt x="11755933" y="337172"/>
                  </a:lnTo>
                  <a:lnTo>
                    <a:pt x="11749024" y="337172"/>
                  </a:lnTo>
                  <a:lnTo>
                    <a:pt x="11742204" y="338442"/>
                  </a:lnTo>
                  <a:lnTo>
                    <a:pt x="11735460" y="338442"/>
                  </a:lnTo>
                  <a:lnTo>
                    <a:pt x="11671211" y="351142"/>
                  </a:lnTo>
                  <a:lnTo>
                    <a:pt x="11665052" y="353682"/>
                  </a:lnTo>
                  <a:lnTo>
                    <a:pt x="11658930" y="354952"/>
                  </a:lnTo>
                  <a:lnTo>
                    <a:pt x="11652263" y="357492"/>
                  </a:lnTo>
                  <a:lnTo>
                    <a:pt x="11651780" y="357492"/>
                  </a:lnTo>
                  <a:lnTo>
                    <a:pt x="11651005" y="358762"/>
                  </a:lnTo>
                  <a:lnTo>
                    <a:pt x="11650358" y="358762"/>
                  </a:lnTo>
                  <a:lnTo>
                    <a:pt x="11650370" y="360032"/>
                  </a:lnTo>
                  <a:lnTo>
                    <a:pt x="11650536" y="361302"/>
                  </a:lnTo>
                  <a:lnTo>
                    <a:pt x="11650828" y="361302"/>
                  </a:lnTo>
                  <a:lnTo>
                    <a:pt x="11859362" y="634352"/>
                  </a:lnTo>
                  <a:lnTo>
                    <a:pt x="11859692" y="635622"/>
                  </a:lnTo>
                  <a:lnTo>
                    <a:pt x="11860848" y="635622"/>
                  </a:lnTo>
                  <a:lnTo>
                    <a:pt x="11861775" y="636892"/>
                  </a:lnTo>
                  <a:lnTo>
                    <a:pt x="11864492" y="636892"/>
                  </a:lnTo>
                  <a:lnTo>
                    <a:pt x="11864950" y="638162"/>
                  </a:lnTo>
                  <a:lnTo>
                    <a:pt x="11871325" y="638162"/>
                  </a:lnTo>
                  <a:lnTo>
                    <a:pt x="11877980" y="635622"/>
                  </a:lnTo>
                  <a:lnTo>
                    <a:pt x="11884368" y="634352"/>
                  </a:lnTo>
                  <a:lnTo>
                    <a:pt x="11890807" y="631812"/>
                  </a:lnTo>
                  <a:lnTo>
                    <a:pt x="11910390" y="628002"/>
                  </a:lnTo>
                  <a:lnTo>
                    <a:pt x="11964568" y="617842"/>
                  </a:lnTo>
                  <a:lnTo>
                    <a:pt x="11971617" y="617842"/>
                  </a:lnTo>
                  <a:lnTo>
                    <a:pt x="11978742" y="616572"/>
                  </a:lnTo>
                  <a:lnTo>
                    <a:pt x="11997957" y="614032"/>
                  </a:lnTo>
                  <a:lnTo>
                    <a:pt x="12036311" y="611492"/>
                  </a:lnTo>
                  <a:lnTo>
                    <a:pt x="12055450" y="611492"/>
                  </a:lnTo>
                  <a:lnTo>
                    <a:pt x="12074487" y="610222"/>
                  </a:lnTo>
                  <a:lnTo>
                    <a:pt x="12093499" y="610222"/>
                  </a:lnTo>
                  <a:lnTo>
                    <a:pt x="12112473" y="611492"/>
                  </a:lnTo>
                  <a:lnTo>
                    <a:pt x="12131421" y="611492"/>
                  </a:lnTo>
                  <a:lnTo>
                    <a:pt x="12150281" y="612762"/>
                  </a:lnTo>
                  <a:lnTo>
                    <a:pt x="12169102" y="612762"/>
                  </a:lnTo>
                  <a:lnTo>
                    <a:pt x="12225236" y="616572"/>
                  </a:lnTo>
                  <a:lnTo>
                    <a:pt x="12243803" y="619112"/>
                  </a:lnTo>
                  <a:lnTo>
                    <a:pt x="12393841" y="630542"/>
                  </a:lnTo>
                  <a:lnTo>
                    <a:pt x="12409348" y="630542"/>
                  </a:lnTo>
                  <a:lnTo>
                    <a:pt x="12424677" y="631812"/>
                  </a:lnTo>
                  <a:lnTo>
                    <a:pt x="12469470" y="631812"/>
                  </a:lnTo>
                  <a:lnTo>
                    <a:pt x="12483948" y="630542"/>
                  </a:lnTo>
                  <a:lnTo>
                    <a:pt x="12498210" y="630542"/>
                  </a:lnTo>
                  <a:lnTo>
                    <a:pt x="12526023" y="628002"/>
                  </a:lnTo>
                  <a:lnTo>
                    <a:pt x="12552553" y="622922"/>
                  </a:lnTo>
                  <a:lnTo>
                    <a:pt x="12569317" y="620382"/>
                  </a:lnTo>
                  <a:lnTo>
                    <a:pt x="12577293" y="617842"/>
                  </a:lnTo>
                  <a:lnTo>
                    <a:pt x="12585281" y="616572"/>
                  </a:lnTo>
                  <a:lnTo>
                    <a:pt x="12592990" y="614032"/>
                  </a:lnTo>
                  <a:lnTo>
                    <a:pt x="12607950" y="608952"/>
                  </a:lnTo>
                  <a:lnTo>
                    <a:pt x="12615202" y="605142"/>
                  </a:lnTo>
                  <a:lnTo>
                    <a:pt x="12622784" y="602602"/>
                  </a:lnTo>
                  <a:lnTo>
                    <a:pt x="12623203" y="602602"/>
                  </a:lnTo>
                  <a:lnTo>
                    <a:pt x="12623813" y="601332"/>
                  </a:lnTo>
                  <a:lnTo>
                    <a:pt x="12624003" y="601332"/>
                  </a:lnTo>
                  <a:lnTo>
                    <a:pt x="12624156" y="600062"/>
                  </a:lnTo>
                  <a:lnTo>
                    <a:pt x="12623965" y="600062"/>
                  </a:lnTo>
                  <a:lnTo>
                    <a:pt x="12623800" y="598792"/>
                  </a:lnTo>
                  <a:lnTo>
                    <a:pt x="12623521" y="598792"/>
                  </a:lnTo>
                  <a:lnTo>
                    <a:pt x="12606947" y="581660"/>
                  </a:lnTo>
                  <a:lnTo>
                    <a:pt x="12606947" y="597522"/>
                  </a:lnTo>
                  <a:lnTo>
                    <a:pt x="12600394" y="600062"/>
                  </a:lnTo>
                  <a:lnTo>
                    <a:pt x="12586741" y="605142"/>
                  </a:lnTo>
                  <a:lnTo>
                    <a:pt x="12579795" y="606412"/>
                  </a:lnTo>
                  <a:lnTo>
                    <a:pt x="12572683" y="608952"/>
                  </a:lnTo>
                  <a:lnTo>
                    <a:pt x="12558001" y="612762"/>
                  </a:lnTo>
                  <a:lnTo>
                    <a:pt x="12501855" y="621652"/>
                  </a:lnTo>
                  <a:lnTo>
                    <a:pt x="12493409" y="621652"/>
                  </a:lnTo>
                  <a:lnTo>
                    <a:pt x="12484862" y="622922"/>
                  </a:lnTo>
                  <a:lnTo>
                    <a:pt x="12403734" y="622922"/>
                  </a:lnTo>
                  <a:lnTo>
                    <a:pt x="12394298" y="621652"/>
                  </a:lnTo>
                  <a:lnTo>
                    <a:pt x="12384799" y="621652"/>
                  </a:lnTo>
                  <a:lnTo>
                    <a:pt x="12375223" y="620382"/>
                  </a:lnTo>
                  <a:lnTo>
                    <a:pt x="12359284" y="593509"/>
                  </a:lnTo>
                  <a:lnTo>
                    <a:pt x="12359284" y="620382"/>
                  </a:lnTo>
                  <a:lnTo>
                    <a:pt x="12352782" y="619112"/>
                  </a:lnTo>
                  <a:lnTo>
                    <a:pt x="12346216" y="619112"/>
                  </a:lnTo>
                  <a:lnTo>
                    <a:pt x="12339612" y="617842"/>
                  </a:lnTo>
                  <a:lnTo>
                    <a:pt x="12333008" y="617842"/>
                  </a:lnTo>
                  <a:lnTo>
                    <a:pt x="12319686" y="616572"/>
                  </a:lnTo>
                  <a:lnTo>
                    <a:pt x="12312993" y="616572"/>
                  </a:lnTo>
                  <a:lnTo>
                    <a:pt x="12258281" y="611492"/>
                  </a:lnTo>
                  <a:lnTo>
                    <a:pt x="12226836" y="608952"/>
                  </a:lnTo>
                  <a:lnTo>
                    <a:pt x="12216308" y="607682"/>
                  </a:lnTo>
                  <a:lnTo>
                    <a:pt x="12205754" y="607682"/>
                  </a:lnTo>
                  <a:lnTo>
                    <a:pt x="12195175" y="606412"/>
                  </a:lnTo>
                  <a:lnTo>
                    <a:pt x="12184571" y="606412"/>
                  </a:lnTo>
                  <a:lnTo>
                    <a:pt x="12173941" y="605142"/>
                  </a:lnTo>
                  <a:lnTo>
                    <a:pt x="12163285" y="605142"/>
                  </a:lnTo>
                  <a:lnTo>
                    <a:pt x="12152617" y="603872"/>
                  </a:lnTo>
                  <a:lnTo>
                    <a:pt x="12141937" y="603872"/>
                  </a:lnTo>
                  <a:lnTo>
                    <a:pt x="12131231" y="602602"/>
                  </a:lnTo>
                  <a:lnTo>
                    <a:pt x="12109755" y="602602"/>
                  </a:lnTo>
                  <a:lnTo>
                    <a:pt x="12094032" y="577380"/>
                  </a:lnTo>
                  <a:lnTo>
                    <a:pt x="12094032" y="602602"/>
                  </a:lnTo>
                  <a:lnTo>
                    <a:pt x="12041048" y="602602"/>
                  </a:lnTo>
                  <a:lnTo>
                    <a:pt x="12033441" y="603872"/>
                  </a:lnTo>
                  <a:lnTo>
                    <a:pt x="12018175" y="603872"/>
                  </a:lnTo>
                  <a:lnTo>
                    <a:pt x="12010530" y="605142"/>
                  </a:lnTo>
                  <a:lnTo>
                    <a:pt x="12002884" y="605142"/>
                  </a:lnTo>
                  <a:lnTo>
                    <a:pt x="11995214" y="606412"/>
                  </a:lnTo>
                  <a:lnTo>
                    <a:pt x="11987530" y="606412"/>
                  </a:lnTo>
                  <a:lnTo>
                    <a:pt x="11979847" y="607682"/>
                  </a:lnTo>
                  <a:lnTo>
                    <a:pt x="11972163" y="607682"/>
                  </a:lnTo>
                  <a:lnTo>
                    <a:pt x="11958676" y="610222"/>
                  </a:lnTo>
                  <a:lnTo>
                    <a:pt x="11952034" y="610222"/>
                  </a:lnTo>
                  <a:lnTo>
                    <a:pt x="11894566" y="621652"/>
                  </a:lnTo>
                  <a:lnTo>
                    <a:pt x="11886311" y="622922"/>
                  </a:lnTo>
                  <a:lnTo>
                    <a:pt x="11870106" y="628002"/>
                  </a:lnTo>
                  <a:lnTo>
                    <a:pt x="11841912" y="591172"/>
                  </a:lnTo>
                  <a:lnTo>
                    <a:pt x="11877205" y="582282"/>
                  </a:lnTo>
                  <a:lnTo>
                    <a:pt x="12053710" y="537832"/>
                  </a:lnTo>
                  <a:lnTo>
                    <a:pt x="12094032" y="602602"/>
                  </a:lnTo>
                  <a:lnTo>
                    <a:pt x="12094032" y="577380"/>
                  </a:lnTo>
                  <a:lnTo>
                    <a:pt x="12069382" y="537832"/>
                  </a:lnTo>
                  <a:lnTo>
                    <a:pt x="12048439" y="504240"/>
                  </a:lnTo>
                  <a:lnTo>
                    <a:pt x="12048439" y="528942"/>
                  </a:lnTo>
                  <a:lnTo>
                    <a:pt x="11835460" y="582282"/>
                  </a:lnTo>
                  <a:lnTo>
                    <a:pt x="11766842" y="492112"/>
                  </a:lnTo>
                  <a:lnTo>
                    <a:pt x="11774716" y="490842"/>
                  </a:lnTo>
                  <a:lnTo>
                    <a:pt x="11782666" y="488302"/>
                  </a:lnTo>
                  <a:lnTo>
                    <a:pt x="11798757" y="485762"/>
                  </a:lnTo>
                  <a:lnTo>
                    <a:pt x="11802821" y="484492"/>
                  </a:lnTo>
                  <a:lnTo>
                    <a:pt x="11806885" y="483222"/>
                  </a:lnTo>
                  <a:lnTo>
                    <a:pt x="11815140" y="481952"/>
                  </a:lnTo>
                  <a:lnTo>
                    <a:pt x="11821351" y="480682"/>
                  </a:lnTo>
                  <a:lnTo>
                    <a:pt x="11827599" y="480682"/>
                  </a:lnTo>
                  <a:lnTo>
                    <a:pt x="11846662" y="476872"/>
                  </a:lnTo>
                  <a:lnTo>
                    <a:pt x="11853126" y="476872"/>
                  </a:lnTo>
                  <a:lnTo>
                    <a:pt x="11859641" y="475602"/>
                  </a:lnTo>
                  <a:lnTo>
                    <a:pt x="11866232" y="475602"/>
                  </a:lnTo>
                  <a:lnTo>
                    <a:pt x="11884724" y="473062"/>
                  </a:lnTo>
                  <a:lnTo>
                    <a:pt x="11893956" y="473062"/>
                  </a:lnTo>
                  <a:lnTo>
                    <a:pt x="11903177" y="471792"/>
                  </a:lnTo>
                  <a:lnTo>
                    <a:pt x="11921566" y="471792"/>
                  </a:lnTo>
                  <a:lnTo>
                    <a:pt x="11930748" y="470522"/>
                  </a:lnTo>
                  <a:lnTo>
                    <a:pt x="11994642" y="470522"/>
                  </a:lnTo>
                  <a:lnTo>
                    <a:pt x="12003723" y="471792"/>
                  </a:lnTo>
                  <a:lnTo>
                    <a:pt x="12012790" y="471792"/>
                  </a:lnTo>
                  <a:lnTo>
                    <a:pt x="12048439" y="528942"/>
                  </a:lnTo>
                  <a:lnTo>
                    <a:pt x="12048439" y="504240"/>
                  </a:lnTo>
                  <a:lnTo>
                    <a:pt x="12028221" y="471792"/>
                  </a:lnTo>
                  <a:lnTo>
                    <a:pt x="12036489" y="473062"/>
                  </a:lnTo>
                  <a:lnTo>
                    <a:pt x="12052973" y="473062"/>
                  </a:lnTo>
                  <a:lnTo>
                    <a:pt x="12069407" y="474332"/>
                  </a:lnTo>
                  <a:lnTo>
                    <a:pt x="12077598" y="475602"/>
                  </a:lnTo>
                  <a:lnTo>
                    <a:pt x="12222658" y="487032"/>
                  </a:lnTo>
                  <a:lnTo>
                    <a:pt x="12230481" y="488302"/>
                  </a:lnTo>
                  <a:lnTo>
                    <a:pt x="12238253" y="488302"/>
                  </a:lnTo>
                  <a:lnTo>
                    <a:pt x="12253722" y="489572"/>
                  </a:lnTo>
                  <a:lnTo>
                    <a:pt x="12261380" y="489572"/>
                  </a:lnTo>
                  <a:lnTo>
                    <a:pt x="12269000" y="490842"/>
                  </a:lnTo>
                  <a:lnTo>
                    <a:pt x="12284126" y="490842"/>
                  </a:lnTo>
                  <a:lnTo>
                    <a:pt x="12359284" y="620382"/>
                  </a:lnTo>
                  <a:lnTo>
                    <a:pt x="12359284" y="593509"/>
                  </a:lnTo>
                  <a:lnTo>
                    <a:pt x="12299175" y="492112"/>
                  </a:lnTo>
                  <a:lnTo>
                    <a:pt x="12365266" y="492112"/>
                  </a:lnTo>
                  <a:lnTo>
                    <a:pt x="12381103" y="490842"/>
                  </a:lnTo>
                  <a:lnTo>
                    <a:pt x="12388901" y="489572"/>
                  </a:lnTo>
                  <a:lnTo>
                    <a:pt x="12404763" y="488302"/>
                  </a:lnTo>
                  <a:lnTo>
                    <a:pt x="12428055" y="484492"/>
                  </a:lnTo>
                  <a:lnTo>
                    <a:pt x="12435510" y="483222"/>
                  </a:lnTo>
                  <a:lnTo>
                    <a:pt x="12450013" y="479412"/>
                  </a:lnTo>
                  <a:lnTo>
                    <a:pt x="12457049" y="478142"/>
                  </a:lnTo>
                  <a:lnTo>
                    <a:pt x="12463907" y="475602"/>
                  </a:lnTo>
                  <a:lnTo>
                    <a:pt x="12470752" y="474332"/>
                  </a:lnTo>
                  <a:lnTo>
                    <a:pt x="12477433" y="471792"/>
                  </a:lnTo>
                  <a:lnTo>
                    <a:pt x="12483922" y="469252"/>
                  </a:lnTo>
                  <a:lnTo>
                    <a:pt x="12606947" y="597522"/>
                  </a:lnTo>
                  <a:lnTo>
                    <a:pt x="12606947" y="581660"/>
                  </a:lnTo>
                  <a:lnTo>
                    <a:pt x="12498210" y="469252"/>
                  </a:lnTo>
                  <a:lnTo>
                    <a:pt x="12476328" y="446646"/>
                  </a:lnTo>
                  <a:lnTo>
                    <a:pt x="12476328" y="461632"/>
                  </a:lnTo>
                  <a:lnTo>
                    <a:pt x="12469876" y="464172"/>
                  </a:lnTo>
                  <a:lnTo>
                    <a:pt x="12463234" y="466712"/>
                  </a:lnTo>
                  <a:lnTo>
                    <a:pt x="12456439" y="467982"/>
                  </a:lnTo>
                  <a:lnTo>
                    <a:pt x="12449632" y="470522"/>
                  </a:lnTo>
                  <a:lnTo>
                    <a:pt x="12442635" y="471792"/>
                  </a:lnTo>
                  <a:lnTo>
                    <a:pt x="12428233" y="475602"/>
                  </a:lnTo>
                  <a:lnTo>
                    <a:pt x="12397664" y="480682"/>
                  </a:lnTo>
                  <a:lnTo>
                    <a:pt x="12382106" y="481952"/>
                  </a:lnTo>
                  <a:lnTo>
                    <a:pt x="12374524" y="483222"/>
                  </a:lnTo>
                  <a:lnTo>
                    <a:pt x="12359157" y="484492"/>
                  </a:lnTo>
                  <a:lnTo>
                    <a:pt x="12294565" y="484492"/>
                  </a:lnTo>
                  <a:lnTo>
                    <a:pt x="12293816" y="483222"/>
                  </a:lnTo>
                  <a:lnTo>
                    <a:pt x="12279567" y="459066"/>
                  </a:lnTo>
                  <a:lnTo>
                    <a:pt x="12279567" y="483222"/>
                  </a:lnTo>
                  <a:lnTo>
                    <a:pt x="12264860" y="483222"/>
                  </a:lnTo>
                  <a:lnTo>
                    <a:pt x="12257443" y="481952"/>
                  </a:lnTo>
                  <a:lnTo>
                    <a:pt x="12242508" y="481952"/>
                  </a:lnTo>
                  <a:lnTo>
                    <a:pt x="12234964" y="480682"/>
                  </a:lnTo>
                  <a:lnTo>
                    <a:pt x="12157596" y="474332"/>
                  </a:lnTo>
                  <a:lnTo>
                    <a:pt x="12149734" y="474332"/>
                  </a:lnTo>
                  <a:lnTo>
                    <a:pt x="12122125" y="471792"/>
                  </a:lnTo>
                  <a:lnTo>
                    <a:pt x="12110225" y="470522"/>
                  </a:lnTo>
                  <a:lnTo>
                    <a:pt x="12097703" y="361518"/>
                  </a:lnTo>
                  <a:lnTo>
                    <a:pt x="12098668" y="360248"/>
                  </a:lnTo>
                  <a:lnTo>
                    <a:pt x="12104522" y="361302"/>
                  </a:lnTo>
                  <a:lnTo>
                    <a:pt x="12118518" y="361302"/>
                  </a:lnTo>
                  <a:lnTo>
                    <a:pt x="12125528" y="362572"/>
                  </a:lnTo>
                  <a:lnTo>
                    <a:pt x="12146521" y="362572"/>
                  </a:lnTo>
                  <a:lnTo>
                    <a:pt x="12153519" y="363842"/>
                  </a:lnTo>
                  <a:lnTo>
                    <a:pt x="12209488" y="363842"/>
                  </a:lnTo>
                  <a:lnTo>
                    <a:pt x="12279567" y="483222"/>
                  </a:lnTo>
                  <a:lnTo>
                    <a:pt x="12279567" y="459066"/>
                  </a:lnTo>
                  <a:lnTo>
                    <a:pt x="12223394" y="363842"/>
                  </a:lnTo>
                  <a:lnTo>
                    <a:pt x="12232208" y="362572"/>
                  </a:lnTo>
                  <a:lnTo>
                    <a:pt x="12240997" y="362572"/>
                  </a:lnTo>
                  <a:lnTo>
                    <a:pt x="12254167" y="361302"/>
                  </a:lnTo>
                  <a:lnTo>
                    <a:pt x="12267311" y="361302"/>
                  </a:lnTo>
                  <a:lnTo>
                    <a:pt x="12271667" y="360032"/>
                  </a:lnTo>
                  <a:lnTo>
                    <a:pt x="12284088" y="358762"/>
                  </a:lnTo>
                  <a:lnTo>
                    <a:pt x="12291949" y="358762"/>
                  </a:lnTo>
                  <a:lnTo>
                    <a:pt x="12307291" y="356222"/>
                  </a:lnTo>
                  <a:lnTo>
                    <a:pt x="12357494" y="347332"/>
                  </a:lnTo>
                  <a:lnTo>
                    <a:pt x="12364250" y="344792"/>
                  </a:lnTo>
                  <a:lnTo>
                    <a:pt x="12476328" y="461632"/>
                  </a:lnTo>
                  <a:lnTo>
                    <a:pt x="12476328" y="446646"/>
                  </a:lnTo>
                  <a:lnTo>
                    <a:pt x="12377801" y="344792"/>
                  </a:lnTo>
                  <a:lnTo>
                    <a:pt x="12372886" y="339712"/>
                  </a:lnTo>
                  <a:lnTo>
                    <a:pt x="12372315" y="338442"/>
                  </a:lnTo>
                  <a:lnTo>
                    <a:pt x="12370321" y="338442"/>
                  </a:lnTo>
                  <a:lnTo>
                    <a:pt x="12368822" y="337172"/>
                  </a:lnTo>
                  <a:lnTo>
                    <a:pt x="12362002" y="337172"/>
                  </a:lnTo>
                  <a:lnTo>
                    <a:pt x="12354624" y="338442"/>
                  </a:lnTo>
                  <a:lnTo>
                    <a:pt x="12347448" y="340982"/>
                  </a:lnTo>
                  <a:lnTo>
                    <a:pt x="12302198" y="348602"/>
                  </a:lnTo>
                  <a:lnTo>
                    <a:pt x="12277916" y="352412"/>
                  </a:lnTo>
                  <a:lnTo>
                    <a:pt x="12269457" y="352412"/>
                  </a:lnTo>
                  <a:lnTo>
                    <a:pt x="12252338" y="354952"/>
                  </a:lnTo>
                  <a:lnTo>
                    <a:pt x="12235142" y="354952"/>
                  </a:lnTo>
                  <a:lnTo>
                    <a:pt x="12217883" y="356222"/>
                  </a:lnTo>
                  <a:lnTo>
                    <a:pt x="12148337" y="356222"/>
                  </a:lnTo>
                  <a:lnTo>
                    <a:pt x="12130888" y="354952"/>
                  </a:lnTo>
                  <a:lnTo>
                    <a:pt x="12113425" y="354952"/>
                  </a:lnTo>
                  <a:lnTo>
                    <a:pt x="12103189" y="354215"/>
                  </a:lnTo>
                  <a:lnTo>
                    <a:pt x="12105094" y="351688"/>
                  </a:lnTo>
                  <a:lnTo>
                    <a:pt x="12116219" y="329907"/>
                  </a:lnTo>
                  <a:lnTo>
                    <a:pt x="12119318" y="329907"/>
                  </a:lnTo>
                  <a:lnTo>
                    <a:pt x="12135549" y="331177"/>
                  </a:lnTo>
                  <a:lnTo>
                    <a:pt x="12215482" y="331177"/>
                  </a:lnTo>
                  <a:lnTo>
                    <a:pt x="12246623" y="328637"/>
                  </a:lnTo>
                  <a:lnTo>
                    <a:pt x="12301436" y="321017"/>
                  </a:lnTo>
                  <a:lnTo>
                    <a:pt x="12309996" y="318477"/>
                  </a:lnTo>
                  <a:lnTo>
                    <a:pt x="12318403" y="317207"/>
                  </a:lnTo>
                  <a:lnTo>
                    <a:pt x="12326620" y="314667"/>
                  </a:lnTo>
                  <a:lnTo>
                    <a:pt x="12334697" y="313397"/>
                  </a:lnTo>
                  <a:lnTo>
                    <a:pt x="12350433" y="308317"/>
                  </a:lnTo>
                  <a:lnTo>
                    <a:pt x="12365546" y="303237"/>
                  </a:lnTo>
                  <a:lnTo>
                    <a:pt x="12372912" y="299427"/>
                  </a:lnTo>
                  <a:lnTo>
                    <a:pt x="12380125" y="296887"/>
                  </a:lnTo>
                  <a:lnTo>
                    <a:pt x="12690843" y="614387"/>
                  </a:lnTo>
                  <a:lnTo>
                    <a:pt x="12690843" y="584111"/>
                  </a:lnTo>
                  <a:lnTo>
                    <a:pt x="12407443" y="296887"/>
                  </a:lnTo>
                  <a:lnTo>
                    <a:pt x="12394921" y="284187"/>
                  </a:lnTo>
                  <a:lnTo>
                    <a:pt x="12394349" y="282917"/>
                  </a:lnTo>
                  <a:lnTo>
                    <a:pt x="12393638" y="282917"/>
                  </a:lnTo>
                  <a:lnTo>
                    <a:pt x="12392025" y="281647"/>
                  </a:lnTo>
                  <a:lnTo>
                    <a:pt x="12391111" y="281647"/>
                  </a:lnTo>
                  <a:lnTo>
                    <a:pt x="12390107" y="280377"/>
                  </a:lnTo>
                  <a:lnTo>
                    <a:pt x="12386894" y="280377"/>
                  </a:lnTo>
                  <a:lnTo>
                    <a:pt x="12385764" y="279107"/>
                  </a:lnTo>
                  <a:lnTo>
                    <a:pt x="12371489" y="279107"/>
                  </a:lnTo>
                  <a:lnTo>
                    <a:pt x="12370803" y="280377"/>
                  </a:lnTo>
                  <a:lnTo>
                    <a:pt x="12363463" y="282917"/>
                  </a:lnTo>
                  <a:lnTo>
                    <a:pt x="12355995" y="286727"/>
                  </a:lnTo>
                  <a:lnTo>
                    <a:pt x="12340615" y="291807"/>
                  </a:lnTo>
                  <a:lnTo>
                    <a:pt x="12332665" y="295617"/>
                  </a:lnTo>
                  <a:lnTo>
                    <a:pt x="12324563" y="298157"/>
                  </a:lnTo>
                  <a:lnTo>
                    <a:pt x="12316295" y="299427"/>
                  </a:lnTo>
                  <a:lnTo>
                    <a:pt x="12299239" y="304507"/>
                  </a:lnTo>
                  <a:lnTo>
                    <a:pt x="12290438" y="305777"/>
                  </a:lnTo>
                  <a:lnTo>
                    <a:pt x="12281459" y="308317"/>
                  </a:lnTo>
                  <a:lnTo>
                    <a:pt x="12233720" y="314667"/>
                  </a:lnTo>
                  <a:lnTo>
                    <a:pt x="12204548" y="317207"/>
                  </a:lnTo>
                  <a:lnTo>
                    <a:pt x="12129580" y="317207"/>
                  </a:lnTo>
                  <a:lnTo>
                    <a:pt x="12123001" y="316674"/>
                  </a:lnTo>
                  <a:lnTo>
                    <a:pt x="12153608" y="256806"/>
                  </a:lnTo>
                  <a:lnTo>
                    <a:pt x="12157710" y="235483"/>
                  </a:lnTo>
                  <a:lnTo>
                    <a:pt x="12175668" y="142036"/>
                  </a:lnTo>
                  <a:lnTo>
                    <a:pt x="12168467" y="97193"/>
                  </a:lnTo>
                  <a:lnTo>
                    <a:pt x="12148426" y="58242"/>
                  </a:lnTo>
                  <a:lnTo>
                    <a:pt x="12138838" y="48602"/>
                  </a:lnTo>
                  <a:lnTo>
                    <a:pt x="12127484" y="37185"/>
                  </a:lnTo>
                  <a:lnTo>
                    <a:pt x="12127484" y="142036"/>
                  </a:lnTo>
                  <a:lnTo>
                    <a:pt x="12120169" y="178409"/>
                  </a:lnTo>
                  <a:lnTo>
                    <a:pt x="12100255" y="208102"/>
                  </a:lnTo>
                  <a:lnTo>
                    <a:pt x="12094909" y="211734"/>
                  </a:lnTo>
                  <a:lnTo>
                    <a:pt x="12094909" y="469252"/>
                  </a:lnTo>
                  <a:lnTo>
                    <a:pt x="12083567" y="467982"/>
                  </a:lnTo>
                  <a:lnTo>
                    <a:pt x="12072188" y="467982"/>
                  </a:lnTo>
                  <a:lnTo>
                    <a:pt x="12049354" y="465442"/>
                  </a:lnTo>
                  <a:lnTo>
                    <a:pt x="12037898" y="465442"/>
                  </a:lnTo>
                  <a:lnTo>
                    <a:pt x="12026417" y="464172"/>
                  </a:lnTo>
                  <a:lnTo>
                    <a:pt x="12003380" y="464172"/>
                  </a:lnTo>
                  <a:lnTo>
                    <a:pt x="11991810" y="462902"/>
                  </a:lnTo>
                  <a:lnTo>
                    <a:pt x="11921858" y="462902"/>
                  </a:lnTo>
                  <a:lnTo>
                    <a:pt x="11910111" y="464172"/>
                  </a:lnTo>
                  <a:lnTo>
                    <a:pt x="11895074" y="413169"/>
                  </a:lnTo>
                  <a:lnTo>
                    <a:pt x="11895074" y="464172"/>
                  </a:lnTo>
                  <a:lnTo>
                    <a:pt x="11889270" y="465442"/>
                  </a:lnTo>
                  <a:lnTo>
                    <a:pt x="11880545" y="465442"/>
                  </a:lnTo>
                  <a:lnTo>
                    <a:pt x="11871795" y="466712"/>
                  </a:lnTo>
                  <a:lnTo>
                    <a:pt x="11863032" y="466712"/>
                  </a:lnTo>
                  <a:lnTo>
                    <a:pt x="11853520" y="467982"/>
                  </a:lnTo>
                  <a:lnTo>
                    <a:pt x="11846992" y="469252"/>
                  </a:lnTo>
                  <a:lnTo>
                    <a:pt x="11840528" y="469252"/>
                  </a:lnTo>
                  <a:lnTo>
                    <a:pt x="11827751" y="471792"/>
                  </a:lnTo>
                  <a:lnTo>
                    <a:pt x="11821452" y="471792"/>
                  </a:lnTo>
                  <a:lnTo>
                    <a:pt x="11808993" y="474332"/>
                  </a:lnTo>
                  <a:lnTo>
                    <a:pt x="11792610" y="476872"/>
                  </a:lnTo>
                  <a:lnTo>
                    <a:pt x="11776520" y="480682"/>
                  </a:lnTo>
                  <a:lnTo>
                    <a:pt x="11768569" y="483222"/>
                  </a:lnTo>
                  <a:lnTo>
                    <a:pt x="11760683" y="484492"/>
                  </a:lnTo>
                  <a:lnTo>
                    <a:pt x="11667033" y="362572"/>
                  </a:lnTo>
                  <a:lnTo>
                    <a:pt x="11682006" y="357492"/>
                  </a:lnTo>
                  <a:lnTo>
                    <a:pt x="11689639" y="356222"/>
                  </a:lnTo>
                  <a:lnTo>
                    <a:pt x="11697259" y="353682"/>
                  </a:lnTo>
                  <a:lnTo>
                    <a:pt x="11712816" y="351142"/>
                  </a:lnTo>
                  <a:lnTo>
                    <a:pt x="11720665" y="348602"/>
                  </a:lnTo>
                  <a:lnTo>
                    <a:pt x="11736769" y="346062"/>
                  </a:lnTo>
                  <a:lnTo>
                    <a:pt x="11744884" y="346062"/>
                  </a:lnTo>
                  <a:lnTo>
                    <a:pt x="11761635" y="343522"/>
                  </a:lnTo>
                  <a:lnTo>
                    <a:pt x="11769484" y="343522"/>
                  </a:lnTo>
                  <a:lnTo>
                    <a:pt x="11777396" y="342252"/>
                  </a:lnTo>
                  <a:lnTo>
                    <a:pt x="11793398" y="342252"/>
                  </a:lnTo>
                  <a:lnTo>
                    <a:pt x="11801475" y="340982"/>
                  </a:lnTo>
                  <a:lnTo>
                    <a:pt x="11842547" y="340982"/>
                  </a:lnTo>
                  <a:lnTo>
                    <a:pt x="11850916" y="342252"/>
                  </a:lnTo>
                  <a:lnTo>
                    <a:pt x="11859349" y="342252"/>
                  </a:lnTo>
                  <a:lnTo>
                    <a:pt x="11895074" y="464172"/>
                  </a:lnTo>
                  <a:lnTo>
                    <a:pt x="11895074" y="413169"/>
                  </a:lnTo>
                  <a:lnTo>
                    <a:pt x="11874170" y="342252"/>
                  </a:lnTo>
                  <a:lnTo>
                    <a:pt x="11881358" y="343522"/>
                  </a:lnTo>
                  <a:lnTo>
                    <a:pt x="11895836" y="343522"/>
                  </a:lnTo>
                  <a:lnTo>
                    <a:pt x="11903126" y="344792"/>
                  </a:lnTo>
                  <a:lnTo>
                    <a:pt x="11917782" y="346062"/>
                  </a:lnTo>
                  <a:lnTo>
                    <a:pt x="11925148" y="346062"/>
                  </a:lnTo>
                  <a:lnTo>
                    <a:pt x="11954916" y="348602"/>
                  </a:lnTo>
                  <a:lnTo>
                    <a:pt x="11962765" y="349402"/>
                  </a:lnTo>
                  <a:lnTo>
                    <a:pt x="11963946" y="351688"/>
                  </a:lnTo>
                  <a:lnTo>
                    <a:pt x="12012460" y="416255"/>
                  </a:lnTo>
                  <a:lnTo>
                    <a:pt x="12034520" y="440093"/>
                  </a:lnTo>
                  <a:lnTo>
                    <a:pt x="12056567" y="416255"/>
                  </a:lnTo>
                  <a:lnTo>
                    <a:pt x="12084812" y="378675"/>
                  </a:lnTo>
                  <a:lnTo>
                    <a:pt x="12094909" y="469252"/>
                  </a:lnTo>
                  <a:lnTo>
                    <a:pt x="12094909" y="211734"/>
                  </a:lnTo>
                  <a:lnTo>
                    <a:pt x="12070702" y="228130"/>
                  </a:lnTo>
                  <a:lnTo>
                    <a:pt x="12034520" y="235483"/>
                  </a:lnTo>
                  <a:lnTo>
                    <a:pt x="11998338" y="228130"/>
                  </a:lnTo>
                  <a:lnTo>
                    <a:pt x="11968785" y="208102"/>
                  </a:lnTo>
                  <a:lnTo>
                    <a:pt x="11948859" y="178409"/>
                  </a:lnTo>
                  <a:lnTo>
                    <a:pt x="11941556" y="142036"/>
                  </a:lnTo>
                  <a:lnTo>
                    <a:pt x="11948859" y="105664"/>
                  </a:lnTo>
                  <a:lnTo>
                    <a:pt x="11968785" y="75958"/>
                  </a:lnTo>
                  <a:lnTo>
                    <a:pt x="11998338" y="55943"/>
                  </a:lnTo>
                  <a:lnTo>
                    <a:pt x="12034520" y="48602"/>
                  </a:lnTo>
                  <a:lnTo>
                    <a:pt x="12070702" y="55943"/>
                  </a:lnTo>
                  <a:lnTo>
                    <a:pt x="12100255" y="75958"/>
                  </a:lnTo>
                  <a:lnTo>
                    <a:pt x="12120169" y="105664"/>
                  </a:lnTo>
                  <a:lnTo>
                    <a:pt x="12127484" y="142036"/>
                  </a:lnTo>
                  <a:lnTo>
                    <a:pt x="12127484" y="37185"/>
                  </a:lnTo>
                  <a:lnTo>
                    <a:pt x="12117883" y="27520"/>
                  </a:lnTo>
                  <a:lnTo>
                    <a:pt x="12079135" y="7378"/>
                  </a:lnTo>
                  <a:lnTo>
                    <a:pt x="12034520" y="152"/>
                  </a:lnTo>
                  <a:lnTo>
                    <a:pt x="11989905" y="7378"/>
                  </a:lnTo>
                  <a:lnTo>
                    <a:pt x="11951157" y="27520"/>
                  </a:lnTo>
                  <a:lnTo>
                    <a:pt x="11920601" y="58242"/>
                  </a:lnTo>
                  <a:lnTo>
                    <a:pt x="11900573" y="97193"/>
                  </a:lnTo>
                  <a:lnTo>
                    <a:pt x="11893372" y="142036"/>
                  </a:lnTo>
                  <a:lnTo>
                    <a:pt x="11915432" y="256806"/>
                  </a:lnTo>
                  <a:lnTo>
                    <a:pt x="11938521" y="301993"/>
                  </a:lnTo>
                  <a:lnTo>
                    <a:pt x="11856542" y="295617"/>
                  </a:lnTo>
                  <a:lnTo>
                    <a:pt x="11823573" y="295617"/>
                  </a:lnTo>
                  <a:lnTo>
                    <a:pt x="11807101" y="294347"/>
                  </a:lnTo>
                  <a:lnTo>
                    <a:pt x="11774157" y="294347"/>
                  </a:lnTo>
                  <a:lnTo>
                    <a:pt x="11724945" y="298157"/>
                  </a:lnTo>
                  <a:lnTo>
                    <a:pt x="11713489" y="298157"/>
                  </a:lnTo>
                  <a:lnTo>
                    <a:pt x="11702186" y="299427"/>
                  </a:lnTo>
                  <a:lnTo>
                    <a:pt x="11691049" y="301967"/>
                  </a:lnTo>
                  <a:lnTo>
                    <a:pt x="11669192" y="304507"/>
                  </a:lnTo>
                  <a:lnTo>
                    <a:pt x="11647881" y="309587"/>
                  </a:lnTo>
                  <a:lnTo>
                    <a:pt x="11637416" y="310857"/>
                  </a:lnTo>
                  <a:lnTo>
                    <a:pt x="11627041" y="313397"/>
                  </a:lnTo>
                  <a:lnTo>
                    <a:pt x="11616792" y="317207"/>
                  </a:lnTo>
                  <a:lnTo>
                    <a:pt x="11596624" y="322287"/>
                  </a:lnTo>
                  <a:lnTo>
                    <a:pt x="11567020" y="333717"/>
                  </a:lnTo>
                  <a:lnTo>
                    <a:pt x="11556327" y="337527"/>
                  </a:lnTo>
                  <a:lnTo>
                    <a:pt x="11555501" y="337527"/>
                  </a:lnTo>
                  <a:lnTo>
                    <a:pt x="11554206" y="338797"/>
                  </a:lnTo>
                  <a:lnTo>
                    <a:pt x="11553736" y="340067"/>
                  </a:lnTo>
                  <a:lnTo>
                    <a:pt x="11553177" y="341337"/>
                  </a:lnTo>
                  <a:lnTo>
                    <a:pt x="11553279" y="342607"/>
                  </a:lnTo>
                  <a:lnTo>
                    <a:pt x="11553584" y="343877"/>
                  </a:lnTo>
                  <a:lnTo>
                    <a:pt x="11554092" y="343877"/>
                  </a:lnTo>
                  <a:lnTo>
                    <a:pt x="11822049" y="707097"/>
                  </a:lnTo>
                  <a:lnTo>
                    <a:pt x="11822773" y="708367"/>
                  </a:lnTo>
                  <a:lnTo>
                    <a:pt x="11824513" y="709637"/>
                  </a:lnTo>
                  <a:lnTo>
                    <a:pt x="11825491" y="709637"/>
                  </a:lnTo>
                  <a:lnTo>
                    <a:pt x="11827713" y="710907"/>
                  </a:lnTo>
                  <a:lnTo>
                    <a:pt x="11828920" y="712177"/>
                  </a:lnTo>
                  <a:lnTo>
                    <a:pt x="11832869" y="712177"/>
                  </a:lnTo>
                  <a:lnTo>
                    <a:pt x="11835079" y="713447"/>
                  </a:lnTo>
                  <a:lnTo>
                    <a:pt x="11846281" y="713447"/>
                  </a:lnTo>
                  <a:lnTo>
                    <a:pt x="11846801" y="712177"/>
                  </a:lnTo>
                  <a:lnTo>
                    <a:pt x="11849214" y="712177"/>
                  </a:lnTo>
                  <a:lnTo>
                    <a:pt x="11859133" y="707097"/>
                  </a:lnTo>
                  <a:lnTo>
                    <a:pt x="11868734" y="702017"/>
                  </a:lnTo>
                  <a:lnTo>
                    <a:pt x="11901488" y="689317"/>
                  </a:lnTo>
                  <a:lnTo>
                    <a:pt x="11918290" y="682967"/>
                  </a:lnTo>
                  <a:lnTo>
                    <a:pt x="11938914" y="677887"/>
                  </a:lnTo>
                  <a:lnTo>
                    <a:pt x="11949417" y="674077"/>
                  </a:lnTo>
                  <a:lnTo>
                    <a:pt x="11960073" y="671537"/>
                  </a:lnTo>
                  <a:lnTo>
                    <a:pt x="11970868" y="670267"/>
                  </a:lnTo>
                  <a:lnTo>
                    <a:pt x="11992877" y="665187"/>
                  </a:lnTo>
                  <a:lnTo>
                    <a:pt x="12015559" y="662647"/>
                  </a:lnTo>
                  <a:lnTo>
                    <a:pt x="12082247" y="657567"/>
                  </a:lnTo>
                  <a:lnTo>
                    <a:pt x="12132869" y="657567"/>
                  </a:lnTo>
                  <a:lnTo>
                    <a:pt x="12149912" y="658837"/>
                  </a:lnTo>
                  <a:lnTo>
                    <a:pt x="12167019" y="658837"/>
                  </a:lnTo>
                  <a:lnTo>
                    <a:pt x="12325007" y="670267"/>
                  </a:lnTo>
                  <a:lnTo>
                    <a:pt x="12342749" y="672807"/>
                  </a:lnTo>
                  <a:lnTo>
                    <a:pt x="12378258" y="675347"/>
                  </a:lnTo>
                  <a:lnTo>
                    <a:pt x="12396000" y="675347"/>
                  </a:lnTo>
                  <a:lnTo>
                    <a:pt x="12431370" y="677887"/>
                  </a:lnTo>
                  <a:lnTo>
                    <a:pt x="12501055" y="677887"/>
                  </a:lnTo>
                  <a:lnTo>
                    <a:pt x="12518136" y="676617"/>
                  </a:lnTo>
                  <a:lnTo>
                    <a:pt x="12535052" y="676617"/>
                  </a:lnTo>
                  <a:lnTo>
                    <a:pt x="12551791" y="674077"/>
                  </a:lnTo>
                  <a:lnTo>
                    <a:pt x="12568339" y="672807"/>
                  </a:lnTo>
                  <a:lnTo>
                    <a:pt x="12579744" y="671537"/>
                  </a:lnTo>
                  <a:lnTo>
                    <a:pt x="12590907" y="668997"/>
                  </a:lnTo>
                  <a:lnTo>
                    <a:pt x="12601829" y="667727"/>
                  </a:lnTo>
                  <a:lnTo>
                    <a:pt x="12627991" y="661377"/>
                  </a:lnTo>
                  <a:lnTo>
                    <a:pt x="12652705" y="655027"/>
                  </a:lnTo>
                  <a:lnTo>
                    <a:pt x="12662154" y="651217"/>
                  </a:lnTo>
                  <a:lnTo>
                    <a:pt x="12671387" y="648677"/>
                  </a:lnTo>
                  <a:lnTo>
                    <a:pt x="12680379" y="644867"/>
                  </a:lnTo>
                  <a:lnTo>
                    <a:pt x="12689180" y="641057"/>
                  </a:lnTo>
                  <a:lnTo>
                    <a:pt x="12697727" y="637247"/>
                  </a:lnTo>
                  <a:lnTo>
                    <a:pt x="12706071" y="632167"/>
                  </a:lnTo>
                  <a:lnTo>
                    <a:pt x="12714211" y="628357"/>
                  </a:lnTo>
                  <a:lnTo>
                    <a:pt x="12722149" y="623277"/>
                  </a:lnTo>
                  <a:lnTo>
                    <a:pt x="12723559" y="623277"/>
                  </a:lnTo>
                  <a:lnTo>
                    <a:pt x="12724397" y="622007"/>
                  </a:lnTo>
                  <a:lnTo>
                    <a:pt x="12724625" y="620737"/>
                  </a:lnTo>
                  <a:close/>
                </a:path>
              </a:pathLst>
            </a:custGeom>
            <a:solidFill>
              <a:srgbClr val="FFFFFF"/>
            </a:solidFill>
          </p:spPr>
          <p:txBody>
            <a:bodyPr wrap="square" lIns="0" tIns="0" rIns="0" bIns="0" rtlCol="0"/>
            <a:lstStyle/>
            <a:p>
              <a:endParaRPr sz="1200"/>
            </a:p>
          </p:txBody>
        </p:sp>
      </p:grpSp>
      <p:sp>
        <p:nvSpPr>
          <p:cNvPr id="8" name="object 8"/>
          <p:cNvSpPr txBox="1"/>
          <p:nvPr/>
        </p:nvSpPr>
        <p:spPr>
          <a:xfrm>
            <a:off x="763196" y="3125494"/>
            <a:ext cx="2553123" cy="275226"/>
          </a:xfrm>
          <a:prstGeom prst="rect">
            <a:avLst/>
          </a:prstGeom>
        </p:spPr>
        <p:txBody>
          <a:bodyPr vert="horz" wrap="square" lIns="0" tIns="8467" rIns="0" bIns="0" rtlCol="0">
            <a:spAutoFit/>
          </a:bodyPr>
          <a:lstStyle/>
          <a:p>
            <a:pPr marL="8467">
              <a:spcBef>
                <a:spcPts val="67"/>
              </a:spcBef>
            </a:pPr>
            <a:r>
              <a:rPr sz="1733" spc="127">
                <a:solidFill>
                  <a:srgbClr val="FFFFFF"/>
                </a:solidFill>
                <a:latin typeface="Tahoma"/>
                <a:cs typeface="Tahoma"/>
                <a:hlinkClick r:id="rId4"/>
              </a:rPr>
              <a:t>info@nextpharma.com</a:t>
            </a:r>
            <a:endParaRPr sz="1733">
              <a:latin typeface="Tahoma"/>
              <a:cs typeface="Tahoma"/>
            </a:endParaRPr>
          </a:p>
        </p:txBody>
      </p:sp>
      <p:sp>
        <p:nvSpPr>
          <p:cNvPr id="9" name="object 9"/>
          <p:cNvSpPr txBox="1"/>
          <p:nvPr/>
        </p:nvSpPr>
        <p:spPr>
          <a:xfrm>
            <a:off x="763196" y="3665244"/>
            <a:ext cx="2553123" cy="275226"/>
          </a:xfrm>
          <a:prstGeom prst="rect">
            <a:avLst/>
          </a:prstGeom>
        </p:spPr>
        <p:txBody>
          <a:bodyPr vert="horz" wrap="square" lIns="0" tIns="8467" rIns="0" bIns="0" rtlCol="0">
            <a:spAutoFit/>
          </a:bodyPr>
          <a:lstStyle/>
          <a:p>
            <a:pPr marL="8467">
              <a:spcBef>
                <a:spcPts val="67"/>
              </a:spcBef>
            </a:pPr>
            <a:r>
              <a:rPr lang="en-GB" sz="1733" spc="93">
                <a:solidFill>
                  <a:srgbClr val="FFFFFF"/>
                </a:solidFill>
                <a:latin typeface="Tahoma"/>
                <a:cs typeface="Tahoma"/>
              </a:rPr>
              <a:t>Phone:+441506448080</a:t>
            </a:r>
          </a:p>
        </p:txBody>
      </p:sp>
      <p:sp>
        <p:nvSpPr>
          <p:cNvPr id="10" name="object 10"/>
          <p:cNvSpPr txBox="1"/>
          <p:nvPr/>
        </p:nvSpPr>
        <p:spPr>
          <a:xfrm>
            <a:off x="763195" y="4204994"/>
            <a:ext cx="2156460" cy="275226"/>
          </a:xfrm>
          <a:prstGeom prst="rect">
            <a:avLst/>
          </a:prstGeom>
        </p:spPr>
        <p:txBody>
          <a:bodyPr vert="horz" wrap="square" lIns="0" tIns="8467" rIns="0" bIns="0" rtlCol="0">
            <a:spAutoFit/>
          </a:bodyPr>
          <a:lstStyle/>
          <a:p>
            <a:pPr marL="8467">
              <a:spcBef>
                <a:spcPts val="67"/>
              </a:spcBef>
            </a:pPr>
            <a:r>
              <a:rPr sz="1733">
                <a:solidFill>
                  <a:srgbClr val="FFFFFF"/>
                </a:solidFill>
                <a:latin typeface="Tahoma"/>
                <a:cs typeface="Tahoma"/>
              </a:rPr>
              <a:t>Fax:</a:t>
            </a:r>
            <a:r>
              <a:rPr lang="fr-FR" sz="1733">
                <a:solidFill>
                  <a:srgbClr val="FFFFFF"/>
                </a:solidFill>
                <a:latin typeface="Tahoma"/>
                <a:cs typeface="Tahoma"/>
              </a:rPr>
              <a:t> +</a:t>
            </a:r>
            <a:r>
              <a:rPr lang="en-GB" sz="1733">
                <a:solidFill>
                  <a:srgbClr val="FFFFFF"/>
                </a:solidFill>
                <a:latin typeface="Tahoma"/>
                <a:cs typeface="Tahoma"/>
              </a:rPr>
              <a:t>441506448081</a:t>
            </a:r>
            <a:r>
              <a:rPr lang="fr-FR" sz="1733">
                <a:solidFill>
                  <a:srgbClr val="FFFFFF"/>
                </a:solidFill>
                <a:latin typeface="Tahoma"/>
                <a:cs typeface="Tahoma"/>
              </a:rPr>
              <a:t>  </a:t>
            </a:r>
            <a:endParaRPr sz="1733">
              <a:latin typeface="Tahoma"/>
              <a:cs typeface="Tahoma"/>
            </a:endParaRPr>
          </a:p>
        </p:txBody>
      </p:sp>
      <p:sp>
        <p:nvSpPr>
          <p:cNvPr id="11" name="object 11"/>
          <p:cNvSpPr txBox="1"/>
          <p:nvPr/>
        </p:nvSpPr>
        <p:spPr>
          <a:xfrm>
            <a:off x="8465298" y="3092635"/>
            <a:ext cx="2674197" cy="1239656"/>
          </a:xfrm>
          <a:prstGeom prst="rect">
            <a:avLst/>
          </a:prstGeom>
        </p:spPr>
        <p:txBody>
          <a:bodyPr vert="horz" wrap="square" lIns="0" tIns="8467" rIns="0" bIns="0" rtlCol="0">
            <a:spAutoFit/>
          </a:bodyPr>
          <a:lstStyle/>
          <a:p>
            <a:pPr algn="ctr"/>
            <a:r>
              <a:rPr lang="en-GB" sz="1600" b="0" i="0" dirty="0">
                <a:solidFill>
                  <a:schemeClr val="bg1"/>
                </a:solidFill>
                <a:effectLst/>
                <a:latin typeface="+mj-lt"/>
              </a:rPr>
              <a:t>Unit 1-8 </a:t>
            </a:r>
            <a:r>
              <a:rPr lang="en-GB" sz="1600" b="0" i="0" dirty="0" err="1">
                <a:solidFill>
                  <a:schemeClr val="bg1"/>
                </a:solidFill>
                <a:effectLst/>
                <a:latin typeface="+mj-lt"/>
              </a:rPr>
              <a:t>Oakbank</a:t>
            </a:r>
            <a:r>
              <a:rPr lang="en-GB" sz="1600" b="0" i="0" dirty="0">
                <a:solidFill>
                  <a:schemeClr val="bg1"/>
                </a:solidFill>
                <a:effectLst/>
                <a:latin typeface="+mj-lt"/>
              </a:rPr>
              <a:t> Parkway</a:t>
            </a:r>
          </a:p>
          <a:p>
            <a:pPr algn="ctr"/>
            <a:br>
              <a:rPr lang="en-GB" sz="1600" b="0" i="0" dirty="0">
                <a:solidFill>
                  <a:schemeClr val="bg1"/>
                </a:solidFill>
                <a:effectLst/>
                <a:latin typeface="+mj-lt"/>
              </a:rPr>
            </a:br>
            <a:r>
              <a:rPr lang="en-GB" sz="1600" b="0" i="0" dirty="0">
                <a:solidFill>
                  <a:schemeClr val="bg1"/>
                </a:solidFill>
                <a:effectLst/>
                <a:latin typeface="+mj-lt"/>
              </a:rPr>
              <a:t>Livingston</a:t>
            </a:r>
          </a:p>
          <a:p>
            <a:pPr algn="ctr"/>
            <a:r>
              <a:rPr lang="en-GB" sz="1600" b="0" i="0" dirty="0">
                <a:solidFill>
                  <a:schemeClr val="bg1"/>
                </a:solidFill>
                <a:effectLst/>
                <a:latin typeface="+mj-lt"/>
              </a:rPr>
              <a:t>Scotland EH53 0TH</a:t>
            </a:r>
            <a:br>
              <a:rPr lang="en-GB" sz="1600" b="0" i="0" dirty="0">
                <a:solidFill>
                  <a:schemeClr val="bg1"/>
                </a:solidFill>
                <a:effectLst/>
                <a:latin typeface="+mj-lt"/>
              </a:rPr>
            </a:br>
            <a:r>
              <a:rPr lang="en-GB" sz="1600" b="0" i="0" dirty="0">
                <a:solidFill>
                  <a:schemeClr val="bg1"/>
                </a:solidFill>
                <a:effectLst/>
                <a:latin typeface="+mj-lt"/>
              </a:rPr>
              <a:t>UK</a:t>
            </a:r>
          </a:p>
        </p:txBody>
      </p:sp>
      <p:sp>
        <p:nvSpPr>
          <p:cNvPr id="12" name="object 12"/>
          <p:cNvSpPr txBox="1"/>
          <p:nvPr/>
        </p:nvSpPr>
        <p:spPr>
          <a:xfrm>
            <a:off x="5555930" y="2362080"/>
            <a:ext cx="1593427" cy="377882"/>
          </a:xfrm>
          <a:prstGeom prst="rect">
            <a:avLst/>
          </a:prstGeom>
        </p:spPr>
        <p:txBody>
          <a:bodyPr vert="horz" wrap="square" lIns="0" tIns="8467" rIns="0" bIns="0" rtlCol="0">
            <a:spAutoFit/>
          </a:bodyPr>
          <a:lstStyle/>
          <a:p>
            <a:pPr marL="8467">
              <a:spcBef>
                <a:spcPts val="67"/>
              </a:spcBef>
            </a:pPr>
            <a:r>
              <a:rPr sz="2400" spc="153">
                <a:solidFill>
                  <a:srgbClr val="FFFFFF"/>
                </a:solidFill>
                <a:latin typeface="Frutiger LT Std 45 Light"/>
                <a:cs typeface="Montserrat"/>
              </a:rPr>
              <a:t>LINKEDIN</a:t>
            </a:r>
            <a:endParaRPr sz="2400">
              <a:latin typeface="Frutiger LT Std 45 Light"/>
              <a:cs typeface="Montserrat"/>
            </a:endParaRPr>
          </a:p>
        </p:txBody>
      </p:sp>
      <p:sp>
        <p:nvSpPr>
          <p:cNvPr id="13" name="object 13"/>
          <p:cNvSpPr txBox="1"/>
          <p:nvPr/>
        </p:nvSpPr>
        <p:spPr>
          <a:xfrm>
            <a:off x="1389960" y="2398928"/>
            <a:ext cx="1568450" cy="377882"/>
          </a:xfrm>
          <a:prstGeom prst="rect">
            <a:avLst/>
          </a:prstGeom>
        </p:spPr>
        <p:txBody>
          <a:bodyPr vert="horz" wrap="square" lIns="0" tIns="8467" rIns="0" bIns="0" rtlCol="0">
            <a:spAutoFit/>
          </a:bodyPr>
          <a:lstStyle/>
          <a:p>
            <a:pPr marL="8467">
              <a:spcBef>
                <a:spcPts val="67"/>
              </a:spcBef>
            </a:pPr>
            <a:r>
              <a:rPr sz="2400" spc="167">
                <a:solidFill>
                  <a:srgbClr val="FFFFFF"/>
                </a:solidFill>
                <a:latin typeface="Frutiger LT Std 45 Light"/>
                <a:cs typeface="Montserrat"/>
              </a:rPr>
              <a:t>CONTACT</a:t>
            </a:r>
            <a:endParaRPr sz="2400">
              <a:latin typeface="Frutiger LT Std 45 Light"/>
              <a:cs typeface="Montserrat"/>
            </a:endParaRPr>
          </a:p>
        </p:txBody>
      </p:sp>
      <p:sp>
        <p:nvSpPr>
          <p:cNvPr id="14" name="object 14"/>
          <p:cNvSpPr txBox="1"/>
          <p:nvPr/>
        </p:nvSpPr>
        <p:spPr>
          <a:xfrm>
            <a:off x="9393257" y="2398928"/>
            <a:ext cx="1573530" cy="377882"/>
          </a:xfrm>
          <a:prstGeom prst="rect">
            <a:avLst/>
          </a:prstGeom>
        </p:spPr>
        <p:txBody>
          <a:bodyPr vert="horz" wrap="square" lIns="0" tIns="8467" rIns="0" bIns="0" rtlCol="0">
            <a:spAutoFit/>
          </a:bodyPr>
          <a:lstStyle/>
          <a:p>
            <a:pPr marL="8467">
              <a:spcBef>
                <a:spcPts val="67"/>
              </a:spcBef>
            </a:pPr>
            <a:r>
              <a:rPr sz="2400" spc="167">
                <a:solidFill>
                  <a:srgbClr val="FFFFFF"/>
                </a:solidFill>
                <a:latin typeface="Frutiger LT Std 45 Light"/>
                <a:cs typeface="Montserrat"/>
              </a:rPr>
              <a:t>ADDRESS</a:t>
            </a:r>
            <a:endParaRPr sz="2400">
              <a:latin typeface="Frutiger LT Std 45 Light"/>
              <a:cs typeface="Montserrat"/>
            </a:endParaRPr>
          </a:p>
        </p:txBody>
      </p:sp>
      <p:sp>
        <p:nvSpPr>
          <p:cNvPr id="17" name="object 13">
            <a:extLst>
              <a:ext uri="{FF2B5EF4-FFF2-40B4-BE49-F238E27FC236}">
                <a16:creationId xmlns:a16="http://schemas.microsoft.com/office/drawing/2014/main" id="{BE87C7AF-ED86-98B3-4CCA-CE2CA265B0FA}"/>
              </a:ext>
            </a:extLst>
          </p:cNvPr>
          <p:cNvSpPr txBox="1"/>
          <p:nvPr/>
        </p:nvSpPr>
        <p:spPr>
          <a:xfrm>
            <a:off x="3601428" y="601953"/>
            <a:ext cx="4989144" cy="839546"/>
          </a:xfrm>
          <a:prstGeom prst="rect">
            <a:avLst/>
          </a:prstGeom>
        </p:spPr>
        <p:txBody>
          <a:bodyPr vert="horz" wrap="square" lIns="0" tIns="8467" rIns="0" bIns="0" rtlCol="0">
            <a:spAutoFit/>
          </a:bodyPr>
          <a:lstStyle/>
          <a:p>
            <a:pPr marL="8467" algn="ctr">
              <a:spcBef>
                <a:spcPts val="67"/>
              </a:spcBef>
            </a:pPr>
            <a:r>
              <a:rPr sz="5400" spc="167">
                <a:solidFill>
                  <a:srgbClr val="FFFFFF"/>
                </a:solidFill>
                <a:latin typeface="Frutiger LT Std 45 Light"/>
                <a:cs typeface="Montserrat"/>
              </a:rPr>
              <a:t>CONTACT</a:t>
            </a:r>
            <a:r>
              <a:rPr lang="fr-FR" sz="5400" spc="167">
                <a:solidFill>
                  <a:srgbClr val="FFFFFF"/>
                </a:solidFill>
                <a:latin typeface="Frutiger LT Std 45 Light"/>
                <a:cs typeface="Montserrat"/>
              </a:rPr>
              <a:t> US</a:t>
            </a:r>
            <a:endParaRPr sz="5400">
              <a:latin typeface="Frutiger LT Std 45 Light"/>
              <a:cs typeface="Montserra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98" r="4998"/>
          <a:stretch/>
        </p:blipFill>
        <p:spPr>
          <a:xfrm>
            <a:off x="2955914" y="4036390"/>
            <a:ext cx="2314417" cy="2009099"/>
          </a:xfrm>
          <a:prstGeom prst="rect">
            <a:avLst/>
          </a:prstGeom>
        </p:spPr>
      </p:pic>
      <p:pic>
        <p:nvPicPr>
          <p:cNvPr id="11" name="Picture 10"/>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8302" r="586"/>
          <a:stretch/>
        </p:blipFill>
        <p:spPr>
          <a:xfrm>
            <a:off x="454702" y="4036390"/>
            <a:ext cx="2144537" cy="2009100"/>
          </a:xfrm>
          <a:prstGeom prst="rect">
            <a:avLst/>
          </a:prstGeom>
        </p:spPr>
      </p:pic>
      <p:sp>
        <p:nvSpPr>
          <p:cNvPr id="8" name="Title 7"/>
          <p:cNvSpPr>
            <a:spLocks noGrp="1"/>
          </p:cNvSpPr>
          <p:nvPr>
            <p:ph type="ctrTitle"/>
          </p:nvPr>
        </p:nvSpPr>
        <p:spPr/>
        <p:txBody>
          <a:bodyPr>
            <a:normAutofit/>
          </a:bodyPr>
          <a:lstStyle/>
          <a:p>
            <a:r>
              <a:rPr lang="en-GB" altLang="en-US">
                <a:solidFill>
                  <a:schemeClr val="bg1"/>
                </a:solidFill>
              </a:rPr>
              <a:t>Product Development and Commercialisation</a:t>
            </a:r>
            <a:endParaRPr lang="en-GB">
              <a:solidFill>
                <a:schemeClr val="bg1"/>
              </a:solidFill>
            </a:endParaRPr>
          </a:p>
        </p:txBody>
      </p:sp>
      <p:sp>
        <p:nvSpPr>
          <p:cNvPr id="7" name="TextBox 6"/>
          <p:cNvSpPr txBox="1"/>
          <p:nvPr/>
        </p:nvSpPr>
        <p:spPr>
          <a:xfrm>
            <a:off x="7058323" y="1051391"/>
            <a:ext cx="6088291" cy="4316823"/>
          </a:xfrm>
          <a:prstGeom prst="rect">
            <a:avLst/>
          </a:prstGeom>
          <a:noFill/>
          <a:ln>
            <a:noFill/>
          </a:ln>
        </p:spPr>
        <p:txBody>
          <a:bodyPr wrap="square" rtlCol="0">
            <a:spAutoFit/>
          </a:bodyPr>
          <a:lstStyle/>
          <a:p>
            <a:pPr marL="0" lvl="2">
              <a:spcBef>
                <a:spcPts val="600"/>
              </a:spcBef>
              <a:defRPr/>
            </a:pPr>
            <a:r>
              <a:rPr lang="en-GB" altLang="en-US" sz="1600" b="1" i="1">
                <a:solidFill>
                  <a:schemeClr val="bg1"/>
                </a:solidFill>
                <a:cs typeface="Arial" panose="020B0604020202020204" pitchFamily="34" charset="0"/>
              </a:rPr>
              <a:t>Extensive Experience Across LFHC Applications</a:t>
            </a:r>
          </a:p>
          <a:p>
            <a:pPr marL="285750" lvl="5" indent="-285750">
              <a:lnSpc>
                <a:spcPct val="150000"/>
              </a:lnSpc>
              <a:spcBef>
                <a:spcPts val="600"/>
              </a:spcBef>
              <a:buClr>
                <a:srgbClr val="197EC6"/>
              </a:buClr>
              <a:buFont typeface="Arial" panose="020B0604020202020204" pitchFamily="34" charset="0"/>
              <a:buChar char="•"/>
            </a:pPr>
            <a:r>
              <a:rPr lang="en-GB" altLang="en-US" sz="1600">
                <a:solidFill>
                  <a:schemeClr val="bg1"/>
                </a:solidFill>
                <a:cs typeface="Arial" panose="020B0604020202020204" pitchFamily="34" charset="0"/>
              </a:rPr>
              <a:t>Fast to Clinic </a:t>
            </a:r>
          </a:p>
          <a:p>
            <a:pPr marL="285750" lvl="5" indent="-285750">
              <a:lnSpc>
                <a:spcPct val="150000"/>
              </a:lnSpc>
              <a:spcBef>
                <a:spcPts val="600"/>
              </a:spcBef>
              <a:buClr>
                <a:srgbClr val="197EC6"/>
              </a:buClr>
              <a:buFont typeface="Arial" panose="020B0604020202020204" pitchFamily="34" charset="0"/>
              <a:buChar char="•"/>
            </a:pPr>
            <a:r>
              <a:rPr lang="en-GB" altLang="en-US" sz="1600">
                <a:solidFill>
                  <a:schemeClr val="bg1"/>
                </a:solidFill>
                <a:cs typeface="Arial" panose="020B0604020202020204" pitchFamily="34" charset="0"/>
              </a:rPr>
              <a:t>Highly potent drugs (requiring containment)</a:t>
            </a:r>
          </a:p>
          <a:p>
            <a:pPr marL="285750" lvl="5" indent="-285750">
              <a:lnSpc>
                <a:spcPct val="150000"/>
              </a:lnSpc>
              <a:spcBef>
                <a:spcPts val="600"/>
              </a:spcBef>
              <a:buClr>
                <a:srgbClr val="197EC6"/>
              </a:buClr>
              <a:buFont typeface="Arial" panose="020B0604020202020204" pitchFamily="34" charset="0"/>
              <a:buChar char="•"/>
            </a:pPr>
            <a:r>
              <a:rPr lang="en-GB" altLang="en-US" sz="1600">
                <a:solidFill>
                  <a:schemeClr val="bg1"/>
                </a:solidFill>
                <a:cs typeface="Arial" panose="020B0604020202020204" pitchFamily="34" charset="0"/>
              </a:rPr>
              <a:t>Bioavailability enhancement (SMEDDS/SEDDS)</a:t>
            </a:r>
          </a:p>
          <a:p>
            <a:pPr marL="285750" lvl="5" indent="-285750">
              <a:lnSpc>
                <a:spcPct val="150000"/>
              </a:lnSpc>
              <a:spcBef>
                <a:spcPts val="600"/>
              </a:spcBef>
              <a:buClr>
                <a:srgbClr val="197EC6"/>
              </a:buClr>
              <a:buFont typeface="Arial" panose="020B0604020202020204" pitchFamily="34" charset="0"/>
              <a:buChar char="•"/>
            </a:pPr>
            <a:r>
              <a:rPr lang="en-GB" altLang="en-US" sz="1600">
                <a:solidFill>
                  <a:schemeClr val="bg1"/>
                </a:solidFill>
                <a:cs typeface="Arial" panose="020B0604020202020204" pitchFamily="34" charset="0"/>
              </a:rPr>
              <a:t>Controlled Drugs (Schedules 1 – 5)</a:t>
            </a:r>
          </a:p>
          <a:p>
            <a:pPr marL="285750" indent="-285750">
              <a:lnSpc>
                <a:spcPct val="150000"/>
              </a:lnSpc>
              <a:spcBef>
                <a:spcPts val="600"/>
              </a:spcBef>
              <a:buClr>
                <a:srgbClr val="197EC6"/>
              </a:buClr>
              <a:buFont typeface="Arial" panose="020B0604020202020204" pitchFamily="34" charset="0"/>
              <a:buChar char="•"/>
            </a:pPr>
            <a:r>
              <a:rPr lang="en-GB" sz="1600">
                <a:solidFill>
                  <a:schemeClr val="bg1"/>
                </a:solidFill>
                <a:cs typeface="Arial" panose="020B0604020202020204" pitchFamily="34" charset="0"/>
              </a:rPr>
              <a:t>Controlled release hot melt and matrix formulations</a:t>
            </a:r>
          </a:p>
          <a:p>
            <a:pPr marL="285750" indent="-285750">
              <a:lnSpc>
                <a:spcPct val="150000"/>
              </a:lnSpc>
              <a:spcBef>
                <a:spcPts val="600"/>
              </a:spcBef>
              <a:buClr>
                <a:srgbClr val="197EC6"/>
              </a:buClr>
              <a:buFont typeface="Arial" panose="020B0604020202020204" pitchFamily="34" charset="0"/>
              <a:buChar char="•"/>
            </a:pPr>
            <a:r>
              <a:rPr lang="en-GB" sz="1600">
                <a:solidFill>
                  <a:schemeClr val="bg1"/>
                </a:solidFill>
                <a:cs typeface="Arial" panose="020B0604020202020204" pitchFamily="34" charset="0"/>
              </a:rPr>
              <a:t>Solid and semi-solid formulations</a:t>
            </a:r>
          </a:p>
          <a:p>
            <a:pPr marL="285750" indent="-285750">
              <a:lnSpc>
                <a:spcPct val="150000"/>
              </a:lnSpc>
              <a:spcBef>
                <a:spcPts val="600"/>
              </a:spcBef>
              <a:buClr>
                <a:srgbClr val="197EC6"/>
              </a:buClr>
              <a:buFont typeface="Arial" panose="020B0604020202020204" pitchFamily="34" charset="0"/>
              <a:buChar char="•"/>
            </a:pPr>
            <a:r>
              <a:rPr lang="en-GB" sz="1600">
                <a:solidFill>
                  <a:schemeClr val="bg1"/>
                </a:solidFill>
                <a:cs typeface="Arial" panose="020B0604020202020204" pitchFamily="34" charset="0"/>
              </a:rPr>
              <a:t>Solution and suspension formulations</a:t>
            </a:r>
          </a:p>
          <a:p>
            <a:pPr marL="285750" indent="-285750">
              <a:lnSpc>
                <a:spcPct val="150000"/>
              </a:lnSpc>
              <a:spcBef>
                <a:spcPts val="600"/>
              </a:spcBef>
              <a:buClr>
                <a:srgbClr val="197EC6"/>
              </a:buClr>
              <a:buFont typeface="Arial" panose="020B0604020202020204" pitchFamily="34" charset="0"/>
              <a:buChar char="•"/>
            </a:pPr>
            <a:r>
              <a:rPr lang="en-GB" sz="1600">
                <a:solidFill>
                  <a:schemeClr val="bg1"/>
                </a:solidFill>
                <a:cs typeface="Arial" panose="020B0604020202020204" pitchFamily="34" charset="0"/>
              </a:rPr>
              <a:t>Injectable to oral conversions</a:t>
            </a:r>
          </a:p>
          <a:p>
            <a:pPr marL="285750" indent="-285750">
              <a:lnSpc>
                <a:spcPct val="150000"/>
              </a:lnSpc>
              <a:spcBef>
                <a:spcPts val="600"/>
              </a:spcBef>
              <a:buClr>
                <a:srgbClr val="197EC6"/>
              </a:buClr>
              <a:buFont typeface="Arial" panose="020B0604020202020204" pitchFamily="34" charset="0"/>
              <a:buChar char="•"/>
            </a:pPr>
            <a:r>
              <a:rPr lang="en-GB" sz="1600">
                <a:solidFill>
                  <a:schemeClr val="bg1"/>
                </a:solidFill>
                <a:cs typeface="Arial" panose="020B0604020202020204" pitchFamily="34" charset="0"/>
              </a:rPr>
              <a:t>Targeted release / colonic delivery / abuse deterrence</a:t>
            </a:r>
          </a:p>
        </p:txBody>
      </p:sp>
      <p:sp>
        <p:nvSpPr>
          <p:cNvPr id="18" name="Content Placeholder 3">
            <a:extLst>
              <a:ext uri="{FF2B5EF4-FFF2-40B4-BE49-F238E27FC236}">
                <a16:creationId xmlns:a16="http://schemas.microsoft.com/office/drawing/2014/main" id="{63A4B0DE-C83B-43B2-BF44-A78452D4A9A0}"/>
              </a:ext>
            </a:extLst>
          </p:cNvPr>
          <p:cNvSpPr txBox="1">
            <a:spLocks/>
          </p:cNvSpPr>
          <p:nvPr/>
        </p:nvSpPr>
        <p:spPr>
          <a:xfrm>
            <a:off x="346229" y="1051391"/>
            <a:ext cx="6373070" cy="3822423"/>
          </a:xfrm>
          <a:prstGeom prst="rect">
            <a:avLst/>
          </a:prstGeom>
          <a:ln>
            <a:noFill/>
          </a:ln>
        </p:spPr>
        <p:txBody>
          <a:bodyPr vert="horz" lIns="0" tIns="46800" rIns="0" bIns="45720" rtlCol="0">
            <a:noAutofit/>
          </a:bodyPr>
          <a:lstStyle>
            <a:lvl1pPr marL="28575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Calibri" panose="020F0502020204030204" pitchFamily="34" charset="0"/>
              </a:defRPr>
            </a:lvl1pPr>
            <a:lvl2pPr marL="44450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b="0" kern="1200" baseline="0" dirty="0" smtClean="0">
                <a:solidFill>
                  <a:schemeClr val="tx1"/>
                </a:solidFill>
                <a:latin typeface="+mn-lt"/>
                <a:ea typeface="+mn-ea"/>
                <a:cs typeface="Calibri" panose="020F0502020204030204" pitchFamily="34" charset="0"/>
              </a:defRPr>
            </a:lvl2pPr>
            <a:lvl3pPr marL="63182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kern="1200" baseline="0" dirty="0" smtClean="0">
                <a:solidFill>
                  <a:schemeClr val="tx1"/>
                </a:solidFill>
                <a:latin typeface="+mn-lt"/>
                <a:ea typeface="+mn-ea"/>
                <a:cs typeface="Calibri" panose="020F0502020204030204" pitchFamily="34" charset="0"/>
              </a:defRPr>
            </a:lvl3pPr>
            <a:lvl4pPr marL="81597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4pPr>
            <a:lvl5pPr marL="982663"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50000"/>
              </a:lnSpc>
              <a:spcBef>
                <a:spcPts val="0"/>
              </a:spcBef>
              <a:spcAft>
                <a:spcPts val="600"/>
              </a:spcAft>
              <a:buClr>
                <a:srgbClr val="007894"/>
              </a:buClr>
              <a:buSzTx/>
              <a:buFont typeface="Arial" panose="020B0604020202020204" pitchFamily="34" charset="0"/>
              <a:buNone/>
              <a:tabLst/>
              <a:defRPr/>
            </a:pPr>
            <a:r>
              <a:rPr kumimoji="0" lang="en-GB" b="1" i="1" u="none" strike="noStrike" kern="1200" cap="none" spc="0" normalizeH="0" baseline="0" noProof="0">
                <a:ln>
                  <a:noFill/>
                </a:ln>
                <a:solidFill>
                  <a:schemeClr val="bg1"/>
                </a:solidFill>
                <a:effectLst/>
                <a:uLnTx/>
                <a:uFillTx/>
                <a:latin typeface="+mj-lt"/>
                <a:ea typeface="ＭＳ Ｐゴシック" pitchFamily="43" charset="-128"/>
                <a:cs typeface="Arial" panose="020B0604020202020204" pitchFamily="34" charset="0"/>
              </a:rPr>
              <a:t>Product Development and GMP Manufacture – Worldwide </a:t>
            </a:r>
            <a:r>
              <a:rPr lang="en-GB" b="1" i="1">
                <a:solidFill>
                  <a:schemeClr val="bg1"/>
                </a:solidFill>
                <a:latin typeface="+mj-lt"/>
                <a:ea typeface="ＭＳ Ｐゴシック" pitchFamily="43" charset="-128"/>
                <a:cs typeface="Arial" panose="020B0604020202020204" pitchFamily="34" charset="0"/>
              </a:rPr>
              <a:t>C</a:t>
            </a:r>
            <a:r>
              <a:rPr kumimoji="0" lang="en-GB" b="1" i="1" u="none" strike="noStrike" kern="1200" cap="none" spc="0" normalizeH="0" baseline="0" noProof="0">
                <a:ln>
                  <a:noFill/>
                </a:ln>
                <a:solidFill>
                  <a:schemeClr val="bg1"/>
                </a:solidFill>
                <a:effectLst/>
                <a:uLnTx/>
                <a:uFillTx/>
                <a:latin typeface="+mj-lt"/>
                <a:ea typeface="ＭＳ Ｐゴシック" pitchFamily="43" charset="-128"/>
                <a:cs typeface="Arial" panose="020B0604020202020204" pitchFamily="34" charset="0"/>
              </a:rPr>
              <a:t>lient </a:t>
            </a:r>
            <a:r>
              <a:rPr lang="en-GB" b="1" i="1">
                <a:solidFill>
                  <a:schemeClr val="bg1"/>
                </a:solidFill>
                <a:latin typeface="+mj-lt"/>
                <a:ea typeface="ＭＳ Ｐゴシック" pitchFamily="43" charset="-128"/>
                <a:cs typeface="Arial" panose="020B0604020202020204" pitchFamily="34" charset="0"/>
              </a:rPr>
              <a:t>B</a:t>
            </a:r>
            <a:r>
              <a:rPr kumimoji="0" lang="en-GB" b="1" i="1" u="none" strike="noStrike" kern="1200" cap="none" spc="0" normalizeH="0" baseline="0" noProof="0">
                <a:ln>
                  <a:noFill/>
                </a:ln>
                <a:solidFill>
                  <a:schemeClr val="bg1"/>
                </a:solidFill>
                <a:effectLst/>
                <a:uLnTx/>
                <a:uFillTx/>
                <a:latin typeface="+mj-lt"/>
                <a:ea typeface="ＭＳ Ｐゴシック" pitchFamily="43" charset="-128"/>
                <a:cs typeface="Arial" panose="020B0604020202020204" pitchFamily="34" charset="0"/>
              </a:rPr>
              <a:t>ase</a:t>
            </a:r>
            <a:endParaRPr lang="en-GB" b="1" i="1">
              <a:solidFill>
                <a:schemeClr val="bg1"/>
              </a:solidFill>
              <a:latin typeface="+mj-lt"/>
              <a:ea typeface="ＭＳ Ｐゴシック" pitchFamily="43" charset="-128"/>
              <a:cs typeface="Arial" panose="020B0604020202020204" pitchFamily="34" charset="0"/>
            </a:endParaRPr>
          </a:p>
          <a:p>
            <a:pPr>
              <a:lnSpc>
                <a:spcPct val="150000"/>
              </a:lnSpc>
              <a:spcAft>
                <a:spcPts val="600"/>
              </a:spcAft>
              <a:buClr>
                <a:srgbClr val="007894"/>
              </a:buClr>
              <a:defRPr/>
            </a:pPr>
            <a:r>
              <a:rPr kumimoji="0" lang="en-GB" altLang="en-US" i="0" u="none" strike="noStrike" kern="1200" cap="none" spc="0" normalizeH="0" baseline="0" noProof="0">
                <a:ln>
                  <a:noFill/>
                </a:ln>
                <a:solidFill>
                  <a:schemeClr val="bg1"/>
                </a:solidFill>
                <a:effectLst/>
                <a:uLnTx/>
                <a:uFillTx/>
                <a:latin typeface="+mj-lt"/>
                <a:cs typeface="Arial" panose="020B0604020202020204" pitchFamily="34" charset="0"/>
              </a:rPr>
              <a:t>Formulated and advanced hundreds of compounds (</a:t>
            </a:r>
            <a:r>
              <a:rPr kumimoji="0" lang="en-GB" i="0" u="none" strike="noStrike" kern="1200" cap="none" spc="0" normalizeH="0" baseline="0" noProof="0">
                <a:ln>
                  <a:noFill/>
                </a:ln>
                <a:solidFill>
                  <a:schemeClr val="bg1"/>
                </a:solidFill>
                <a:effectLst/>
                <a:uLnTx/>
                <a:uFillTx/>
                <a:latin typeface="+mj-lt"/>
                <a:ea typeface="ＭＳ Ｐゴシック" pitchFamily="43" charset="-128"/>
                <a:cs typeface="Arial" panose="020B0604020202020204" pitchFamily="34" charset="0"/>
              </a:rPr>
              <a:t>NCEs and Generics)</a:t>
            </a:r>
            <a:endParaRPr lang="en-GB" altLang="en-US">
              <a:solidFill>
                <a:schemeClr val="bg1"/>
              </a:solidFill>
              <a:latin typeface="+mj-lt"/>
              <a:ea typeface="ＭＳ Ｐゴシック" pitchFamily="43" charset="-128"/>
              <a:cs typeface="Arial" panose="020B0604020202020204" pitchFamily="34" charset="0"/>
            </a:endParaRPr>
          </a:p>
          <a:p>
            <a:pPr>
              <a:lnSpc>
                <a:spcPct val="150000"/>
              </a:lnSpc>
              <a:spcAft>
                <a:spcPts val="600"/>
              </a:spcAft>
              <a:buClr>
                <a:srgbClr val="007894"/>
              </a:buClr>
              <a:defRPr/>
            </a:pPr>
            <a:r>
              <a:rPr kumimoji="0" lang="en-GB" i="0" u="none" strike="noStrike" kern="1200" cap="none" spc="0" normalizeH="0" baseline="0" noProof="0">
                <a:ln>
                  <a:noFill/>
                </a:ln>
                <a:solidFill>
                  <a:schemeClr val="bg1"/>
                </a:solidFill>
                <a:effectLst/>
                <a:uLnTx/>
                <a:uFillTx/>
                <a:latin typeface="+mj-lt"/>
                <a:ea typeface="ＭＳ Ｐゴシック" pitchFamily="43" charset="-128"/>
                <a:cs typeface="Arial" panose="020B0604020202020204" pitchFamily="34" charset="0"/>
              </a:rPr>
              <a:t>Licensed Product Supply including US, EU and UK markets</a:t>
            </a:r>
            <a:endParaRPr lang="en-GB">
              <a:solidFill>
                <a:schemeClr val="bg1"/>
              </a:solidFill>
              <a:latin typeface="+mj-lt"/>
              <a:ea typeface="ＭＳ Ｐゴシック" pitchFamily="43" charset="-128"/>
              <a:cs typeface="Arial" panose="020B0604020202020204" pitchFamily="34" charset="0"/>
            </a:endParaRPr>
          </a:p>
          <a:p>
            <a:pPr>
              <a:lnSpc>
                <a:spcPct val="150000"/>
              </a:lnSpc>
              <a:spcAft>
                <a:spcPts val="600"/>
              </a:spcAft>
              <a:buClr>
                <a:srgbClr val="007894"/>
              </a:buClr>
              <a:defRPr/>
            </a:pPr>
            <a:r>
              <a:rPr kumimoji="0" lang="en-GB" i="0" u="none" strike="noStrike" kern="1200" cap="none" spc="0" normalizeH="0" baseline="0" noProof="0">
                <a:ln>
                  <a:noFill/>
                </a:ln>
                <a:solidFill>
                  <a:schemeClr val="bg1"/>
                </a:solidFill>
                <a:effectLst/>
                <a:uLnTx/>
                <a:uFillTx/>
                <a:latin typeface="+mj-lt"/>
                <a:ea typeface="ＭＳ Ｐゴシック" pitchFamily="43" charset="-128"/>
                <a:cs typeface="Arial" panose="020B0604020202020204" pitchFamily="34" charset="0"/>
              </a:rPr>
              <a:t>NCEs and Generics</a:t>
            </a:r>
          </a:p>
          <a:p>
            <a:pPr>
              <a:lnSpc>
                <a:spcPct val="150000"/>
              </a:lnSpc>
              <a:spcAft>
                <a:spcPts val="600"/>
              </a:spcAft>
              <a:buClr>
                <a:srgbClr val="007894"/>
              </a:buClr>
              <a:defRPr/>
            </a:pPr>
            <a:r>
              <a:rPr kumimoji="0" lang="en-GB" i="0" u="none" strike="noStrike" kern="1200" cap="none" spc="0" normalizeH="0" baseline="0" noProof="0">
                <a:ln>
                  <a:noFill/>
                </a:ln>
                <a:solidFill>
                  <a:schemeClr val="bg1"/>
                </a:solidFill>
                <a:effectLst/>
                <a:uLnTx/>
                <a:uFillTx/>
                <a:latin typeface="+mj-lt"/>
                <a:ea typeface="ＭＳ Ｐゴシック" pitchFamily="43" charset="-128"/>
                <a:cs typeface="Arial" panose="020B0604020202020204" pitchFamily="34" charset="0"/>
              </a:rPr>
              <a:t>Multiple products in phase III or late registration phase </a:t>
            </a:r>
          </a:p>
          <a:p>
            <a:pPr>
              <a:lnSpc>
                <a:spcPct val="150000"/>
              </a:lnSpc>
              <a:spcAft>
                <a:spcPts val="600"/>
              </a:spcAft>
              <a:buClr>
                <a:srgbClr val="007894"/>
              </a:buClr>
              <a:defRPr/>
            </a:pPr>
            <a:r>
              <a:rPr lang="en-GB">
                <a:solidFill>
                  <a:schemeClr val="bg1"/>
                </a:solidFill>
                <a:latin typeface="+mj-lt"/>
                <a:ea typeface="ＭＳ Ｐゴシック" pitchFamily="43" charset="-128"/>
                <a:cs typeface="Arial" panose="020B0604020202020204" pitchFamily="34" charset="0"/>
              </a:rPr>
              <a:t>Experienced in </a:t>
            </a:r>
            <a:r>
              <a:rPr kumimoji="0" lang="en-GB" i="0" u="none" strike="noStrike" kern="1200" cap="none" spc="0" normalizeH="0" baseline="0" noProof="0">
                <a:ln>
                  <a:noFill/>
                </a:ln>
                <a:solidFill>
                  <a:schemeClr val="bg1"/>
                </a:solidFill>
                <a:effectLst/>
                <a:uLnTx/>
                <a:uFillTx/>
                <a:latin typeface="+mj-lt"/>
                <a:ea typeface="ＭＳ Ｐゴシック" pitchFamily="43" charset="-128"/>
                <a:cs typeface="Arial" panose="020B0604020202020204" pitchFamily="34" charset="0"/>
              </a:rPr>
              <a:t>tech transfers from other CDMOs for commercialisation</a:t>
            </a:r>
          </a:p>
        </p:txBody>
      </p:sp>
    </p:spTree>
    <p:extLst>
      <p:ext uri="{BB962C8B-B14F-4D97-AF65-F5344CB8AC3E}">
        <p14:creationId xmlns:p14="http://schemas.microsoft.com/office/powerpoint/2010/main" val="13733835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fontAlgn="auto">
              <a:defRPr/>
            </a:pPr>
            <a:r>
              <a:rPr lang="en-GB">
                <a:solidFill>
                  <a:schemeClr val="tx1"/>
                </a:solidFill>
              </a:rPr>
              <a:t>Clinical and Commercial Manufacturing</a:t>
            </a:r>
          </a:p>
        </p:txBody>
      </p:sp>
      <p:sp>
        <p:nvSpPr>
          <p:cNvPr id="3" name="Rectangle 2"/>
          <p:cNvSpPr/>
          <p:nvPr/>
        </p:nvSpPr>
        <p:spPr>
          <a:xfrm>
            <a:off x="377199" y="917375"/>
            <a:ext cx="10332510" cy="3662541"/>
          </a:xfrm>
          <a:prstGeom prst="rect">
            <a:avLst/>
          </a:prstGeom>
        </p:spPr>
        <p:txBody>
          <a:bodyPr wrap="square">
            <a:spAutoFit/>
          </a:bodyPr>
          <a:lstStyle/>
          <a:p>
            <a:pPr marL="87313" lvl="1" algn="ctr">
              <a:lnSpc>
                <a:spcPct val="150000"/>
              </a:lnSpc>
              <a:defRPr/>
            </a:pPr>
            <a:r>
              <a:rPr lang="en-GB" sz="1600" b="1"/>
              <a:t>Manufacturing Capability</a:t>
            </a:r>
          </a:p>
          <a:p>
            <a:pPr marL="373063" lvl="1" indent="-285750">
              <a:lnSpc>
                <a:spcPct val="150000"/>
              </a:lnSpc>
              <a:buClr>
                <a:schemeClr val="tx1">
                  <a:lumMod val="85000"/>
                  <a:lumOff val="15000"/>
                </a:schemeClr>
              </a:buClr>
              <a:buFont typeface="Arial" panose="020B0604020202020204" pitchFamily="34" charset="0"/>
              <a:buChar char="•"/>
              <a:defRPr/>
            </a:pPr>
            <a:r>
              <a:rPr lang="en-GB" sz="1600"/>
              <a:t>Three cleanrooms: two of which are high containment capable with single pass air handing systems  </a:t>
            </a:r>
          </a:p>
          <a:p>
            <a:pPr marL="373063" lvl="1" indent="-285750">
              <a:lnSpc>
                <a:spcPct val="150000"/>
              </a:lnSpc>
              <a:buClr>
                <a:schemeClr val="tx1">
                  <a:lumMod val="85000"/>
                  <a:lumOff val="15000"/>
                </a:schemeClr>
              </a:buClr>
              <a:buFont typeface="Arial" panose="020B0604020202020204" pitchFamily="34" charset="0"/>
              <a:buChar char="•"/>
              <a:defRPr/>
            </a:pPr>
            <a:r>
              <a:rPr lang="en-GB" sz="1600"/>
              <a:t>Product development, process development and scale up all occurs on one campus</a:t>
            </a:r>
          </a:p>
          <a:p>
            <a:pPr marL="373063" lvl="1" indent="-285750">
              <a:lnSpc>
                <a:spcPct val="150000"/>
              </a:lnSpc>
              <a:buClr>
                <a:schemeClr val="tx1">
                  <a:lumMod val="85000"/>
                  <a:lumOff val="15000"/>
                </a:schemeClr>
              </a:buClr>
              <a:buFont typeface="Arial" panose="020B0604020202020204" pitchFamily="34" charset="0"/>
              <a:buChar char="•"/>
              <a:defRPr/>
            </a:pPr>
            <a:r>
              <a:rPr lang="en-GB" sz="1600"/>
              <a:t>Highly skilled production teams specialised in capsule liquid filling &amp; banding and coating</a:t>
            </a:r>
          </a:p>
          <a:p>
            <a:pPr marL="373063" lvl="1" indent="-285750">
              <a:lnSpc>
                <a:spcPct val="150000"/>
              </a:lnSpc>
              <a:buClr>
                <a:schemeClr val="tx1">
                  <a:lumMod val="85000"/>
                  <a:lumOff val="15000"/>
                </a:schemeClr>
              </a:buClr>
              <a:buFont typeface="Arial" panose="020B0604020202020204" pitchFamily="34" charset="0"/>
              <a:buChar char="•"/>
              <a:defRPr/>
            </a:pPr>
            <a:r>
              <a:rPr lang="en-GB" sz="1600"/>
              <a:t>World Class FDA / MHRA GMP approved 80,000 square feet pharmaceutical manufacturing facility </a:t>
            </a:r>
          </a:p>
          <a:p>
            <a:pPr marL="373063" lvl="1" indent="-285750">
              <a:lnSpc>
                <a:spcPct val="150000"/>
              </a:lnSpc>
              <a:buClr>
                <a:schemeClr val="tx1">
                  <a:lumMod val="85000"/>
                  <a:lumOff val="15000"/>
                </a:schemeClr>
              </a:buClr>
              <a:buFont typeface="Arial" panose="020B0604020202020204" pitchFamily="34" charset="0"/>
              <a:buChar char="•"/>
              <a:defRPr/>
            </a:pPr>
            <a:r>
              <a:rPr lang="en-GB" sz="1600"/>
              <a:t>25,000sq.ft footprint for expansion, up to 40,000 square feet over two levels</a:t>
            </a:r>
          </a:p>
          <a:p>
            <a:pPr marL="87313" lvl="1">
              <a:lnSpc>
                <a:spcPct val="150000"/>
              </a:lnSpc>
              <a:buClr>
                <a:srgbClr val="197EC6"/>
              </a:buClr>
              <a:defRPr/>
            </a:pPr>
            <a:endParaRPr lang="en-GB" sz="1600"/>
          </a:p>
          <a:p>
            <a:pPr marL="87313" lvl="1">
              <a:lnSpc>
                <a:spcPct val="150000"/>
              </a:lnSpc>
              <a:buClr>
                <a:srgbClr val="197EC6"/>
              </a:buClr>
              <a:defRPr/>
            </a:pPr>
            <a:endParaRPr lang="en-GB" sz="1600"/>
          </a:p>
          <a:p>
            <a:pPr marL="265113" indent="-265113">
              <a:defRPr/>
            </a:pPr>
            <a:endParaRPr lang="en-GB" sz="800" b="1"/>
          </a:p>
          <a:p>
            <a:pPr marL="87313" lvl="1">
              <a:lnSpc>
                <a:spcPct val="150000"/>
              </a:lnSpc>
              <a:buClr>
                <a:srgbClr val="197EC6"/>
              </a:buClr>
              <a:defRPr/>
            </a:pPr>
            <a:endParaRPr lang="en-GB" sz="1600"/>
          </a:p>
          <a:p>
            <a:pPr marL="87313" lvl="1">
              <a:defRPr/>
            </a:pPr>
            <a:endParaRPr lang="en-GB" sz="800" b="1"/>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4423" y="3623247"/>
            <a:ext cx="4114231" cy="293158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0517" y="1046288"/>
            <a:ext cx="1608137" cy="2294989"/>
          </a:xfrm>
          <a:prstGeom prst="rect">
            <a:avLst/>
          </a:prstGeom>
        </p:spPr>
      </p:pic>
      <p:sp>
        <p:nvSpPr>
          <p:cNvPr id="10" name="TextBox 9">
            <a:extLst>
              <a:ext uri="{FF2B5EF4-FFF2-40B4-BE49-F238E27FC236}">
                <a16:creationId xmlns:a16="http://schemas.microsoft.com/office/drawing/2014/main" id="{9C467947-74A0-42D0-87AC-143F6776825F}"/>
              </a:ext>
            </a:extLst>
          </p:cNvPr>
          <p:cNvSpPr txBox="1"/>
          <p:nvPr/>
        </p:nvSpPr>
        <p:spPr>
          <a:xfrm>
            <a:off x="377199" y="3341277"/>
            <a:ext cx="10113471" cy="2270109"/>
          </a:xfrm>
          <a:prstGeom prst="rect">
            <a:avLst/>
          </a:prstGeom>
          <a:noFill/>
        </p:spPr>
        <p:txBody>
          <a:bodyPr wrap="square">
            <a:spAutoFit/>
          </a:bodyPr>
          <a:lstStyle/>
          <a:p>
            <a:pPr marL="87313" lvl="1" algn="ctr">
              <a:lnSpc>
                <a:spcPct val="150000"/>
              </a:lnSpc>
              <a:defRPr/>
            </a:pPr>
            <a:r>
              <a:rPr lang="en-GB" sz="1600" b="1"/>
              <a:t>Technology Capability</a:t>
            </a:r>
          </a:p>
          <a:p>
            <a:pPr marL="373063" lvl="1" indent="-285750">
              <a:lnSpc>
                <a:spcPct val="150000"/>
              </a:lnSpc>
              <a:buClr>
                <a:schemeClr val="tx1">
                  <a:lumMod val="85000"/>
                  <a:lumOff val="15000"/>
                </a:schemeClr>
              </a:buClr>
              <a:buFont typeface="Arial" panose="020B0604020202020204" pitchFamily="34" charset="0"/>
              <a:buChar char="•"/>
              <a:defRPr/>
            </a:pPr>
            <a:r>
              <a:rPr lang="en-GB" sz="1600"/>
              <a:t>Powder containment </a:t>
            </a:r>
          </a:p>
          <a:p>
            <a:pPr marL="373063" lvl="1" indent="-285750">
              <a:lnSpc>
                <a:spcPct val="150000"/>
              </a:lnSpc>
              <a:buClr>
                <a:schemeClr val="tx1">
                  <a:lumMod val="85000"/>
                  <a:lumOff val="15000"/>
                </a:schemeClr>
              </a:buClr>
              <a:buFont typeface="Arial" panose="020B0604020202020204" pitchFamily="34" charset="0"/>
              <a:buChar char="•"/>
              <a:defRPr/>
            </a:pPr>
            <a:r>
              <a:rPr lang="en-GB" sz="1600"/>
              <a:t>Dispensing</a:t>
            </a:r>
          </a:p>
          <a:p>
            <a:pPr marL="373063" lvl="1" indent="-285750">
              <a:lnSpc>
                <a:spcPct val="150000"/>
              </a:lnSpc>
              <a:buClr>
                <a:schemeClr val="tx1">
                  <a:lumMod val="85000"/>
                  <a:lumOff val="15000"/>
                </a:schemeClr>
              </a:buClr>
              <a:buFont typeface="Arial" panose="020B0604020202020204" pitchFamily="34" charset="0"/>
              <a:buChar char="•"/>
              <a:defRPr/>
            </a:pPr>
            <a:r>
              <a:rPr lang="en-GB" sz="1600"/>
              <a:t>Milling</a:t>
            </a:r>
          </a:p>
          <a:p>
            <a:pPr marL="373063" lvl="1" indent="-285750">
              <a:lnSpc>
                <a:spcPct val="150000"/>
              </a:lnSpc>
              <a:buClr>
                <a:schemeClr val="tx1">
                  <a:lumMod val="85000"/>
                  <a:lumOff val="15000"/>
                </a:schemeClr>
              </a:buClr>
              <a:buFont typeface="Arial" panose="020B0604020202020204" pitchFamily="34" charset="0"/>
              <a:buChar char="•"/>
              <a:defRPr/>
            </a:pPr>
            <a:r>
              <a:rPr lang="en-GB" sz="1600"/>
              <a:t>Compounding</a:t>
            </a:r>
          </a:p>
          <a:p>
            <a:pPr marL="373063" lvl="1" indent="-285750">
              <a:lnSpc>
                <a:spcPct val="150000"/>
              </a:lnSpc>
              <a:buClr>
                <a:schemeClr val="tx1">
                  <a:lumMod val="85000"/>
                  <a:lumOff val="15000"/>
                </a:schemeClr>
              </a:buClr>
              <a:buFont typeface="Arial" panose="020B0604020202020204" pitchFamily="34" charset="0"/>
              <a:buChar char="•"/>
              <a:defRPr/>
            </a:pPr>
            <a:r>
              <a:rPr lang="en-GB" sz="1600"/>
              <a:t>Hard Capsule liquid filling</a:t>
            </a:r>
          </a:p>
        </p:txBody>
      </p:sp>
      <p:sp>
        <p:nvSpPr>
          <p:cNvPr id="12" name="TextBox 11">
            <a:extLst>
              <a:ext uri="{FF2B5EF4-FFF2-40B4-BE49-F238E27FC236}">
                <a16:creationId xmlns:a16="http://schemas.microsoft.com/office/drawing/2014/main" id="{11620AEF-038B-4778-B8CC-632984241D02}"/>
              </a:ext>
            </a:extLst>
          </p:cNvPr>
          <p:cNvSpPr txBox="1"/>
          <p:nvPr/>
        </p:nvSpPr>
        <p:spPr>
          <a:xfrm>
            <a:off x="3171666" y="3736456"/>
            <a:ext cx="6169792" cy="1900777"/>
          </a:xfrm>
          <a:prstGeom prst="rect">
            <a:avLst/>
          </a:prstGeom>
          <a:noFill/>
        </p:spPr>
        <p:txBody>
          <a:bodyPr wrap="square">
            <a:spAutoFit/>
          </a:bodyPr>
          <a:lstStyle/>
          <a:p>
            <a:pPr marL="373063" lvl="1" indent="-285750">
              <a:lnSpc>
                <a:spcPct val="150000"/>
              </a:lnSpc>
              <a:buClr>
                <a:schemeClr val="tx1">
                  <a:lumMod val="85000"/>
                  <a:lumOff val="15000"/>
                </a:schemeClr>
              </a:buClr>
              <a:buFont typeface="Arial" panose="020B0604020202020204" pitchFamily="34" charset="0"/>
              <a:buChar char="•"/>
              <a:defRPr/>
            </a:pPr>
            <a:r>
              <a:rPr lang="en-GB" sz="1600"/>
              <a:t>Capsule banding and sealing</a:t>
            </a:r>
          </a:p>
          <a:p>
            <a:pPr marL="373063" lvl="1" indent="-285750">
              <a:lnSpc>
                <a:spcPct val="150000"/>
              </a:lnSpc>
              <a:buClr>
                <a:schemeClr val="tx1">
                  <a:lumMod val="85000"/>
                  <a:lumOff val="15000"/>
                </a:schemeClr>
              </a:buClr>
              <a:buFont typeface="Arial" panose="020B0604020202020204" pitchFamily="34" charset="0"/>
              <a:buChar char="•"/>
              <a:defRPr/>
            </a:pPr>
            <a:r>
              <a:rPr lang="en-GB" sz="1600"/>
              <a:t>Enteric or targeted capsule coating </a:t>
            </a:r>
          </a:p>
          <a:p>
            <a:pPr marL="373063" lvl="1" indent="-285750">
              <a:lnSpc>
                <a:spcPct val="150000"/>
              </a:lnSpc>
              <a:buClr>
                <a:schemeClr val="tx1">
                  <a:lumMod val="85000"/>
                  <a:lumOff val="15000"/>
                </a:schemeClr>
              </a:buClr>
              <a:buFont typeface="Arial" panose="020B0604020202020204" pitchFamily="34" charset="0"/>
              <a:buChar char="•"/>
              <a:defRPr/>
            </a:pPr>
            <a:r>
              <a:rPr lang="en-GB" sz="1600"/>
              <a:t>Finished capsule printing</a:t>
            </a:r>
          </a:p>
          <a:p>
            <a:pPr marL="373063" lvl="1" indent="-285750">
              <a:lnSpc>
                <a:spcPct val="150000"/>
              </a:lnSpc>
              <a:buClr>
                <a:schemeClr val="tx1">
                  <a:lumMod val="85000"/>
                  <a:lumOff val="15000"/>
                </a:schemeClr>
              </a:buClr>
              <a:buFont typeface="Arial" panose="020B0604020202020204" pitchFamily="34" charset="0"/>
              <a:buChar char="•"/>
              <a:defRPr/>
            </a:pPr>
            <a:r>
              <a:rPr lang="en-GB" sz="1600"/>
              <a:t>Capsule in capsule manufacturing</a:t>
            </a:r>
          </a:p>
          <a:p>
            <a:pPr marL="373063" lvl="1" indent="-285750">
              <a:lnSpc>
                <a:spcPct val="150000"/>
              </a:lnSpc>
              <a:buClr>
                <a:schemeClr val="tx1">
                  <a:lumMod val="85000"/>
                  <a:lumOff val="15000"/>
                </a:schemeClr>
              </a:buClr>
              <a:buFont typeface="Arial" panose="020B0604020202020204" pitchFamily="34" charset="0"/>
              <a:buChar char="•"/>
              <a:defRPr/>
            </a:pPr>
            <a:r>
              <a:rPr lang="en-GB" sz="1600"/>
              <a:t>Product packing </a:t>
            </a:r>
          </a:p>
        </p:txBody>
      </p:sp>
    </p:spTree>
    <p:extLst>
      <p:ext uri="{BB962C8B-B14F-4D97-AF65-F5344CB8AC3E}">
        <p14:creationId xmlns:p14="http://schemas.microsoft.com/office/powerpoint/2010/main" val="2216565049"/>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E83D-B379-49DF-BE84-A05C4DB2B71D}"/>
              </a:ext>
            </a:extLst>
          </p:cNvPr>
          <p:cNvSpPr>
            <a:spLocks noGrp="1"/>
          </p:cNvSpPr>
          <p:nvPr>
            <p:ph type="ctrTitle"/>
          </p:nvPr>
        </p:nvSpPr>
        <p:spPr/>
        <p:txBody>
          <a:bodyPr>
            <a:normAutofit/>
          </a:bodyPr>
          <a:lstStyle/>
          <a:p>
            <a:r>
              <a:rPr lang="en-GB"/>
              <a:t>LFHC Technology Versatility</a:t>
            </a:r>
            <a:endParaRPr lang="en-US"/>
          </a:p>
        </p:txBody>
      </p:sp>
      <p:sp>
        <p:nvSpPr>
          <p:cNvPr id="5" name="Text Placeholder 3">
            <a:extLst>
              <a:ext uri="{FF2B5EF4-FFF2-40B4-BE49-F238E27FC236}">
                <a16:creationId xmlns:a16="http://schemas.microsoft.com/office/drawing/2014/main" id="{9A7D7738-F72E-4406-A867-8E2740BA0F50}"/>
              </a:ext>
            </a:extLst>
          </p:cNvPr>
          <p:cNvSpPr txBox="1">
            <a:spLocks/>
          </p:cNvSpPr>
          <p:nvPr/>
        </p:nvSpPr>
        <p:spPr>
          <a:xfrm>
            <a:off x="4995920" y="1212849"/>
            <a:ext cx="5755120" cy="1590941"/>
          </a:xfrm>
          <a:prstGeom prst="rect">
            <a:avLst/>
          </a:prstGeom>
          <a:noFill/>
          <a:ln w="38100">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2"/>
              </a:buClr>
            </a:pPr>
            <a:r>
              <a:rPr lang="en-GB" sz="1600" u="sng">
                <a:solidFill>
                  <a:schemeClr val="bg1"/>
                </a:solidFill>
              </a:rPr>
              <a:t>Minimal process steps</a:t>
            </a:r>
            <a:r>
              <a:rPr lang="en-GB" sz="1600">
                <a:solidFill>
                  <a:schemeClr val="bg1"/>
                </a:solidFill>
              </a:rPr>
              <a:t>: Much simpler to scale up</a:t>
            </a:r>
          </a:p>
          <a:p>
            <a:pPr>
              <a:buClr>
                <a:schemeClr val="tx2"/>
              </a:buClr>
            </a:pPr>
            <a:r>
              <a:rPr lang="en-GB" sz="1600" u="sng">
                <a:solidFill>
                  <a:schemeClr val="bg1"/>
                </a:solidFill>
              </a:rPr>
              <a:t>Rapid development</a:t>
            </a:r>
            <a:r>
              <a:rPr lang="en-GB" sz="1600">
                <a:solidFill>
                  <a:schemeClr val="bg1"/>
                </a:solidFill>
              </a:rPr>
              <a:t>: Can be conducted at all scales from pre-clinical to commercial</a:t>
            </a:r>
          </a:p>
          <a:p>
            <a:pPr>
              <a:buClr>
                <a:schemeClr val="tx2"/>
              </a:buClr>
            </a:pPr>
            <a:r>
              <a:rPr lang="en-GB" sz="1600" u="sng">
                <a:solidFill>
                  <a:schemeClr val="bg1"/>
                </a:solidFill>
              </a:rPr>
              <a:t>Versatile: </a:t>
            </a:r>
            <a:r>
              <a:rPr lang="en-GB" sz="1600">
                <a:solidFill>
                  <a:schemeClr val="bg1"/>
                </a:solidFill>
              </a:rPr>
              <a:t>Flexible technologies that can be tailored to numerous, unique delivery profiles</a:t>
            </a:r>
          </a:p>
          <a:p>
            <a:pPr>
              <a:buClr>
                <a:schemeClr val="tx2"/>
              </a:buClr>
            </a:pPr>
            <a:endParaRPr lang="en-GB" sz="1600">
              <a:solidFill>
                <a:schemeClr val="bg1"/>
              </a:solidFill>
            </a:endParaRPr>
          </a:p>
          <a:p>
            <a:pPr>
              <a:buClr>
                <a:schemeClr val="tx2"/>
              </a:buClr>
            </a:pPr>
            <a:endParaRPr lang="en-GB" sz="1600">
              <a:solidFill>
                <a:schemeClr val="bg1"/>
              </a:solidFill>
            </a:endParaRPr>
          </a:p>
        </p:txBody>
      </p:sp>
      <p:sp>
        <p:nvSpPr>
          <p:cNvPr id="6" name="Content Placeholder 6">
            <a:extLst>
              <a:ext uri="{FF2B5EF4-FFF2-40B4-BE49-F238E27FC236}">
                <a16:creationId xmlns:a16="http://schemas.microsoft.com/office/drawing/2014/main" id="{AC0F56A1-B3E1-4FB5-AB84-BE2F20EA3691}"/>
              </a:ext>
            </a:extLst>
          </p:cNvPr>
          <p:cNvSpPr txBox="1">
            <a:spLocks/>
          </p:cNvSpPr>
          <p:nvPr/>
        </p:nvSpPr>
        <p:spPr>
          <a:xfrm>
            <a:off x="7807638" y="4403550"/>
            <a:ext cx="5338329" cy="1905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Clr>
                <a:schemeClr val="tx2"/>
              </a:buClr>
              <a:buFont typeface="Wingdings" pitchFamily="2" charset="2"/>
              <a:buChar char="ü"/>
            </a:pPr>
            <a:endParaRPr lang="en-GB" sz="1600" b="1">
              <a:solidFill>
                <a:schemeClr val="tx1">
                  <a:lumMod val="85000"/>
                  <a:lumOff val="15000"/>
                </a:schemeClr>
              </a:solidFill>
            </a:endParaRPr>
          </a:p>
        </p:txBody>
      </p:sp>
      <p:grpSp>
        <p:nvGrpSpPr>
          <p:cNvPr id="7" name="Group 6">
            <a:extLst>
              <a:ext uri="{FF2B5EF4-FFF2-40B4-BE49-F238E27FC236}">
                <a16:creationId xmlns:a16="http://schemas.microsoft.com/office/drawing/2014/main" id="{344655F1-F17D-48E8-B6F5-0F6A836C71AA}"/>
              </a:ext>
            </a:extLst>
          </p:cNvPr>
          <p:cNvGrpSpPr/>
          <p:nvPr/>
        </p:nvGrpSpPr>
        <p:grpSpPr>
          <a:xfrm>
            <a:off x="990899" y="1478678"/>
            <a:ext cx="4505417" cy="2521864"/>
            <a:chOff x="2233344" y="26554667"/>
            <a:chExt cx="6689617" cy="4175811"/>
          </a:xfrm>
        </p:grpSpPr>
        <p:sp>
          <p:nvSpPr>
            <p:cNvPr id="8" name="Freeform 33">
              <a:extLst>
                <a:ext uri="{FF2B5EF4-FFF2-40B4-BE49-F238E27FC236}">
                  <a16:creationId xmlns:a16="http://schemas.microsoft.com/office/drawing/2014/main" id="{37CF824E-75ED-4698-A91B-ADB2D15E231B}"/>
                </a:ext>
              </a:extLst>
            </p:cNvPr>
            <p:cNvSpPr>
              <a:spLocks noEditPoints="1"/>
            </p:cNvSpPr>
            <p:nvPr/>
          </p:nvSpPr>
          <p:spPr bwMode="auto">
            <a:xfrm>
              <a:off x="3764194" y="28009850"/>
              <a:ext cx="1059821" cy="1076325"/>
            </a:xfrm>
            <a:custGeom>
              <a:avLst/>
              <a:gdLst>
                <a:gd name="T0" fmla="*/ 343 w 344"/>
                <a:gd name="T1" fmla="*/ 153 h 344"/>
                <a:gd name="T2" fmla="*/ 332 w 344"/>
                <a:gd name="T3" fmla="*/ 144 h 344"/>
                <a:gd name="T4" fmla="*/ 296 w 344"/>
                <a:gd name="T5" fmla="*/ 121 h 344"/>
                <a:gd name="T6" fmla="*/ 306 w 344"/>
                <a:gd name="T7" fmla="*/ 78 h 344"/>
                <a:gd name="T8" fmla="*/ 307 w 344"/>
                <a:gd name="T9" fmla="*/ 65 h 344"/>
                <a:gd name="T10" fmla="*/ 280 w 344"/>
                <a:gd name="T11" fmla="*/ 38 h 344"/>
                <a:gd name="T12" fmla="*/ 267 w 344"/>
                <a:gd name="T13" fmla="*/ 39 h 344"/>
                <a:gd name="T14" fmla="*/ 224 w 344"/>
                <a:gd name="T15" fmla="*/ 49 h 344"/>
                <a:gd name="T16" fmla="*/ 200 w 344"/>
                <a:gd name="T17" fmla="*/ 11 h 344"/>
                <a:gd name="T18" fmla="*/ 192 w 344"/>
                <a:gd name="T19" fmla="*/ 1 h 344"/>
                <a:gd name="T20" fmla="*/ 153 w 344"/>
                <a:gd name="T21" fmla="*/ 1 h 344"/>
                <a:gd name="T22" fmla="*/ 145 w 344"/>
                <a:gd name="T23" fmla="*/ 11 h 344"/>
                <a:gd name="T24" fmla="*/ 121 w 344"/>
                <a:gd name="T25" fmla="*/ 48 h 344"/>
                <a:gd name="T26" fmla="*/ 79 w 344"/>
                <a:gd name="T27" fmla="*/ 38 h 344"/>
                <a:gd name="T28" fmla="*/ 66 w 344"/>
                <a:gd name="T29" fmla="*/ 37 h 344"/>
                <a:gd name="T30" fmla="*/ 38 w 344"/>
                <a:gd name="T31" fmla="*/ 64 h 344"/>
                <a:gd name="T32" fmla="*/ 39 w 344"/>
                <a:gd name="T33" fmla="*/ 77 h 344"/>
                <a:gd name="T34" fmla="*/ 49 w 344"/>
                <a:gd name="T35" fmla="*/ 120 h 344"/>
                <a:gd name="T36" fmla="*/ 11 w 344"/>
                <a:gd name="T37" fmla="*/ 144 h 344"/>
                <a:gd name="T38" fmla="*/ 1 w 344"/>
                <a:gd name="T39" fmla="*/ 152 h 344"/>
                <a:gd name="T40" fmla="*/ 1 w 344"/>
                <a:gd name="T41" fmla="*/ 191 h 344"/>
                <a:gd name="T42" fmla="*/ 13 w 344"/>
                <a:gd name="T43" fmla="*/ 200 h 344"/>
                <a:gd name="T44" fmla="*/ 48 w 344"/>
                <a:gd name="T45" fmla="*/ 223 h 344"/>
                <a:gd name="T46" fmla="*/ 38 w 344"/>
                <a:gd name="T47" fmla="*/ 266 h 344"/>
                <a:gd name="T48" fmla="*/ 37 w 344"/>
                <a:gd name="T49" fmla="*/ 279 h 344"/>
                <a:gd name="T50" fmla="*/ 64 w 344"/>
                <a:gd name="T51" fmla="*/ 306 h 344"/>
                <a:gd name="T52" fmla="*/ 77 w 344"/>
                <a:gd name="T53" fmla="*/ 305 h 344"/>
                <a:gd name="T54" fmla="*/ 120 w 344"/>
                <a:gd name="T55" fmla="*/ 295 h 344"/>
                <a:gd name="T56" fmla="*/ 144 w 344"/>
                <a:gd name="T57" fmla="*/ 333 h 344"/>
                <a:gd name="T58" fmla="*/ 152 w 344"/>
                <a:gd name="T59" fmla="*/ 343 h 344"/>
                <a:gd name="T60" fmla="*/ 172 w 344"/>
                <a:gd name="T61" fmla="*/ 344 h 344"/>
                <a:gd name="T62" fmla="*/ 191 w 344"/>
                <a:gd name="T63" fmla="*/ 343 h 344"/>
                <a:gd name="T64" fmla="*/ 199 w 344"/>
                <a:gd name="T65" fmla="*/ 333 h 344"/>
                <a:gd name="T66" fmla="*/ 223 w 344"/>
                <a:gd name="T67" fmla="*/ 296 h 344"/>
                <a:gd name="T68" fmla="*/ 265 w 344"/>
                <a:gd name="T69" fmla="*/ 306 h 344"/>
                <a:gd name="T70" fmla="*/ 278 w 344"/>
                <a:gd name="T71" fmla="*/ 307 h 344"/>
                <a:gd name="T72" fmla="*/ 306 w 344"/>
                <a:gd name="T73" fmla="*/ 280 h 344"/>
                <a:gd name="T74" fmla="*/ 305 w 344"/>
                <a:gd name="T75" fmla="*/ 267 h 344"/>
                <a:gd name="T76" fmla="*/ 295 w 344"/>
                <a:gd name="T77" fmla="*/ 224 h 344"/>
                <a:gd name="T78" fmla="*/ 331 w 344"/>
                <a:gd name="T79" fmla="*/ 200 h 344"/>
                <a:gd name="T80" fmla="*/ 333 w 344"/>
                <a:gd name="T81" fmla="*/ 200 h 344"/>
                <a:gd name="T82" fmla="*/ 343 w 344"/>
                <a:gd name="T83" fmla="*/ 192 h 344"/>
                <a:gd name="T84" fmla="*/ 343 w 344"/>
                <a:gd name="T85" fmla="*/ 153 h 344"/>
                <a:gd name="T86" fmla="*/ 172 w 344"/>
                <a:gd name="T87" fmla="*/ 230 h 344"/>
                <a:gd name="T88" fmla="*/ 115 w 344"/>
                <a:gd name="T89" fmla="*/ 172 h 344"/>
                <a:gd name="T90" fmla="*/ 172 w 344"/>
                <a:gd name="T91" fmla="*/ 115 h 344"/>
                <a:gd name="T92" fmla="*/ 230 w 344"/>
                <a:gd name="T93" fmla="*/ 172 h 344"/>
                <a:gd name="T94" fmla="*/ 172 w 344"/>
                <a:gd name="T95" fmla="*/ 230 h 344"/>
                <a:gd name="T96" fmla="*/ 172 w 344"/>
                <a:gd name="T97" fmla="*/ 230 h 344"/>
                <a:gd name="T98" fmla="*/ 172 w 344"/>
                <a:gd name="T99" fmla="*/ 23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4" h="344">
                  <a:moveTo>
                    <a:pt x="343" y="153"/>
                  </a:moveTo>
                  <a:cubicBezTo>
                    <a:pt x="342" y="148"/>
                    <a:pt x="337" y="144"/>
                    <a:pt x="332" y="144"/>
                  </a:cubicBezTo>
                  <a:cubicBezTo>
                    <a:pt x="316" y="144"/>
                    <a:pt x="302" y="135"/>
                    <a:pt x="296" y="121"/>
                  </a:cubicBezTo>
                  <a:cubicBezTo>
                    <a:pt x="290" y="106"/>
                    <a:pt x="294" y="89"/>
                    <a:pt x="306" y="78"/>
                  </a:cubicBezTo>
                  <a:cubicBezTo>
                    <a:pt x="309" y="75"/>
                    <a:pt x="310" y="69"/>
                    <a:pt x="307" y="65"/>
                  </a:cubicBezTo>
                  <a:cubicBezTo>
                    <a:pt x="299" y="55"/>
                    <a:pt x="290" y="46"/>
                    <a:pt x="280" y="38"/>
                  </a:cubicBezTo>
                  <a:cubicBezTo>
                    <a:pt x="276" y="35"/>
                    <a:pt x="270" y="35"/>
                    <a:pt x="267" y="39"/>
                  </a:cubicBezTo>
                  <a:cubicBezTo>
                    <a:pt x="256" y="50"/>
                    <a:pt x="238" y="55"/>
                    <a:pt x="224" y="49"/>
                  </a:cubicBezTo>
                  <a:cubicBezTo>
                    <a:pt x="209" y="42"/>
                    <a:pt x="200" y="27"/>
                    <a:pt x="200" y="11"/>
                  </a:cubicBezTo>
                  <a:cubicBezTo>
                    <a:pt x="201" y="6"/>
                    <a:pt x="197" y="2"/>
                    <a:pt x="192" y="1"/>
                  </a:cubicBezTo>
                  <a:cubicBezTo>
                    <a:pt x="179" y="0"/>
                    <a:pt x="166" y="0"/>
                    <a:pt x="153" y="1"/>
                  </a:cubicBezTo>
                  <a:cubicBezTo>
                    <a:pt x="148" y="2"/>
                    <a:pt x="145" y="6"/>
                    <a:pt x="145" y="11"/>
                  </a:cubicBezTo>
                  <a:cubicBezTo>
                    <a:pt x="145" y="27"/>
                    <a:pt x="136" y="42"/>
                    <a:pt x="121" y="48"/>
                  </a:cubicBezTo>
                  <a:cubicBezTo>
                    <a:pt x="107" y="53"/>
                    <a:pt x="89" y="49"/>
                    <a:pt x="79" y="38"/>
                  </a:cubicBezTo>
                  <a:cubicBezTo>
                    <a:pt x="75" y="34"/>
                    <a:pt x="70" y="34"/>
                    <a:pt x="66" y="37"/>
                  </a:cubicBezTo>
                  <a:cubicBezTo>
                    <a:pt x="56" y="45"/>
                    <a:pt x="46" y="54"/>
                    <a:pt x="38" y="64"/>
                  </a:cubicBezTo>
                  <a:cubicBezTo>
                    <a:pt x="35" y="68"/>
                    <a:pt x="35" y="74"/>
                    <a:pt x="39" y="77"/>
                  </a:cubicBezTo>
                  <a:cubicBezTo>
                    <a:pt x="51" y="88"/>
                    <a:pt x="55" y="106"/>
                    <a:pt x="49" y="120"/>
                  </a:cubicBezTo>
                  <a:cubicBezTo>
                    <a:pt x="43" y="134"/>
                    <a:pt x="28" y="144"/>
                    <a:pt x="11" y="144"/>
                  </a:cubicBezTo>
                  <a:cubicBezTo>
                    <a:pt x="6" y="143"/>
                    <a:pt x="2" y="147"/>
                    <a:pt x="1" y="152"/>
                  </a:cubicBezTo>
                  <a:cubicBezTo>
                    <a:pt x="0" y="165"/>
                    <a:pt x="0" y="178"/>
                    <a:pt x="1" y="191"/>
                  </a:cubicBezTo>
                  <a:cubicBezTo>
                    <a:pt x="2" y="196"/>
                    <a:pt x="8" y="200"/>
                    <a:pt x="13" y="200"/>
                  </a:cubicBezTo>
                  <a:cubicBezTo>
                    <a:pt x="27" y="199"/>
                    <a:pt x="42" y="208"/>
                    <a:pt x="48" y="223"/>
                  </a:cubicBezTo>
                  <a:cubicBezTo>
                    <a:pt x="54" y="238"/>
                    <a:pt x="50" y="255"/>
                    <a:pt x="38" y="266"/>
                  </a:cubicBezTo>
                  <a:cubicBezTo>
                    <a:pt x="35" y="269"/>
                    <a:pt x="34" y="275"/>
                    <a:pt x="37" y="279"/>
                  </a:cubicBezTo>
                  <a:cubicBezTo>
                    <a:pt x="45" y="289"/>
                    <a:pt x="54" y="298"/>
                    <a:pt x="64" y="306"/>
                  </a:cubicBezTo>
                  <a:cubicBezTo>
                    <a:pt x="68" y="309"/>
                    <a:pt x="74" y="309"/>
                    <a:pt x="77" y="305"/>
                  </a:cubicBezTo>
                  <a:cubicBezTo>
                    <a:pt x="88" y="294"/>
                    <a:pt x="106" y="289"/>
                    <a:pt x="120" y="295"/>
                  </a:cubicBezTo>
                  <a:cubicBezTo>
                    <a:pt x="135" y="302"/>
                    <a:pt x="144" y="317"/>
                    <a:pt x="144" y="333"/>
                  </a:cubicBezTo>
                  <a:cubicBezTo>
                    <a:pt x="143" y="338"/>
                    <a:pt x="147" y="342"/>
                    <a:pt x="152" y="343"/>
                  </a:cubicBezTo>
                  <a:cubicBezTo>
                    <a:pt x="159" y="343"/>
                    <a:pt x="165" y="344"/>
                    <a:pt x="172" y="344"/>
                  </a:cubicBezTo>
                  <a:cubicBezTo>
                    <a:pt x="178" y="344"/>
                    <a:pt x="184" y="344"/>
                    <a:pt x="191" y="343"/>
                  </a:cubicBezTo>
                  <a:cubicBezTo>
                    <a:pt x="196" y="342"/>
                    <a:pt x="199" y="338"/>
                    <a:pt x="199" y="333"/>
                  </a:cubicBezTo>
                  <a:cubicBezTo>
                    <a:pt x="199" y="317"/>
                    <a:pt x="208" y="302"/>
                    <a:pt x="223" y="296"/>
                  </a:cubicBezTo>
                  <a:cubicBezTo>
                    <a:pt x="237" y="291"/>
                    <a:pt x="255" y="295"/>
                    <a:pt x="265" y="306"/>
                  </a:cubicBezTo>
                  <a:cubicBezTo>
                    <a:pt x="269" y="310"/>
                    <a:pt x="274" y="310"/>
                    <a:pt x="278" y="307"/>
                  </a:cubicBezTo>
                  <a:cubicBezTo>
                    <a:pt x="289" y="299"/>
                    <a:pt x="298" y="290"/>
                    <a:pt x="306" y="280"/>
                  </a:cubicBezTo>
                  <a:cubicBezTo>
                    <a:pt x="309" y="276"/>
                    <a:pt x="309" y="270"/>
                    <a:pt x="305" y="267"/>
                  </a:cubicBezTo>
                  <a:cubicBezTo>
                    <a:pt x="293" y="256"/>
                    <a:pt x="289" y="238"/>
                    <a:pt x="295" y="224"/>
                  </a:cubicBezTo>
                  <a:cubicBezTo>
                    <a:pt x="301" y="210"/>
                    <a:pt x="315" y="200"/>
                    <a:pt x="331" y="200"/>
                  </a:cubicBezTo>
                  <a:cubicBezTo>
                    <a:pt x="333" y="200"/>
                    <a:pt x="333" y="200"/>
                    <a:pt x="333" y="200"/>
                  </a:cubicBezTo>
                  <a:cubicBezTo>
                    <a:pt x="338" y="201"/>
                    <a:pt x="342" y="197"/>
                    <a:pt x="343" y="192"/>
                  </a:cubicBezTo>
                  <a:cubicBezTo>
                    <a:pt x="344" y="179"/>
                    <a:pt x="344" y="166"/>
                    <a:pt x="343" y="153"/>
                  </a:cubicBezTo>
                  <a:close/>
                  <a:moveTo>
                    <a:pt x="172" y="230"/>
                  </a:moveTo>
                  <a:cubicBezTo>
                    <a:pt x="141" y="230"/>
                    <a:pt x="115" y="204"/>
                    <a:pt x="115" y="172"/>
                  </a:cubicBezTo>
                  <a:cubicBezTo>
                    <a:pt x="115" y="141"/>
                    <a:pt x="141" y="115"/>
                    <a:pt x="172" y="115"/>
                  </a:cubicBezTo>
                  <a:cubicBezTo>
                    <a:pt x="204" y="115"/>
                    <a:pt x="230" y="141"/>
                    <a:pt x="230" y="172"/>
                  </a:cubicBezTo>
                  <a:cubicBezTo>
                    <a:pt x="230" y="204"/>
                    <a:pt x="204" y="230"/>
                    <a:pt x="172" y="230"/>
                  </a:cubicBezTo>
                  <a:close/>
                  <a:moveTo>
                    <a:pt x="172" y="230"/>
                  </a:moveTo>
                  <a:cubicBezTo>
                    <a:pt x="172" y="230"/>
                    <a:pt x="172" y="230"/>
                    <a:pt x="172" y="230"/>
                  </a:cubicBezTo>
                </a:path>
              </a:pathLst>
            </a:custGeom>
            <a:solidFill>
              <a:srgbClr val="862564"/>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9" name="Freeform 34">
              <a:extLst>
                <a:ext uri="{FF2B5EF4-FFF2-40B4-BE49-F238E27FC236}">
                  <a16:creationId xmlns:a16="http://schemas.microsoft.com/office/drawing/2014/main" id="{198DB5DF-5EDF-435F-A2A4-27B1EBF32416}"/>
                </a:ext>
              </a:extLst>
            </p:cNvPr>
            <p:cNvSpPr>
              <a:spLocks noEditPoints="1"/>
            </p:cNvSpPr>
            <p:nvPr/>
          </p:nvSpPr>
          <p:spPr bwMode="auto">
            <a:xfrm>
              <a:off x="5527948" y="28368601"/>
              <a:ext cx="1059821" cy="1076325"/>
            </a:xfrm>
            <a:custGeom>
              <a:avLst/>
              <a:gdLst>
                <a:gd name="T0" fmla="*/ 343 w 344"/>
                <a:gd name="T1" fmla="*/ 153 h 344"/>
                <a:gd name="T2" fmla="*/ 332 w 344"/>
                <a:gd name="T3" fmla="*/ 144 h 344"/>
                <a:gd name="T4" fmla="*/ 296 w 344"/>
                <a:gd name="T5" fmla="*/ 121 h 344"/>
                <a:gd name="T6" fmla="*/ 306 w 344"/>
                <a:gd name="T7" fmla="*/ 78 h 344"/>
                <a:gd name="T8" fmla="*/ 307 w 344"/>
                <a:gd name="T9" fmla="*/ 65 h 344"/>
                <a:gd name="T10" fmla="*/ 280 w 344"/>
                <a:gd name="T11" fmla="*/ 38 h 344"/>
                <a:gd name="T12" fmla="*/ 267 w 344"/>
                <a:gd name="T13" fmla="*/ 39 h 344"/>
                <a:gd name="T14" fmla="*/ 224 w 344"/>
                <a:gd name="T15" fmla="*/ 49 h 344"/>
                <a:gd name="T16" fmla="*/ 200 w 344"/>
                <a:gd name="T17" fmla="*/ 11 h 344"/>
                <a:gd name="T18" fmla="*/ 192 w 344"/>
                <a:gd name="T19" fmla="*/ 1 h 344"/>
                <a:gd name="T20" fmla="*/ 153 w 344"/>
                <a:gd name="T21" fmla="*/ 1 h 344"/>
                <a:gd name="T22" fmla="*/ 145 w 344"/>
                <a:gd name="T23" fmla="*/ 11 h 344"/>
                <a:gd name="T24" fmla="*/ 121 w 344"/>
                <a:gd name="T25" fmla="*/ 48 h 344"/>
                <a:gd name="T26" fmla="*/ 79 w 344"/>
                <a:gd name="T27" fmla="*/ 38 h 344"/>
                <a:gd name="T28" fmla="*/ 66 w 344"/>
                <a:gd name="T29" fmla="*/ 37 h 344"/>
                <a:gd name="T30" fmla="*/ 38 w 344"/>
                <a:gd name="T31" fmla="*/ 64 h 344"/>
                <a:gd name="T32" fmla="*/ 39 w 344"/>
                <a:gd name="T33" fmla="*/ 77 h 344"/>
                <a:gd name="T34" fmla="*/ 49 w 344"/>
                <a:gd name="T35" fmla="*/ 120 h 344"/>
                <a:gd name="T36" fmla="*/ 11 w 344"/>
                <a:gd name="T37" fmla="*/ 144 h 344"/>
                <a:gd name="T38" fmla="*/ 1 w 344"/>
                <a:gd name="T39" fmla="*/ 152 h 344"/>
                <a:gd name="T40" fmla="*/ 1 w 344"/>
                <a:gd name="T41" fmla="*/ 191 h 344"/>
                <a:gd name="T42" fmla="*/ 13 w 344"/>
                <a:gd name="T43" fmla="*/ 200 h 344"/>
                <a:gd name="T44" fmla="*/ 48 w 344"/>
                <a:gd name="T45" fmla="*/ 223 h 344"/>
                <a:gd name="T46" fmla="*/ 38 w 344"/>
                <a:gd name="T47" fmla="*/ 266 h 344"/>
                <a:gd name="T48" fmla="*/ 37 w 344"/>
                <a:gd name="T49" fmla="*/ 279 h 344"/>
                <a:gd name="T50" fmla="*/ 64 w 344"/>
                <a:gd name="T51" fmla="*/ 306 h 344"/>
                <a:gd name="T52" fmla="*/ 77 w 344"/>
                <a:gd name="T53" fmla="*/ 305 h 344"/>
                <a:gd name="T54" fmla="*/ 120 w 344"/>
                <a:gd name="T55" fmla="*/ 295 h 344"/>
                <a:gd name="T56" fmla="*/ 144 w 344"/>
                <a:gd name="T57" fmla="*/ 333 h 344"/>
                <a:gd name="T58" fmla="*/ 152 w 344"/>
                <a:gd name="T59" fmla="*/ 343 h 344"/>
                <a:gd name="T60" fmla="*/ 172 w 344"/>
                <a:gd name="T61" fmla="*/ 344 h 344"/>
                <a:gd name="T62" fmla="*/ 191 w 344"/>
                <a:gd name="T63" fmla="*/ 343 h 344"/>
                <a:gd name="T64" fmla="*/ 199 w 344"/>
                <a:gd name="T65" fmla="*/ 333 h 344"/>
                <a:gd name="T66" fmla="*/ 223 w 344"/>
                <a:gd name="T67" fmla="*/ 296 h 344"/>
                <a:gd name="T68" fmla="*/ 265 w 344"/>
                <a:gd name="T69" fmla="*/ 306 h 344"/>
                <a:gd name="T70" fmla="*/ 278 w 344"/>
                <a:gd name="T71" fmla="*/ 307 h 344"/>
                <a:gd name="T72" fmla="*/ 306 w 344"/>
                <a:gd name="T73" fmla="*/ 280 h 344"/>
                <a:gd name="T74" fmla="*/ 305 w 344"/>
                <a:gd name="T75" fmla="*/ 267 h 344"/>
                <a:gd name="T76" fmla="*/ 295 w 344"/>
                <a:gd name="T77" fmla="*/ 224 h 344"/>
                <a:gd name="T78" fmla="*/ 331 w 344"/>
                <a:gd name="T79" fmla="*/ 200 h 344"/>
                <a:gd name="T80" fmla="*/ 333 w 344"/>
                <a:gd name="T81" fmla="*/ 200 h 344"/>
                <a:gd name="T82" fmla="*/ 343 w 344"/>
                <a:gd name="T83" fmla="*/ 192 h 344"/>
                <a:gd name="T84" fmla="*/ 343 w 344"/>
                <a:gd name="T85" fmla="*/ 153 h 344"/>
                <a:gd name="T86" fmla="*/ 172 w 344"/>
                <a:gd name="T87" fmla="*/ 230 h 344"/>
                <a:gd name="T88" fmla="*/ 115 w 344"/>
                <a:gd name="T89" fmla="*/ 172 h 344"/>
                <a:gd name="T90" fmla="*/ 172 w 344"/>
                <a:gd name="T91" fmla="*/ 115 h 344"/>
                <a:gd name="T92" fmla="*/ 230 w 344"/>
                <a:gd name="T93" fmla="*/ 172 h 344"/>
                <a:gd name="T94" fmla="*/ 172 w 344"/>
                <a:gd name="T95" fmla="*/ 230 h 344"/>
                <a:gd name="T96" fmla="*/ 172 w 344"/>
                <a:gd name="T97" fmla="*/ 230 h 344"/>
                <a:gd name="T98" fmla="*/ 172 w 344"/>
                <a:gd name="T99" fmla="*/ 23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4" h="344">
                  <a:moveTo>
                    <a:pt x="343" y="153"/>
                  </a:moveTo>
                  <a:cubicBezTo>
                    <a:pt x="342" y="148"/>
                    <a:pt x="337" y="144"/>
                    <a:pt x="332" y="144"/>
                  </a:cubicBezTo>
                  <a:cubicBezTo>
                    <a:pt x="316" y="144"/>
                    <a:pt x="302" y="135"/>
                    <a:pt x="296" y="121"/>
                  </a:cubicBezTo>
                  <a:cubicBezTo>
                    <a:pt x="290" y="106"/>
                    <a:pt x="294" y="89"/>
                    <a:pt x="306" y="78"/>
                  </a:cubicBezTo>
                  <a:cubicBezTo>
                    <a:pt x="309" y="75"/>
                    <a:pt x="310" y="69"/>
                    <a:pt x="307" y="65"/>
                  </a:cubicBezTo>
                  <a:cubicBezTo>
                    <a:pt x="299" y="55"/>
                    <a:pt x="290" y="46"/>
                    <a:pt x="280" y="38"/>
                  </a:cubicBezTo>
                  <a:cubicBezTo>
                    <a:pt x="276" y="35"/>
                    <a:pt x="270" y="35"/>
                    <a:pt x="267" y="39"/>
                  </a:cubicBezTo>
                  <a:cubicBezTo>
                    <a:pt x="256" y="50"/>
                    <a:pt x="238" y="55"/>
                    <a:pt x="224" y="49"/>
                  </a:cubicBezTo>
                  <a:cubicBezTo>
                    <a:pt x="209" y="42"/>
                    <a:pt x="200" y="27"/>
                    <a:pt x="200" y="11"/>
                  </a:cubicBezTo>
                  <a:cubicBezTo>
                    <a:pt x="201" y="6"/>
                    <a:pt x="197" y="2"/>
                    <a:pt x="192" y="1"/>
                  </a:cubicBezTo>
                  <a:cubicBezTo>
                    <a:pt x="179" y="0"/>
                    <a:pt x="166" y="0"/>
                    <a:pt x="153" y="1"/>
                  </a:cubicBezTo>
                  <a:cubicBezTo>
                    <a:pt x="148" y="2"/>
                    <a:pt x="145" y="6"/>
                    <a:pt x="145" y="11"/>
                  </a:cubicBezTo>
                  <a:cubicBezTo>
                    <a:pt x="145" y="27"/>
                    <a:pt x="136" y="42"/>
                    <a:pt x="121" y="48"/>
                  </a:cubicBezTo>
                  <a:cubicBezTo>
                    <a:pt x="107" y="53"/>
                    <a:pt x="89" y="49"/>
                    <a:pt x="79" y="38"/>
                  </a:cubicBezTo>
                  <a:cubicBezTo>
                    <a:pt x="75" y="34"/>
                    <a:pt x="70" y="34"/>
                    <a:pt x="66" y="37"/>
                  </a:cubicBezTo>
                  <a:cubicBezTo>
                    <a:pt x="56" y="45"/>
                    <a:pt x="46" y="54"/>
                    <a:pt x="38" y="64"/>
                  </a:cubicBezTo>
                  <a:cubicBezTo>
                    <a:pt x="35" y="68"/>
                    <a:pt x="35" y="74"/>
                    <a:pt x="39" y="77"/>
                  </a:cubicBezTo>
                  <a:cubicBezTo>
                    <a:pt x="51" y="88"/>
                    <a:pt x="55" y="106"/>
                    <a:pt x="49" y="120"/>
                  </a:cubicBezTo>
                  <a:cubicBezTo>
                    <a:pt x="43" y="134"/>
                    <a:pt x="28" y="144"/>
                    <a:pt x="11" y="144"/>
                  </a:cubicBezTo>
                  <a:cubicBezTo>
                    <a:pt x="6" y="143"/>
                    <a:pt x="2" y="147"/>
                    <a:pt x="1" y="152"/>
                  </a:cubicBezTo>
                  <a:cubicBezTo>
                    <a:pt x="0" y="165"/>
                    <a:pt x="0" y="178"/>
                    <a:pt x="1" y="191"/>
                  </a:cubicBezTo>
                  <a:cubicBezTo>
                    <a:pt x="2" y="196"/>
                    <a:pt x="8" y="200"/>
                    <a:pt x="13" y="200"/>
                  </a:cubicBezTo>
                  <a:cubicBezTo>
                    <a:pt x="27" y="199"/>
                    <a:pt x="42" y="208"/>
                    <a:pt x="48" y="223"/>
                  </a:cubicBezTo>
                  <a:cubicBezTo>
                    <a:pt x="54" y="238"/>
                    <a:pt x="50" y="255"/>
                    <a:pt x="38" y="266"/>
                  </a:cubicBezTo>
                  <a:cubicBezTo>
                    <a:pt x="35" y="269"/>
                    <a:pt x="34" y="275"/>
                    <a:pt x="37" y="279"/>
                  </a:cubicBezTo>
                  <a:cubicBezTo>
                    <a:pt x="45" y="289"/>
                    <a:pt x="54" y="298"/>
                    <a:pt x="64" y="306"/>
                  </a:cubicBezTo>
                  <a:cubicBezTo>
                    <a:pt x="68" y="309"/>
                    <a:pt x="74" y="309"/>
                    <a:pt x="77" y="305"/>
                  </a:cubicBezTo>
                  <a:cubicBezTo>
                    <a:pt x="88" y="294"/>
                    <a:pt x="106" y="289"/>
                    <a:pt x="120" y="295"/>
                  </a:cubicBezTo>
                  <a:cubicBezTo>
                    <a:pt x="135" y="302"/>
                    <a:pt x="144" y="317"/>
                    <a:pt x="144" y="333"/>
                  </a:cubicBezTo>
                  <a:cubicBezTo>
                    <a:pt x="143" y="338"/>
                    <a:pt x="147" y="342"/>
                    <a:pt x="152" y="343"/>
                  </a:cubicBezTo>
                  <a:cubicBezTo>
                    <a:pt x="159" y="343"/>
                    <a:pt x="165" y="344"/>
                    <a:pt x="172" y="344"/>
                  </a:cubicBezTo>
                  <a:cubicBezTo>
                    <a:pt x="178" y="344"/>
                    <a:pt x="184" y="344"/>
                    <a:pt x="191" y="343"/>
                  </a:cubicBezTo>
                  <a:cubicBezTo>
                    <a:pt x="196" y="342"/>
                    <a:pt x="199" y="338"/>
                    <a:pt x="199" y="333"/>
                  </a:cubicBezTo>
                  <a:cubicBezTo>
                    <a:pt x="199" y="317"/>
                    <a:pt x="208" y="302"/>
                    <a:pt x="223" y="296"/>
                  </a:cubicBezTo>
                  <a:cubicBezTo>
                    <a:pt x="237" y="291"/>
                    <a:pt x="255" y="295"/>
                    <a:pt x="265" y="306"/>
                  </a:cubicBezTo>
                  <a:cubicBezTo>
                    <a:pt x="269" y="310"/>
                    <a:pt x="274" y="310"/>
                    <a:pt x="278" y="307"/>
                  </a:cubicBezTo>
                  <a:cubicBezTo>
                    <a:pt x="289" y="299"/>
                    <a:pt x="298" y="290"/>
                    <a:pt x="306" y="280"/>
                  </a:cubicBezTo>
                  <a:cubicBezTo>
                    <a:pt x="309" y="276"/>
                    <a:pt x="309" y="270"/>
                    <a:pt x="305" y="267"/>
                  </a:cubicBezTo>
                  <a:cubicBezTo>
                    <a:pt x="293" y="256"/>
                    <a:pt x="289" y="238"/>
                    <a:pt x="295" y="224"/>
                  </a:cubicBezTo>
                  <a:cubicBezTo>
                    <a:pt x="301" y="210"/>
                    <a:pt x="315" y="200"/>
                    <a:pt x="331" y="200"/>
                  </a:cubicBezTo>
                  <a:cubicBezTo>
                    <a:pt x="333" y="200"/>
                    <a:pt x="333" y="200"/>
                    <a:pt x="333" y="200"/>
                  </a:cubicBezTo>
                  <a:cubicBezTo>
                    <a:pt x="338" y="201"/>
                    <a:pt x="342" y="197"/>
                    <a:pt x="343" y="192"/>
                  </a:cubicBezTo>
                  <a:cubicBezTo>
                    <a:pt x="344" y="179"/>
                    <a:pt x="344" y="166"/>
                    <a:pt x="343" y="153"/>
                  </a:cubicBezTo>
                  <a:close/>
                  <a:moveTo>
                    <a:pt x="172" y="230"/>
                  </a:moveTo>
                  <a:cubicBezTo>
                    <a:pt x="141" y="230"/>
                    <a:pt x="115" y="204"/>
                    <a:pt x="115" y="172"/>
                  </a:cubicBezTo>
                  <a:cubicBezTo>
                    <a:pt x="115" y="141"/>
                    <a:pt x="141" y="115"/>
                    <a:pt x="172" y="115"/>
                  </a:cubicBezTo>
                  <a:cubicBezTo>
                    <a:pt x="204" y="115"/>
                    <a:pt x="230" y="141"/>
                    <a:pt x="230" y="172"/>
                  </a:cubicBezTo>
                  <a:cubicBezTo>
                    <a:pt x="230" y="204"/>
                    <a:pt x="204" y="230"/>
                    <a:pt x="172" y="230"/>
                  </a:cubicBezTo>
                  <a:close/>
                  <a:moveTo>
                    <a:pt x="172" y="230"/>
                  </a:moveTo>
                  <a:cubicBezTo>
                    <a:pt x="172" y="230"/>
                    <a:pt x="172" y="230"/>
                    <a:pt x="172" y="230"/>
                  </a:cubicBezTo>
                </a:path>
              </a:pathLst>
            </a:custGeom>
            <a:solidFill>
              <a:srgbClr val="F36E25"/>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0C8E8"/>
                </a:solidFill>
                <a:effectLst/>
                <a:uLnTx/>
                <a:uFillTx/>
              </a:endParaRPr>
            </a:p>
          </p:txBody>
        </p:sp>
        <p:sp>
          <p:nvSpPr>
            <p:cNvPr id="10" name="Freeform 37">
              <a:extLst>
                <a:ext uri="{FF2B5EF4-FFF2-40B4-BE49-F238E27FC236}">
                  <a16:creationId xmlns:a16="http://schemas.microsoft.com/office/drawing/2014/main" id="{A743CBBD-09CC-48CA-813C-42053083052C}"/>
                </a:ext>
              </a:extLst>
            </p:cNvPr>
            <p:cNvSpPr>
              <a:spLocks noEditPoints="1"/>
            </p:cNvSpPr>
            <p:nvPr/>
          </p:nvSpPr>
          <p:spPr bwMode="auto">
            <a:xfrm>
              <a:off x="4584113" y="26995991"/>
              <a:ext cx="1525642" cy="1552575"/>
            </a:xfrm>
            <a:custGeom>
              <a:avLst/>
              <a:gdLst>
                <a:gd name="T0" fmla="*/ 494 w 496"/>
                <a:gd name="T1" fmla="*/ 221 h 496"/>
                <a:gd name="T2" fmla="*/ 478 w 496"/>
                <a:gd name="T3" fmla="*/ 209 h 496"/>
                <a:gd name="T4" fmla="*/ 427 w 496"/>
                <a:gd name="T5" fmla="*/ 175 h 496"/>
                <a:gd name="T6" fmla="*/ 441 w 496"/>
                <a:gd name="T7" fmla="*/ 113 h 496"/>
                <a:gd name="T8" fmla="*/ 442 w 496"/>
                <a:gd name="T9" fmla="*/ 95 h 496"/>
                <a:gd name="T10" fmla="*/ 403 w 496"/>
                <a:gd name="T11" fmla="*/ 55 h 496"/>
                <a:gd name="T12" fmla="*/ 384 w 496"/>
                <a:gd name="T13" fmla="*/ 57 h 496"/>
                <a:gd name="T14" fmla="*/ 322 w 496"/>
                <a:gd name="T15" fmla="*/ 71 h 496"/>
                <a:gd name="T16" fmla="*/ 289 w 496"/>
                <a:gd name="T17" fmla="*/ 17 h 496"/>
                <a:gd name="T18" fmla="*/ 277 w 496"/>
                <a:gd name="T19" fmla="*/ 2 h 496"/>
                <a:gd name="T20" fmla="*/ 221 w 496"/>
                <a:gd name="T21" fmla="*/ 2 h 496"/>
                <a:gd name="T22" fmla="*/ 209 w 496"/>
                <a:gd name="T23" fmla="*/ 16 h 496"/>
                <a:gd name="T24" fmla="*/ 175 w 496"/>
                <a:gd name="T25" fmla="*/ 69 h 496"/>
                <a:gd name="T26" fmla="*/ 113 w 496"/>
                <a:gd name="T27" fmla="*/ 55 h 496"/>
                <a:gd name="T28" fmla="*/ 95 w 496"/>
                <a:gd name="T29" fmla="*/ 54 h 496"/>
                <a:gd name="T30" fmla="*/ 55 w 496"/>
                <a:gd name="T31" fmla="*/ 93 h 496"/>
                <a:gd name="T32" fmla="*/ 56 w 496"/>
                <a:gd name="T33" fmla="*/ 112 h 496"/>
                <a:gd name="T34" fmla="*/ 70 w 496"/>
                <a:gd name="T35" fmla="*/ 174 h 496"/>
                <a:gd name="T36" fmla="*/ 16 w 496"/>
                <a:gd name="T37" fmla="*/ 207 h 496"/>
                <a:gd name="T38" fmla="*/ 2 w 496"/>
                <a:gd name="T39" fmla="*/ 220 h 496"/>
                <a:gd name="T40" fmla="*/ 2 w 496"/>
                <a:gd name="T41" fmla="*/ 276 h 496"/>
                <a:gd name="T42" fmla="*/ 18 w 496"/>
                <a:gd name="T43" fmla="*/ 288 h 496"/>
                <a:gd name="T44" fmla="*/ 69 w 496"/>
                <a:gd name="T45" fmla="*/ 322 h 496"/>
                <a:gd name="T46" fmla="*/ 55 w 496"/>
                <a:gd name="T47" fmla="*/ 383 h 496"/>
                <a:gd name="T48" fmla="*/ 54 w 496"/>
                <a:gd name="T49" fmla="*/ 402 h 496"/>
                <a:gd name="T50" fmla="*/ 93 w 496"/>
                <a:gd name="T51" fmla="*/ 442 h 496"/>
                <a:gd name="T52" fmla="*/ 112 w 496"/>
                <a:gd name="T53" fmla="*/ 440 h 496"/>
                <a:gd name="T54" fmla="*/ 173 w 496"/>
                <a:gd name="T55" fmla="*/ 426 h 496"/>
                <a:gd name="T56" fmla="*/ 207 w 496"/>
                <a:gd name="T57" fmla="*/ 480 h 496"/>
                <a:gd name="T58" fmla="*/ 219 w 496"/>
                <a:gd name="T59" fmla="*/ 494 h 496"/>
                <a:gd name="T60" fmla="*/ 248 w 496"/>
                <a:gd name="T61" fmla="*/ 496 h 496"/>
                <a:gd name="T62" fmla="*/ 275 w 496"/>
                <a:gd name="T63" fmla="*/ 495 h 496"/>
                <a:gd name="T64" fmla="*/ 287 w 496"/>
                <a:gd name="T65" fmla="*/ 480 h 496"/>
                <a:gd name="T66" fmla="*/ 321 w 496"/>
                <a:gd name="T67" fmla="*/ 428 h 496"/>
                <a:gd name="T68" fmla="*/ 382 w 496"/>
                <a:gd name="T69" fmla="*/ 442 h 496"/>
                <a:gd name="T70" fmla="*/ 401 w 496"/>
                <a:gd name="T71" fmla="*/ 443 h 496"/>
                <a:gd name="T72" fmla="*/ 441 w 496"/>
                <a:gd name="T73" fmla="*/ 403 h 496"/>
                <a:gd name="T74" fmla="*/ 440 w 496"/>
                <a:gd name="T75" fmla="*/ 385 h 496"/>
                <a:gd name="T76" fmla="*/ 426 w 496"/>
                <a:gd name="T77" fmla="*/ 323 h 496"/>
                <a:gd name="T78" fmla="*/ 476 w 496"/>
                <a:gd name="T79" fmla="*/ 289 h 496"/>
                <a:gd name="T80" fmla="*/ 479 w 496"/>
                <a:gd name="T81" fmla="*/ 289 h 496"/>
                <a:gd name="T82" fmla="*/ 494 w 496"/>
                <a:gd name="T83" fmla="*/ 277 h 496"/>
                <a:gd name="T84" fmla="*/ 494 w 496"/>
                <a:gd name="T85" fmla="*/ 221 h 496"/>
                <a:gd name="T86" fmla="*/ 248 w 496"/>
                <a:gd name="T87" fmla="*/ 308 h 496"/>
                <a:gd name="T88" fmla="*/ 189 w 496"/>
                <a:gd name="T89" fmla="*/ 249 h 496"/>
                <a:gd name="T90" fmla="*/ 248 w 496"/>
                <a:gd name="T91" fmla="*/ 190 h 496"/>
                <a:gd name="T92" fmla="*/ 307 w 496"/>
                <a:gd name="T93" fmla="*/ 249 h 496"/>
                <a:gd name="T94" fmla="*/ 248 w 496"/>
                <a:gd name="T95" fmla="*/ 308 h 496"/>
                <a:gd name="T96" fmla="*/ 248 w 496"/>
                <a:gd name="T97" fmla="*/ 332 h 496"/>
                <a:gd name="T98" fmla="*/ 248 w 496"/>
                <a:gd name="T99" fmla="*/ 33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6" h="496">
                  <a:moveTo>
                    <a:pt x="494" y="221"/>
                  </a:moveTo>
                  <a:cubicBezTo>
                    <a:pt x="493" y="214"/>
                    <a:pt x="485" y="209"/>
                    <a:pt x="478" y="209"/>
                  </a:cubicBezTo>
                  <a:cubicBezTo>
                    <a:pt x="455" y="209"/>
                    <a:pt x="435" y="195"/>
                    <a:pt x="427" y="175"/>
                  </a:cubicBezTo>
                  <a:cubicBezTo>
                    <a:pt x="418" y="154"/>
                    <a:pt x="424" y="129"/>
                    <a:pt x="441" y="113"/>
                  </a:cubicBezTo>
                  <a:cubicBezTo>
                    <a:pt x="446" y="109"/>
                    <a:pt x="447" y="100"/>
                    <a:pt x="442" y="95"/>
                  </a:cubicBezTo>
                  <a:cubicBezTo>
                    <a:pt x="431" y="80"/>
                    <a:pt x="417" y="67"/>
                    <a:pt x="403" y="55"/>
                  </a:cubicBezTo>
                  <a:cubicBezTo>
                    <a:pt x="397" y="51"/>
                    <a:pt x="389" y="51"/>
                    <a:pt x="384" y="57"/>
                  </a:cubicBezTo>
                  <a:cubicBezTo>
                    <a:pt x="369" y="73"/>
                    <a:pt x="343" y="79"/>
                    <a:pt x="322" y="71"/>
                  </a:cubicBezTo>
                  <a:cubicBezTo>
                    <a:pt x="301" y="62"/>
                    <a:pt x="288" y="40"/>
                    <a:pt x="289" y="17"/>
                  </a:cubicBezTo>
                  <a:cubicBezTo>
                    <a:pt x="289" y="9"/>
                    <a:pt x="284" y="3"/>
                    <a:pt x="277" y="2"/>
                  </a:cubicBezTo>
                  <a:cubicBezTo>
                    <a:pt x="258" y="0"/>
                    <a:pt x="240" y="0"/>
                    <a:pt x="221" y="2"/>
                  </a:cubicBezTo>
                  <a:cubicBezTo>
                    <a:pt x="214" y="3"/>
                    <a:pt x="208" y="9"/>
                    <a:pt x="209" y="16"/>
                  </a:cubicBezTo>
                  <a:cubicBezTo>
                    <a:pt x="210" y="39"/>
                    <a:pt x="196" y="60"/>
                    <a:pt x="175" y="69"/>
                  </a:cubicBezTo>
                  <a:cubicBezTo>
                    <a:pt x="155" y="77"/>
                    <a:pt x="128" y="71"/>
                    <a:pt x="113" y="55"/>
                  </a:cubicBezTo>
                  <a:cubicBezTo>
                    <a:pt x="109" y="50"/>
                    <a:pt x="100" y="49"/>
                    <a:pt x="95" y="54"/>
                  </a:cubicBezTo>
                  <a:cubicBezTo>
                    <a:pt x="80" y="65"/>
                    <a:pt x="66" y="79"/>
                    <a:pt x="55" y="93"/>
                  </a:cubicBezTo>
                  <a:cubicBezTo>
                    <a:pt x="50" y="99"/>
                    <a:pt x="51" y="107"/>
                    <a:pt x="56" y="112"/>
                  </a:cubicBezTo>
                  <a:cubicBezTo>
                    <a:pt x="73" y="128"/>
                    <a:pt x="79" y="153"/>
                    <a:pt x="70" y="174"/>
                  </a:cubicBezTo>
                  <a:cubicBezTo>
                    <a:pt x="61" y="194"/>
                    <a:pt x="40" y="207"/>
                    <a:pt x="16" y="207"/>
                  </a:cubicBezTo>
                  <a:cubicBezTo>
                    <a:pt x="8" y="207"/>
                    <a:pt x="3" y="212"/>
                    <a:pt x="2" y="220"/>
                  </a:cubicBezTo>
                  <a:cubicBezTo>
                    <a:pt x="0" y="238"/>
                    <a:pt x="0" y="257"/>
                    <a:pt x="2" y="276"/>
                  </a:cubicBezTo>
                  <a:cubicBezTo>
                    <a:pt x="2" y="283"/>
                    <a:pt x="11" y="288"/>
                    <a:pt x="18" y="288"/>
                  </a:cubicBezTo>
                  <a:cubicBezTo>
                    <a:pt x="40" y="288"/>
                    <a:pt x="60" y="301"/>
                    <a:pt x="69" y="322"/>
                  </a:cubicBezTo>
                  <a:cubicBezTo>
                    <a:pt x="78" y="343"/>
                    <a:pt x="72" y="368"/>
                    <a:pt x="55" y="383"/>
                  </a:cubicBezTo>
                  <a:cubicBezTo>
                    <a:pt x="50" y="388"/>
                    <a:pt x="49" y="396"/>
                    <a:pt x="54" y="402"/>
                  </a:cubicBezTo>
                  <a:cubicBezTo>
                    <a:pt x="65" y="417"/>
                    <a:pt x="78" y="430"/>
                    <a:pt x="93" y="442"/>
                  </a:cubicBezTo>
                  <a:cubicBezTo>
                    <a:pt x="98" y="446"/>
                    <a:pt x="107" y="446"/>
                    <a:pt x="112" y="440"/>
                  </a:cubicBezTo>
                  <a:cubicBezTo>
                    <a:pt x="126" y="424"/>
                    <a:pt x="153" y="418"/>
                    <a:pt x="173" y="426"/>
                  </a:cubicBezTo>
                  <a:cubicBezTo>
                    <a:pt x="195" y="435"/>
                    <a:pt x="208" y="457"/>
                    <a:pt x="207" y="480"/>
                  </a:cubicBezTo>
                  <a:cubicBezTo>
                    <a:pt x="206" y="487"/>
                    <a:pt x="212" y="494"/>
                    <a:pt x="219" y="494"/>
                  </a:cubicBezTo>
                  <a:cubicBezTo>
                    <a:pt x="229" y="496"/>
                    <a:pt x="238" y="496"/>
                    <a:pt x="248" y="496"/>
                  </a:cubicBezTo>
                  <a:cubicBezTo>
                    <a:pt x="257" y="496"/>
                    <a:pt x="266" y="496"/>
                    <a:pt x="275" y="495"/>
                  </a:cubicBezTo>
                  <a:cubicBezTo>
                    <a:pt x="282" y="494"/>
                    <a:pt x="287" y="488"/>
                    <a:pt x="287" y="480"/>
                  </a:cubicBezTo>
                  <a:cubicBezTo>
                    <a:pt x="286" y="457"/>
                    <a:pt x="300" y="436"/>
                    <a:pt x="321" y="428"/>
                  </a:cubicBezTo>
                  <a:cubicBezTo>
                    <a:pt x="341" y="419"/>
                    <a:pt x="368" y="425"/>
                    <a:pt x="382" y="442"/>
                  </a:cubicBezTo>
                  <a:cubicBezTo>
                    <a:pt x="387" y="447"/>
                    <a:pt x="395" y="448"/>
                    <a:pt x="401" y="443"/>
                  </a:cubicBezTo>
                  <a:cubicBezTo>
                    <a:pt x="416" y="431"/>
                    <a:pt x="429" y="418"/>
                    <a:pt x="441" y="403"/>
                  </a:cubicBezTo>
                  <a:cubicBezTo>
                    <a:pt x="446" y="398"/>
                    <a:pt x="445" y="390"/>
                    <a:pt x="440" y="385"/>
                  </a:cubicBezTo>
                  <a:cubicBezTo>
                    <a:pt x="422" y="369"/>
                    <a:pt x="417" y="344"/>
                    <a:pt x="426" y="323"/>
                  </a:cubicBezTo>
                  <a:cubicBezTo>
                    <a:pt x="434" y="303"/>
                    <a:pt x="455" y="289"/>
                    <a:pt x="476" y="289"/>
                  </a:cubicBezTo>
                  <a:cubicBezTo>
                    <a:pt x="479" y="289"/>
                    <a:pt x="479" y="289"/>
                    <a:pt x="479" y="289"/>
                  </a:cubicBezTo>
                  <a:cubicBezTo>
                    <a:pt x="487" y="290"/>
                    <a:pt x="493" y="284"/>
                    <a:pt x="494" y="277"/>
                  </a:cubicBezTo>
                  <a:cubicBezTo>
                    <a:pt x="496" y="259"/>
                    <a:pt x="496" y="240"/>
                    <a:pt x="494" y="221"/>
                  </a:cubicBezTo>
                  <a:close/>
                  <a:moveTo>
                    <a:pt x="248" y="308"/>
                  </a:moveTo>
                  <a:cubicBezTo>
                    <a:pt x="216" y="308"/>
                    <a:pt x="189" y="281"/>
                    <a:pt x="189" y="249"/>
                  </a:cubicBezTo>
                  <a:cubicBezTo>
                    <a:pt x="189" y="216"/>
                    <a:pt x="216" y="190"/>
                    <a:pt x="248" y="190"/>
                  </a:cubicBezTo>
                  <a:cubicBezTo>
                    <a:pt x="281" y="190"/>
                    <a:pt x="307" y="216"/>
                    <a:pt x="307" y="249"/>
                  </a:cubicBezTo>
                  <a:cubicBezTo>
                    <a:pt x="307" y="281"/>
                    <a:pt x="281" y="308"/>
                    <a:pt x="248" y="308"/>
                  </a:cubicBezTo>
                  <a:close/>
                  <a:moveTo>
                    <a:pt x="248" y="332"/>
                  </a:moveTo>
                  <a:cubicBezTo>
                    <a:pt x="248" y="332"/>
                    <a:pt x="248" y="332"/>
                    <a:pt x="248" y="332"/>
                  </a:cubicBezTo>
                </a:path>
              </a:pathLst>
            </a:custGeom>
            <a:solidFill>
              <a:srgbClr val="0070C0"/>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11" name="Freeform 41">
              <a:extLst>
                <a:ext uri="{FF2B5EF4-FFF2-40B4-BE49-F238E27FC236}">
                  <a16:creationId xmlns:a16="http://schemas.microsoft.com/office/drawing/2014/main" id="{16960C0F-0D3E-47C3-B034-EB40B345BB13}"/>
                </a:ext>
              </a:extLst>
            </p:cNvPr>
            <p:cNvSpPr>
              <a:spLocks noEditPoints="1"/>
            </p:cNvSpPr>
            <p:nvPr/>
          </p:nvSpPr>
          <p:spPr bwMode="auto">
            <a:xfrm>
              <a:off x="4982477" y="27408186"/>
              <a:ext cx="731558" cy="744538"/>
            </a:xfrm>
            <a:custGeom>
              <a:avLst/>
              <a:gdLst>
                <a:gd name="T0" fmla="*/ 119 w 238"/>
                <a:gd name="T1" fmla="*/ 238 h 238"/>
                <a:gd name="T2" fmla="*/ 0 w 238"/>
                <a:gd name="T3" fmla="*/ 119 h 238"/>
                <a:gd name="T4" fmla="*/ 119 w 238"/>
                <a:gd name="T5" fmla="*/ 0 h 238"/>
                <a:gd name="T6" fmla="*/ 238 w 238"/>
                <a:gd name="T7" fmla="*/ 119 h 238"/>
                <a:gd name="T8" fmla="*/ 119 w 238"/>
                <a:gd name="T9" fmla="*/ 238 h 238"/>
                <a:gd name="T10" fmla="*/ 119 w 238"/>
                <a:gd name="T11" fmla="*/ 8 h 238"/>
                <a:gd name="T12" fmla="*/ 8 w 238"/>
                <a:gd name="T13" fmla="*/ 119 h 238"/>
                <a:gd name="T14" fmla="*/ 119 w 238"/>
                <a:gd name="T15" fmla="*/ 230 h 238"/>
                <a:gd name="T16" fmla="*/ 230 w 238"/>
                <a:gd name="T17" fmla="*/ 119 h 238"/>
                <a:gd name="T18" fmla="*/ 119 w 238"/>
                <a:gd name="T19"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238"/>
                  </a:moveTo>
                  <a:cubicBezTo>
                    <a:pt x="53" y="238"/>
                    <a:pt x="0" y="185"/>
                    <a:pt x="0" y="119"/>
                  </a:cubicBezTo>
                  <a:cubicBezTo>
                    <a:pt x="0" y="54"/>
                    <a:pt x="53" y="0"/>
                    <a:pt x="119" y="0"/>
                  </a:cubicBezTo>
                  <a:cubicBezTo>
                    <a:pt x="185" y="0"/>
                    <a:pt x="238" y="54"/>
                    <a:pt x="238" y="119"/>
                  </a:cubicBezTo>
                  <a:cubicBezTo>
                    <a:pt x="238" y="185"/>
                    <a:pt x="185" y="238"/>
                    <a:pt x="119" y="238"/>
                  </a:cubicBezTo>
                  <a:close/>
                  <a:moveTo>
                    <a:pt x="119" y="8"/>
                  </a:moveTo>
                  <a:cubicBezTo>
                    <a:pt x="58" y="8"/>
                    <a:pt x="8" y="58"/>
                    <a:pt x="8" y="119"/>
                  </a:cubicBezTo>
                  <a:cubicBezTo>
                    <a:pt x="8" y="181"/>
                    <a:pt x="58" y="230"/>
                    <a:pt x="119" y="230"/>
                  </a:cubicBezTo>
                  <a:cubicBezTo>
                    <a:pt x="180" y="230"/>
                    <a:pt x="230" y="181"/>
                    <a:pt x="230" y="119"/>
                  </a:cubicBezTo>
                  <a:cubicBezTo>
                    <a:pt x="230" y="58"/>
                    <a:pt x="180" y="8"/>
                    <a:pt x="1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12" name="Freeform 36">
              <a:extLst>
                <a:ext uri="{FF2B5EF4-FFF2-40B4-BE49-F238E27FC236}">
                  <a16:creationId xmlns:a16="http://schemas.microsoft.com/office/drawing/2014/main" id="{80866E0F-2D13-4EF6-9C08-09F698A6C544}"/>
                </a:ext>
              </a:extLst>
            </p:cNvPr>
            <p:cNvSpPr>
              <a:spLocks noEditPoints="1"/>
            </p:cNvSpPr>
            <p:nvPr/>
          </p:nvSpPr>
          <p:spPr bwMode="auto">
            <a:xfrm>
              <a:off x="2465266" y="28453800"/>
              <a:ext cx="1527205" cy="1552575"/>
            </a:xfrm>
            <a:custGeom>
              <a:avLst/>
              <a:gdLst>
                <a:gd name="T0" fmla="*/ 494 w 496"/>
                <a:gd name="T1" fmla="*/ 221 h 496"/>
                <a:gd name="T2" fmla="*/ 478 w 496"/>
                <a:gd name="T3" fmla="*/ 208 h 496"/>
                <a:gd name="T4" fmla="*/ 427 w 496"/>
                <a:gd name="T5" fmla="*/ 174 h 496"/>
                <a:gd name="T6" fmla="*/ 441 w 496"/>
                <a:gd name="T7" fmla="*/ 113 h 496"/>
                <a:gd name="T8" fmla="*/ 442 w 496"/>
                <a:gd name="T9" fmla="*/ 94 h 496"/>
                <a:gd name="T10" fmla="*/ 403 w 496"/>
                <a:gd name="T11" fmla="*/ 55 h 496"/>
                <a:gd name="T12" fmla="*/ 384 w 496"/>
                <a:gd name="T13" fmla="*/ 56 h 496"/>
                <a:gd name="T14" fmla="*/ 322 w 496"/>
                <a:gd name="T15" fmla="*/ 70 h 496"/>
                <a:gd name="T16" fmla="*/ 289 w 496"/>
                <a:gd name="T17" fmla="*/ 16 h 496"/>
                <a:gd name="T18" fmla="*/ 277 w 496"/>
                <a:gd name="T19" fmla="*/ 2 h 496"/>
                <a:gd name="T20" fmla="*/ 221 w 496"/>
                <a:gd name="T21" fmla="*/ 2 h 496"/>
                <a:gd name="T22" fmla="*/ 209 w 496"/>
                <a:gd name="T23" fmla="*/ 16 h 496"/>
                <a:gd name="T24" fmla="*/ 175 w 496"/>
                <a:gd name="T25" fmla="*/ 69 h 496"/>
                <a:gd name="T26" fmla="*/ 114 w 496"/>
                <a:gd name="T27" fmla="*/ 55 h 496"/>
                <a:gd name="T28" fmla="*/ 95 w 496"/>
                <a:gd name="T29" fmla="*/ 53 h 496"/>
                <a:gd name="T30" fmla="*/ 55 w 496"/>
                <a:gd name="T31" fmla="*/ 93 h 496"/>
                <a:gd name="T32" fmla="*/ 56 w 496"/>
                <a:gd name="T33" fmla="*/ 112 h 496"/>
                <a:gd name="T34" fmla="*/ 70 w 496"/>
                <a:gd name="T35" fmla="*/ 174 h 496"/>
                <a:gd name="T36" fmla="*/ 16 w 496"/>
                <a:gd name="T37" fmla="*/ 207 h 496"/>
                <a:gd name="T38" fmla="*/ 2 w 496"/>
                <a:gd name="T39" fmla="*/ 219 h 496"/>
                <a:gd name="T40" fmla="*/ 2 w 496"/>
                <a:gd name="T41" fmla="*/ 276 h 496"/>
                <a:gd name="T42" fmla="*/ 18 w 496"/>
                <a:gd name="T43" fmla="*/ 288 h 496"/>
                <a:gd name="T44" fmla="*/ 69 w 496"/>
                <a:gd name="T45" fmla="*/ 322 h 496"/>
                <a:gd name="T46" fmla="*/ 55 w 496"/>
                <a:gd name="T47" fmla="*/ 383 h 496"/>
                <a:gd name="T48" fmla="*/ 54 w 496"/>
                <a:gd name="T49" fmla="*/ 402 h 496"/>
                <a:gd name="T50" fmla="*/ 93 w 496"/>
                <a:gd name="T51" fmla="*/ 441 h 496"/>
                <a:gd name="T52" fmla="*/ 112 w 496"/>
                <a:gd name="T53" fmla="*/ 440 h 496"/>
                <a:gd name="T54" fmla="*/ 173 w 496"/>
                <a:gd name="T55" fmla="*/ 426 h 496"/>
                <a:gd name="T56" fmla="*/ 207 w 496"/>
                <a:gd name="T57" fmla="*/ 480 h 496"/>
                <a:gd name="T58" fmla="*/ 219 w 496"/>
                <a:gd name="T59" fmla="*/ 494 h 496"/>
                <a:gd name="T60" fmla="*/ 248 w 496"/>
                <a:gd name="T61" fmla="*/ 496 h 496"/>
                <a:gd name="T62" fmla="*/ 275 w 496"/>
                <a:gd name="T63" fmla="*/ 494 h 496"/>
                <a:gd name="T64" fmla="*/ 287 w 496"/>
                <a:gd name="T65" fmla="*/ 480 h 496"/>
                <a:gd name="T66" fmla="*/ 321 w 496"/>
                <a:gd name="T67" fmla="*/ 427 h 496"/>
                <a:gd name="T68" fmla="*/ 382 w 496"/>
                <a:gd name="T69" fmla="*/ 441 h 496"/>
                <a:gd name="T70" fmla="*/ 401 w 496"/>
                <a:gd name="T71" fmla="*/ 443 h 496"/>
                <a:gd name="T72" fmla="*/ 441 w 496"/>
                <a:gd name="T73" fmla="*/ 403 h 496"/>
                <a:gd name="T74" fmla="*/ 440 w 496"/>
                <a:gd name="T75" fmla="*/ 384 h 496"/>
                <a:gd name="T76" fmla="*/ 426 w 496"/>
                <a:gd name="T77" fmla="*/ 323 h 496"/>
                <a:gd name="T78" fmla="*/ 477 w 496"/>
                <a:gd name="T79" fmla="*/ 289 h 496"/>
                <a:gd name="T80" fmla="*/ 480 w 496"/>
                <a:gd name="T81" fmla="*/ 289 h 496"/>
                <a:gd name="T82" fmla="*/ 494 w 496"/>
                <a:gd name="T83" fmla="*/ 277 h 496"/>
                <a:gd name="T84" fmla="*/ 494 w 496"/>
                <a:gd name="T85" fmla="*/ 221 h 496"/>
                <a:gd name="T86" fmla="*/ 248 w 496"/>
                <a:gd name="T87" fmla="*/ 331 h 496"/>
                <a:gd name="T88" fmla="*/ 166 w 496"/>
                <a:gd name="T89" fmla="*/ 249 h 496"/>
                <a:gd name="T90" fmla="*/ 248 w 496"/>
                <a:gd name="T91" fmla="*/ 166 h 496"/>
                <a:gd name="T92" fmla="*/ 331 w 496"/>
                <a:gd name="T93" fmla="*/ 249 h 496"/>
                <a:gd name="T94" fmla="*/ 248 w 496"/>
                <a:gd name="T95" fmla="*/ 331 h 496"/>
                <a:gd name="T96" fmla="*/ 248 w 496"/>
                <a:gd name="T97" fmla="*/ 331 h 496"/>
                <a:gd name="T98" fmla="*/ 248 w 496"/>
                <a:gd name="T99" fmla="*/ 33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6" h="496">
                  <a:moveTo>
                    <a:pt x="494" y="221"/>
                  </a:moveTo>
                  <a:cubicBezTo>
                    <a:pt x="493" y="214"/>
                    <a:pt x="485" y="208"/>
                    <a:pt x="478" y="208"/>
                  </a:cubicBezTo>
                  <a:cubicBezTo>
                    <a:pt x="456" y="208"/>
                    <a:pt x="435" y="195"/>
                    <a:pt x="427" y="174"/>
                  </a:cubicBezTo>
                  <a:cubicBezTo>
                    <a:pt x="418" y="153"/>
                    <a:pt x="424" y="129"/>
                    <a:pt x="441" y="113"/>
                  </a:cubicBezTo>
                  <a:cubicBezTo>
                    <a:pt x="446" y="108"/>
                    <a:pt x="447" y="100"/>
                    <a:pt x="442" y="94"/>
                  </a:cubicBezTo>
                  <a:cubicBezTo>
                    <a:pt x="431" y="80"/>
                    <a:pt x="418" y="66"/>
                    <a:pt x="403" y="55"/>
                  </a:cubicBezTo>
                  <a:cubicBezTo>
                    <a:pt x="397" y="50"/>
                    <a:pt x="389" y="51"/>
                    <a:pt x="384" y="56"/>
                  </a:cubicBezTo>
                  <a:cubicBezTo>
                    <a:pt x="369" y="73"/>
                    <a:pt x="343" y="79"/>
                    <a:pt x="322" y="70"/>
                  </a:cubicBezTo>
                  <a:cubicBezTo>
                    <a:pt x="301" y="61"/>
                    <a:pt x="288" y="40"/>
                    <a:pt x="289" y="16"/>
                  </a:cubicBezTo>
                  <a:cubicBezTo>
                    <a:pt x="289" y="9"/>
                    <a:pt x="284" y="3"/>
                    <a:pt x="277" y="2"/>
                  </a:cubicBezTo>
                  <a:cubicBezTo>
                    <a:pt x="258" y="0"/>
                    <a:pt x="240" y="0"/>
                    <a:pt x="221" y="2"/>
                  </a:cubicBezTo>
                  <a:cubicBezTo>
                    <a:pt x="214" y="3"/>
                    <a:pt x="209" y="9"/>
                    <a:pt x="209" y="16"/>
                  </a:cubicBezTo>
                  <a:cubicBezTo>
                    <a:pt x="210" y="39"/>
                    <a:pt x="196" y="60"/>
                    <a:pt x="175" y="69"/>
                  </a:cubicBezTo>
                  <a:cubicBezTo>
                    <a:pt x="155" y="77"/>
                    <a:pt x="128" y="71"/>
                    <a:pt x="114" y="55"/>
                  </a:cubicBezTo>
                  <a:cubicBezTo>
                    <a:pt x="109" y="50"/>
                    <a:pt x="101" y="49"/>
                    <a:pt x="95" y="53"/>
                  </a:cubicBezTo>
                  <a:cubicBezTo>
                    <a:pt x="80" y="65"/>
                    <a:pt x="67" y="78"/>
                    <a:pt x="55" y="93"/>
                  </a:cubicBezTo>
                  <a:cubicBezTo>
                    <a:pt x="50" y="99"/>
                    <a:pt x="51" y="107"/>
                    <a:pt x="56" y="112"/>
                  </a:cubicBezTo>
                  <a:cubicBezTo>
                    <a:pt x="74" y="127"/>
                    <a:pt x="79" y="152"/>
                    <a:pt x="70" y="174"/>
                  </a:cubicBezTo>
                  <a:cubicBezTo>
                    <a:pt x="62" y="194"/>
                    <a:pt x="40" y="207"/>
                    <a:pt x="16" y="207"/>
                  </a:cubicBezTo>
                  <a:cubicBezTo>
                    <a:pt x="8" y="207"/>
                    <a:pt x="3" y="212"/>
                    <a:pt x="2" y="219"/>
                  </a:cubicBezTo>
                  <a:cubicBezTo>
                    <a:pt x="0" y="238"/>
                    <a:pt x="0" y="257"/>
                    <a:pt x="2" y="276"/>
                  </a:cubicBezTo>
                  <a:cubicBezTo>
                    <a:pt x="3" y="283"/>
                    <a:pt x="11" y="288"/>
                    <a:pt x="18" y="288"/>
                  </a:cubicBezTo>
                  <a:cubicBezTo>
                    <a:pt x="40" y="287"/>
                    <a:pt x="60" y="301"/>
                    <a:pt x="69" y="322"/>
                  </a:cubicBezTo>
                  <a:cubicBezTo>
                    <a:pt x="78" y="343"/>
                    <a:pt x="72" y="367"/>
                    <a:pt x="55" y="383"/>
                  </a:cubicBezTo>
                  <a:cubicBezTo>
                    <a:pt x="50" y="388"/>
                    <a:pt x="49" y="396"/>
                    <a:pt x="54" y="402"/>
                  </a:cubicBezTo>
                  <a:cubicBezTo>
                    <a:pt x="65" y="416"/>
                    <a:pt x="78" y="430"/>
                    <a:pt x="93" y="441"/>
                  </a:cubicBezTo>
                  <a:cubicBezTo>
                    <a:pt x="99" y="446"/>
                    <a:pt x="107" y="445"/>
                    <a:pt x="112" y="440"/>
                  </a:cubicBezTo>
                  <a:cubicBezTo>
                    <a:pt x="127" y="423"/>
                    <a:pt x="153" y="417"/>
                    <a:pt x="173" y="426"/>
                  </a:cubicBezTo>
                  <a:cubicBezTo>
                    <a:pt x="195" y="435"/>
                    <a:pt x="208" y="456"/>
                    <a:pt x="207" y="480"/>
                  </a:cubicBezTo>
                  <a:cubicBezTo>
                    <a:pt x="207" y="487"/>
                    <a:pt x="212" y="493"/>
                    <a:pt x="219" y="494"/>
                  </a:cubicBezTo>
                  <a:cubicBezTo>
                    <a:pt x="229" y="495"/>
                    <a:pt x="238" y="496"/>
                    <a:pt x="248" y="496"/>
                  </a:cubicBezTo>
                  <a:cubicBezTo>
                    <a:pt x="257" y="496"/>
                    <a:pt x="266" y="495"/>
                    <a:pt x="275" y="494"/>
                  </a:cubicBezTo>
                  <a:cubicBezTo>
                    <a:pt x="282" y="493"/>
                    <a:pt x="287" y="487"/>
                    <a:pt x="287" y="480"/>
                  </a:cubicBezTo>
                  <a:cubicBezTo>
                    <a:pt x="286" y="457"/>
                    <a:pt x="300" y="436"/>
                    <a:pt x="321" y="427"/>
                  </a:cubicBezTo>
                  <a:cubicBezTo>
                    <a:pt x="341" y="419"/>
                    <a:pt x="368" y="425"/>
                    <a:pt x="382" y="441"/>
                  </a:cubicBezTo>
                  <a:cubicBezTo>
                    <a:pt x="387" y="447"/>
                    <a:pt x="395" y="447"/>
                    <a:pt x="401" y="443"/>
                  </a:cubicBezTo>
                  <a:cubicBezTo>
                    <a:pt x="416" y="431"/>
                    <a:pt x="429" y="418"/>
                    <a:pt x="441" y="403"/>
                  </a:cubicBezTo>
                  <a:cubicBezTo>
                    <a:pt x="446" y="397"/>
                    <a:pt x="445" y="389"/>
                    <a:pt x="440" y="384"/>
                  </a:cubicBezTo>
                  <a:cubicBezTo>
                    <a:pt x="422" y="369"/>
                    <a:pt x="417" y="344"/>
                    <a:pt x="426" y="323"/>
                  </a:cubicBezTo>
                  <a:cubicBezTo>
                    <a:pt x="434" y="302"/>
                    <a:pt x="455" y="289"/>
                    <a:pt x="477" y="289"/>
                  </a:cubicBezTo>
                  <a:cubicBezTo>
                    <a:pt x="480" y="289"/>
                    <a:pt x="480" y="289"/>
                    <a:pt x="480" y="289"/>
                  </a:cubicBezTo>
                  <a:cubicBezTo>
                    <a:pt x="487" y="290"/>
                    <a:pt x="493" y="284"/>
                    <a:pt x="494" y="277"/>
                  </a:cubicBezTo>
                  <a:cubicBezTo>
                    <a:pt x="496" y="258"/>
                    <a:pt x="496" y="239"/>
                    <a:pt x="494" y="221"/>
                  </a:cubicBezTo>
                  <a:close/>
                  <a:moveTo>
                    <a:pt x="248" y="331"/>
                  </a:moveTo>
                  <a:cubicBezTo>
                    <a:pt x="203" y="331"/>
                    <a:pt x="166" y="294"/>
                    <a:pt x="166" y="249"/>
                  </a:cubicBezTo>
                  <a:cubicBezTo>
                    <a:pt x="166" y="203"/>
                    <a:pt x="203" y="166"/>
                    <a:pt x="248" y="166"/>
                  </a:cubicBezTo>
                  <a:cubicBezTo>
                    <a:pt x="294" y="166"/>
                    <a:pt x="331" y="203"/>
                    <a:pt x="331" y="249"/>
                  </a:cubicBezTo>
                  <a:cubicBezTo>
                    <a:pt x="331" y="294"/>
                    <a:pt x="294" y="331"/>
                    <a:pt x="248" y="331"/>
                  </a:cubicBezTo>
                  <a:close/>
                  <a:moveTo>
                    <a:pt x="248" y="331"/>
                  </a:moveTo>
                  <a:cubicBezTo>
                    <a:pt x="248" y="331"/>
                    <a:pt x="248" y="331"/>
                    <a:pt x="248" y="331"/>
                  </a:cubicBezTo>
                </a:path>
              </a:pathLst>
            </a:custGeom>
            <a:solidFill>
              <a:srgbClr val="019ADD">
                <a:lumMod val="5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13" name="Freeform 41">
              <a:extLst>
                <a:ext uri="{FF2B5EF4-FFF2-40B4-BE49-F238E27FC236}">
                  <a16:creationId xmlns:a16="http://schemas.microsoft.com/office/drawing/2014/main" id="{38BCBFE8-DFCB-4F57-AC63-36D163607C81}"/>
                </a:ext>
              </a:extLst>
            </p:cNvPr>
            <p:cNvSpPr>
              <a:spLocks noEditPoints="1"/>
            </p:cNvSpPr>
            <p:nvPr/>
          </p:nvSpPr>
          <p:spPr bwMode="auto">
            <a:xfrm>
              <a:off x="2852402" y="28863130"/>
              <a:ext cx="731558" cy="744538"/>
            </a:xfrm>
            <a:custGeom>
              <a:avLst/>
              <a:gdLst>
                <a:gd name="T0" fmla="*/ 119 w 238"/>
                <a:gd name="T1" fmla="*/ 238 h 238"/>
                <a:gd name="T2" fmla="*/ 0 w 238"/>
                <a:gd name="T3" fmla="*/ 119 h 238"/>
                <a:gd name="T4" fmla="*/ 119 w 238"/>
                <a:gd name="T5" fmla="*/ 0 h 238"/>
                <a:gd name="T6" fmla="*/ 238 w 238"/>
                <a:gd name="T7" fmla="*/ 119 h 238"/>
                <a:gd name="T8" fmla="*/ 119 w 238"/>
                <a:gd name="T9" fmla="*/ 238 h 238"/>
                <a:gd name="T10" fmla="*/ 119 w 238"/>
                <a:gd name="T11" fmla="*/ 8 h 238"/>
                <a:gd name="T12" fmla="*/ 8 w 238"/>
                <a:gd name="T13" fmla="*/ 119 h 238"/>
                <a:gd name="T14" fmla="*/ 119 w 238"/>
                <a:gd name="T15" fmla="*/ 230 h 238"/>
                <a:gd name="T16" fmla="*/ 230 w 238"/>
                <a:gd name="T17" fmla="*/ 119 h 238"/>
                <a:gd name="T18" fmla="*/ 119 w 238"/>
                <a:gd name="T19"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238"/>
                  </a:moveTo>
                  <a:cubicBezTo>
                    <a:pt x="53" y="238"/>
                    <a:pt x="0" y="185"/>
                    <a:pt x="0" y="119"/>
                  </a:cubicBezTo>
                  <a:cubicBezTo>
                    <a:pt x="0" y="54"/>
                    <a:pt x="53" y="0"/>
                    <a:pt x="119" y="0"/>
                  </a:cubicBezTo>
                  <a:cubicBezTo>
                    <a:pt x="185" y="0"/>
                    <a:pt x="238" y="54"/>
                    <a:pt x="238" y="119"/>
                  </a:cubicBezTo>
                  <a:cubicBezTo>
                    <a:pt x="238" y="185"/>
                    <a:pt x="185" y="238"/>
                    <a:pt x="119" y="238"/>
                  </a:cubicBezTo>
                  <a:close/>
                  <a:moveTo>
                    <a:pt x="119" y="8"/>
                  </a:moveTo>
                  <a:cubicBezTo>
                    <a:pt x="58" y="8"/>
                    <a:pt x="8" y="58"/>
                    <a:pt x="8" y="119"/>
                  </a:cubicBezTo>
                  <a:cubicBezTo>
                    <a:pt x="8" y="181"/>
                    <a:pt x="58" y="230"/>
                    <a:pt x="119" y="230"/>
                  </a:cubicBezTo>
                  <a:cubicBezTo>
                    <a:pt x="180" y="230"/>
                    <a:pt x="230" y="181"/>
                    <a:pt x="230" y="119"/>
                  </a:cubicBezTo>
                  <a:cubicBezTo>
                    <a:pt x="230" y="58"/>
                    <a:pt x="180" y="8"/>
                    <a:pt x="1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14" name="Freeform 41">
              <a:extLst>
                <a:ext uri="{FF2B5EF4-FFF2-40B4-BE49-F238E27FC236}">
                  <a16:creationId xmlns:a16="http://schemas.microsoft.com/office/drawing/2014/main" id="{0AD7E766-7B02-42E9-AB9C-7C4523A9F545}"/>
                </a:ext>
              </a:extLst>
            </p:cNvPr>
            <p:cNvSpPr>
              <a:spLocks noEditPoints="1"/>
            </p:cNvSpPr>
            <p:nvPr/>
          </p:nvSpPr>
          <p:spPr bwMode="auto">
            <a:xfrm>
              <a:off x="8191403" y="28947043"/>
              <a:ext cx="731558" cy="744538"/>
            </a:xfrm>
            <a:custGeom>
              <a:avLst/>
              <a:gdLst>
                <a:gd name="T0" fmla="*/ 119 w 238"/>
                <a:gd name="T1" fmla="*/ 238 h 238"/>
                <a:gd name="T2" fmla="*/ 0 w 238"/>
                <a:gd name="T3" fmla="*/ 119 h 238"/>
                <a:gd name="T4" fmla="*/ 119 w 238"/>
                <a:gd name="T5" fmla="*/ 0 h 238"/>
                <a:gd name="T6" fmla="*/ 238 w 238"/>
                <a:gd name="T7" fmla="*/ 119 h 238"/>
                <a:gd name="T8" fmla="*/ 119 w 238"/>
                <a:gd name="T9" fmla="*/ 238 h 238"/>
                <a:gd name="T10" fmla="*/ 119 w 238"/>
                <a:gd name="T11" fmla="*/ 8 h 238"/>
                <a:gd name="T12" fmla="*/ 8 w 238"/>
                <a:gd name="T13" fmla="*/ 119 h 238"/>
                <a:gd name="T14" fmla="*/ 119 w 238"/>
                <a:gd name="T15" fmla="*/ 230 h 238"/>
                <a:gd name="T16" fmla="*/ 230 w 238"/>
                <a:gd name="T17" fmla="*/ 119 h 238"/>
                <a:gd name="T18" fmla="*/ 119 w 238"/>
                <a:gd name="T19"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238"/>
                  </a:moveTo>
                  <a:cubicBezTo>
                    <a:pt x="53" y="238"/>
                    <a:pt x="0" y="185"/>
                    <a:pt x="0" y="119"/>
                  </a:cubicBezTo>
                  <a:cubicBezTo>
                    <a:pt x="0" y="54"/>
                    <a:pt x="53" y="0"/>
                    <a:pt x="119" y="0"/>
                  </a:cubicBezTo>
                  <a:cubicBezTo>
                    <a:pt x="185" y="0"/>
                    <a:pt x="238" y="54"/>
                    <a:pt x="238" y="119"/>
                  </a:cubicBezTo>
                  <a:cubicBezTo>
                    <a:pt x="238" y="185"/>
                    <a:pt x="185" y="238"/>
                    <a:pt x="119" y="238"/>
                  </a:cubicBezTo>
                  <a:close/>
                  <a:moveTo>
                    <a:pt x="119" y="8"/>
                  </a:moveTo>
                  <a:cubicBezTo>
                    <a:pt x="58" y="8"/>
                    <a:pt x="8" y="58"/>
                    <a:pt x="8" y="119"/>
                  </a:cubicBezTo>
                  <a:cubicBezTo>
                    <a:pt x="8" y="181"/>
                    <a:pt x="58" y="230"/>
                    <a:pt x="119" y="230"/>
                  </a:cubicBezTo>
                  <a:cubicBezTo>
                    <a:pt x="180" y="230"/>
                    <a:pt x="230" y="181"/>
                    <a:pt x="230" y="119"/>
                  </a:cubicBezTo>
                  <a:cubicBezTo>
                    <a:pt x="230" y="58"/>
                    <a:pt x="180" y="8"/>
                    <a:pt x="1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15" name="Freeform 41">
              <a:extLst>
                <a:ext uri="{FF2B5EF4-FFF2-40B4-BE49-F238E27FC236}">
                  <a16:creationId xmlns:a16="http://schemas.microsoft.com/office/drawing/2014/main" id="{638C8084-466F-4D8E-A9FC-5533A7C82E18}"/>
                </a:ext>
              </a:extLst>
            </p:cNvPr>
            <p:cNvSpPr>
              <a:spLocks noEditPoints="1"/>
            </p:cNvSpPr>
            <p:nvPr/>
          </p:nvSpPr>
          <p:spPr bwMode="auto">
            <a:xfrm>
              <a:off x="6741863" y="29230296"/>
              <a:ext cx="731558" cy="744538"/>
            </a:xfrm>
            <a:custGeom>
              <a:avLst/>
              <a:gdLst>
                <a:gd name="T0" fmla="*/ 119 w 238"/>
                <a:gd name="T1" fmla="*/ 238 h 238"/>
                <a:gd name="T2" fmla="*/ 0 w 238"/>
                <a:gd name="T3" fmla="*/ 119 h 238"/>
                <a:gd name="T4" fmla="*/ 119 w 238"/>
                <a:gd name="T5" fmla="*/ 0 h 238"/>
                <a:gd name="T6" fmla="*/ 238 w 238"/>
                <a:gd name="T7" fmla="*/ 119 h 238"/>
                <a:gd name="T8" fmla="*/ 119 w 238"/>
                <a:gd name="T9" fmla="*/ 238 h 238"/>
                <a:gd name="T10" fmla="*/ 119 w 238"/>
                <a:gd name="T11" fmla="*/ 8 h 238"/>
                <a:gd name="T12" fmla="*/ 8 w 238"/>
                <a:gd name="T13" fmla="*/ 119 h 238"/>
                <a:gd name="T14" fmla="*/ 119 w 238"/>
                <a:gd name="T15" fmla="*/ 230 h 238"/>
                <a:gd name="T16" fmla="*/ 230 w 238"/>
                <a:gd name="T17" fmla="*/ 119 h 238"/>
                <a:gd name="T18" fmla="*/ 119 w 238"/>
                <a:gd name="T19"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238"/>
                  </a:moveTo>
                  <a:cubicBezTo>
                    <a:pt x="53" y="238"/>
                    <a:pt x="0" y="185"/>
                    <a:pt x="0" y="119"/>
                  </a:cubicBezTo>
                  <a:cubicBezTo>
                    <a:pt x="0" y="54"/>
                    <a:pt x="53" y="0"/>
                    <a:pt x="119" y="0"/>
                  </a:cubicBezTo>
                  <a:cubicBezTo>
                    <a:pt x="185" y="0"/>
                    <a:pt x="238" y="54"/>
                    <a:pt x="238" y="119"/>
                  </a:cubicBezTo>
                  <a:cubicBezTo>
                    <a:pt x="238" y="185"/>
                    <a:pt x="185" y="238"/>
                    <a:pt x="119" y="238"/>
                  </a:cubicBezTo>
                  <a:close/>
                  <a:moveTo>
                    <a:pt x="119" y="8"/>
                  </a:moveTo>
                  <a:cubicBezTo>
                    <a:pt x="58" y="8"/>
                    <a:pt x="8" y="58"/>
                    <a:pt x="8" y="119"/>
                  </a:cubicBezTo>
                  <a:cubicBezTo>
                    <a:pt x="8" y="181"/>
                    <a:pt x="58" y="230"/>
                    <a:pt x="119" y="230"/>
                  </a:cubicBezTo>
                  <a:cubicBezTo>
                    <a:pt x="180" y="230"/>
                    <a:pt x="230" y="181"/>
                    <a:pt x="230" y="119"/>
                  </a:cubicBezTo>
                  <a:cubicBezTo>
                    <a:pt x="230" y="58"/>
                    <a:pt x="180" y="8"/>
                    <a:pt x="1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72DBD69B-184D-42F0-A534-5CE1D5B2DC8C}"/>
                </a:ext>
              </a:extLst>
            </p:cNvPr>
            <p:cNvSpPr txBox="1"/>
            <p:nvPr/>
          </p:nvSpPr>
          <p:spPr>
            <a:xfrm>
              <a:off x="2233344" y="30016997"/>
              <a:ext cx="1723452" cy="713481"/>
            </a:xfrm>
            <a:prstGeom prst="rect">
              <a:avLst/>
            </a:prstGeom>
            <a:noFill/>
          </p:spPr>
          <p:txBody>
            <a:bodyPr wrap="square" rtlCol="0">
              <a:spAutoFit/>
            </a:bodyPr>
            <a:lstStyle/>
            <a:p>
              <a:pPr algn="ctr"/>
              <a:r>
                <a:rPr lang="en-US" sz="1100" b="1">
                  <a:solidFill>
                    <a:schemeClr val="bg1"/>
                  </a:solidFill>
                </a:rPr>
                <a:t>Excipient addition</a:t>
              </a:r>
            </a:p>
          </p:txBody>
        </p:sp>
        <p:sp>
          <p:nvSpPr>
            <p:cNvPr id="17" name="TextBox 16">
              <a:extLst>
                <a:ext uri="{FF2B5EF4-FFF2-40B4-BE49-F238E27FC236}">
                  <a16:creationId xmlns:a16="http://schemas.microsoft.com/office/drawing/2014/main" id="{21753BC2-216B-42A8-9CF1-148D6F8DB137}"/>
                </a:ext>
              </a:extLst>
            </p:cNvPr>
            <p:cNvSpPr txBox="1"/>
            <p:nvPr/>
          </p:nvSpPr>
          <p:spPr>
            <a:xfrm>
              <a:off x="4525218" y="26554667"/>
              <a:ext cx="1723452" cy="470562"/>
            </a:xfrm>
            <a:prstGeom prst="rect">
              <a:avLst/>
            </a:prstGeom>
            <a:noFill/>
          </p:spPr>
          <p:txBody>
            <a:bodyPr wrap="square" rtlCol="0">
              <a:spAutoFit/>
            </a:bodyPr>
            <a:lstStyle/>
            <a:p>
              <a:pPr algn="ctr"/>
              <a:r>
                <a:rPr lang="en-US" sz="1100" b="1">
                  <a:solidFill>
                    <a:srgbClr val="0070C0"/>
                  </a:solidFill>
                </a:rPr>
                <a:t>Filling </a:t>
              </a:r>
            </a:p>
          </p:txBody>
        </p:sp>
        <p:sp>
          <p:nvSpPr>
            <p:cNvPr id="18" name="TextBox 17">
              <a:extLst>
                <a:ext uri="{FF2B5EF4-FFF2-40B4-BE49-F238E27FC236}">
                  <a16:creationId xmlns:a16="http://schemas.microsoft.com/office/drawing/2014/main" id="{C599039C-199B-4CBD-A426-0D5DAAFAEB20}"/>
                </a:ext>
              </a:extLst>
            </p:cNvPr>
            <p:cNvSpPr txBox="1"/>
            <p:nvPr/>
          </p:nvSpPr>
          <p:spPr>
            <a:xfrm>
              <a:off x="5820851" y="28102996"/>
              <a:ext cx="1723452" cy="470562"/>
            </a:xfrm>
            <a:prstGeom prst="rect">
              <a:avLst/>
            </a:prstGeom>
            <a:noFill/>
          </p:spPr>
          <p:txBody>
            <a:bodyPr wrap="square" rtlCol="0">
              <a:spAutoFit/>
            </a:bodyPr>
            <a:lstStyle/>
            <a:p>
              <a:pPr algn="ctr"/>
              <a:r>
                <a:rPr lang="en-US" sz="1100" b="1">
                  <a:solidFill>
                    <a:srgbClr val="F06725"/>
                  </a:solidFill>
                </a:rPr>
                <a:t>Banding  </a:t>
              </a:r>
            </a:p>
          </p:txBody>
        </p:sp>
        <p:sp>
          <p:nvSpPr>
            <p:cNvPr id="19" name="TextBox 18">
              <a:extLst>
                <a:ext uri="{FF2B5EF4-FFF2-40B4-BE49-F238E27FC236}">
                  <a16:creationId xmlns:a16="http://schemas.microsoft.com/office/drawing/2014/main" id="{2B1D5E1E-CDA1-4CE7-9986-316F166A4041}"/>
                </a:ext>
              </a:extLst>
            </p:cNvPr>
            <p:cNvSpPr txBox="1"/>
            <p:nvPr/>
          </p:nvSpPr>
          <p:spPr>
            <a:xfrm>
              <a:off x="3839709" y="29045421"/>
              <a:ext cx="1723452" cy="470562"/>
            </a:xfrm>
            <a:prstGeom prst="rect">
              <a:avLst/>
            </a:prstGeom>
            <a:noFill/>
          </p:spPr>
          <p:txBody>
            <a:bodyPr wrap="square" rtlCol="0">
              <a:spAutoFit/>
            </a:bodyPr>
            <a:lstStyle/>
            <a:p>
              <a:pPr algn="ctr"/>
              <a:r>
                <a:rPr lang="en-US" sz="1100" b="1">
                  <a:solidFill>
                    <a:srgbClr val="862564"/>
                  </a:solidFill>
                </a:rPr>
                <a:t>Mixing</a:t>
              </a:r>
            </a:p>
          </p:txBody>
        </p:sp>
      </p:grpSp>
      <p:grpSp>
        <p:nvGrpSpPr>
          <p:cNvPr id="20" name="Group 19">
            <a:extLst>
              <a:ext uri="{FF2B5EF4-FFF2-40B4-BE49-F238E27FC236}">
                <a16:creationId xmlns:a16="http://schemas.microsoft.com/office/drawing/2014/main" id="{A216088A-480E-42B1-9EF3-D9BD358045C1}"/>
              </a:ext>
            </a:extLst>
          </p:cNvPr>
          <p:cNvGrpSpPr/>
          <p:nvPr/>
        </p:nvGrpSpPr>
        <p:grpSpPr>
          <a:xfrm>
            <a:off x="1158146" y="3798117"/>
            <a:ext cx="6290258" cy="2883248"/>
            <a:chOff x="6037348" y="1874541"/>
            <a:chExt cx="5118824" cy="2251144"/>
          </a:xfrm>
        </p:grpSpPr>
        <p:grpSp>
          <p:nvGrpSpPr>
            <p:cNvPr id="21" name="Group 20">
              <a:extLst>
                <a:ext uri="{FF2B5EF4-FFF2-40B4-BE49-F238E27FC236}">
                  <a16:creationId xmlns:a16="http://schemas.microsoft.com/office/drawing/2014/main" id="{D03892FC-DACC-40F7-AD2D-D557D129BE2E}"/>
                </a:ext>
              </a:extLst>
            </p:cNvPr>
            <p:cNvGrpSpPr/>
            <p:nvPr/>
          </p:nvGrpSpPr>
          <p:grpSpPr>
            <a:xfrm>
              <a:off x="6037348" y="1874541"/>
              <a:ext cx="4465149" cy="2251144"/>
              <a:chOff x="2233344" y="26554667"/>
              <a:chExt cx="8441565" cy="4417898"/>
            </a:xfrm>
          </p:grpSpPr>
          <p:sp>
            <p:nvSpPr>
              <p:cNvPr id="25" name="Freeform 33">
                <a:extLst>
                  <a:ext uri="{FF2B5EF4-FFF2-40B4-BE49-F238E27FC236}">
                    <a16:creationId xmlns:a16="http://schemas.microsoft.com/office/drawing/2014/main" id="{83DE2BDD-3B3E-4167-9ECB-EC4473BFA9AE}"/>
                  </a:ext>
                </a:extLst>
              </p:cNvPr>
              <p:cNvSpPr>
                <a:spLocks noEditPoints="1"/>
              </p:cNvSpPr>
              <p:nvPr/>
            </p:nvSpPr>
            <p:spPr bwMode="auto">
              <a:xfrm>
                <a:off x="3764194" y="28009850"/>
                <a:ext cx="1059821" cy="1076325"/>
              </a:xfrm>
              <a:custGeom>
                <a:avLst/>
                <a:gdLst>
                  <a:gd name="T0" fmla="*/ 343 w 344"/>
                  <a:gd name="T1" fmla="*/ 153 h 344"/>
                  <a:gd name="T2" fmla="*/ 332 w 344"/>
                  <a:gd name="T3" fmla="*/ 144 h 344"/>
                  <a:gd name="T4" fmla="*/ 296 w 344"/>
                  <a:gd name="T5" fmla="*/ 121 h 344"/>
                  <a:gd name="T6" fmla="*/ 306 w 344"/>
                  <a:gd name="T7" fmla="*/ 78 h 344"/>
                  <a:gd name="T8" fmla="*/ 307 w 344"/>
                  <a:gd name="T9" fmla="*/ 65 h 344"/>
                  <a:gd name="T10" fmla="*/ 280 w 344"/>
                  <a:gd name="T11" fmla="*/ 38 h 344"/>
                  <a:gd name="T12" fmla="*/ 267 w 344"/>
                  <a:gd name="T13" fmla="*/ 39 h 344"/>
                  <a:gd name="T14" fmla="*/ 224 w 344"/>
                  <a:gd name="T15" fmla="*/ 49 h 344"/>
                  <a:gd name="T16" fmla="*/ 200 w 344"/>
                  <a:gd name="T17" fmla="*/ 11 h 344"/>
                  <a:gd name="T18" fmla="*/ 192 w 344"/>
                  <a:gd name="T19" fmla="*/ 1 h 344"/>
                  <a:gd name="T20" fmla="*/ 153 w 344"/>
                  <a:gd name="T21" fmla="*/ 1 h 344"/>
                  <a:gd name="T22" fmla="*/ 145 w 344"/>
                  <a:gd name="T23" fmla="*/ 11 h 344"/>
                  <a:gd name="T24" fmla="*/ 121 w 344"/>
                  <a:gd name="T25" fmla="*/ 48 h 344"/>
                  <a:gd name="T26" fmla="*/ 79 w 344"/>
                  <a:gd name="T27" fmla="*/ 38 h 344"/>
                  <a:gd name="T28" fmla="*/ 66 w 344"/>
                  <a:gd name="T29" fmla="*/ 37 h 344"/>
                  <a:gd name="T30" fmla="*/ 38 w 344"/>
                  <a:gd name="T31" fmla="*/ 64 h 344"/>
                  <a:gd name="T32" fmla="*/ 39 w 344"/>
                  <a:gd name="T33" fmla="*/ 77 h 344"/>
                  <a:gd name="T34" fmla="*/ 49 w 344"/>
                  <a:gd name="T35" fmla="*/ 120 h 344"/>
                  <a:gd name="T36" fmla="*/ 11 w 344"/>
                  <a:gd name="T37" fmla="*/ 144 h 344"/>
                  <a:gd name="T38" fmla="*/ 1 w 344"/>
                  <a:gd name="T39" fmla="*/ 152 h 344"/>
                  <a:gd name="T40" fmla="*/ 1 w 344"/>
                  <a:gd name="T41" fmla="*/ 191 h 344"/>
                  <a:gd name="T42" fmla="*/ 13 w 344"/>
                  <a:gd name="T43" fmla="*/ 200 h 344"/>
                  <a:gd name="T44" fmla="*/ 48 w 344"/>
                  <a:gd name="T45" fmla="*/ 223 h 344"/>
                  <a:gd name="T46" fmla="*/ 38 w 344"/>
                  <a:gd name="T47" fmla="*/ 266 h 344"/>
                  <a:gd name="T48" fmla="*/ 37 w 344"/>
                  <a:gd name="T49" fmla="*/ 279 h 344"/>
                  <a:gd name="T50" fmla="*/ 64 w 344"/>
                  <a:gd name="T51" fmla="*/ 306 h 344"/>
                  <a:gd name="T52" fmla="*/ 77 w 344"/>
                  <a:gd name="T53" fmla="*/ 305 h 344"/>
                  <a:gd name="T54" fmla="*/ 120 w 344"/>
                  <a:gd name="T55" fmla="*/ 295 h 344"/>
                  <a:gd name="T56" fmla="*/ 144 w 344"/>
                  <a:gd name="T57" fmla="*/ 333 h 344"/>
                  <a:gd name="T58" fmla="*/ 152 w 344"/>
                  <a:gd name="T59" fmla="*/ 343 h 344"/>
                  <a:gd name="T60" fmla="*/ 172 w 344"/>
                  <a:gd name="T61" fmla="*/ 344 h 344"/>
                  <a:gd name="T62" fmla="*/ 191 w 344"/>
                  <a:gd name="T63" fmla="*/ 343 h 344"/>
                  <a:gd name="T64" fmla="*/ 199 w 344"/>
                  <a:gd name="T65" fmla="*/ 333 h 344"/>
                  <a:gd name="T66" fmla="*/ 223 w 344"/>
                  <a:gd name="T67" fmla="*/ 296 h 344"/>
                  <a:gd name="T68" fmla="*/ 265 w 344"/>
                  <a:gd name="T69" fmla="*/ 306 h 344"/>
                  <a:gd name="T70" fmla="*/ 278 w 344"/>
                  <a:gd name="T71" fmla="*/ 307 h 344"/>
                  <a:gd name="T72" fmla="*/ 306 w 344"/>
                  <a:gd name="T73" fmla="*/ 280 h 344"/>
                  <a:gd name="T74" fmla="*/ 305 w 344"/>
                  <a:gd name="T75" fmla="*/ 267 h 344"/>
                  <a:gd name="T76" fmla="*/ 295 w 344"/>
                  <a:gd name="T77" fmla="*/ 224 h 344"/>
                  <a:gd name="T78" fmla="*/ 331 w 344"/>
                  <a:gd name="T79" fmla="*/ 200 h 344"/>
                  <a:gd name="T80" fmla="*/ 333 w 344"/>
                  <a:gd name="T81" fmla="*/ 200 h 344"/>
                  <a:gd name="T82" fmla="*/ 343 w 344"/>
                  <a:gd name="T83" fmla="*/ 192 h 344"/>
                  <a:gd name="T84" fmla="*/ 343 w 344"/>
                  <a:gd name="T85" fmla="*/ 153 h 344"/>
                  <a:gd name="T86" fmla="*/ 172 w 344"/>
                  <a:gd name="T87" fmla="*/ 230 h 344"/>
                  <a:gd name="T88" fmla="*/ 115 w 344"/>
                  <a:gd name="T89" fmla="*/ 172 h 344"/>
                  <a:gd name="T90" fmla="*/ 172 w 344"/>
                  <a:gd name="T91" fmla="*/ 115 h 344"/>
                  <a:gd name="T92" fmla="*/ 230 w 344"/>
                  <a:gd name="T93" fmla="*/ 172 h 344"/>
                  <a:gd name="T94" fmla="*/ 172 w 344"/>
                  <a:gd name="T95" fmla="*/ 230 h 344"/>
                  <a:gd name="T96" fmla="*/ 172 w 344"/>
                  <a:gd name="T97" fmla="*/ 230 h 344"/>
                  <a:gd name="T98" fmla="*/ 172 w 344"/>
                  <a:gd name="T99" fmla="*/ 23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4" h="344">
                    <a:moveTo>
                      <a:pt x="343" y="153"/>
                    </a:moveTo>
                    <a:cubicBezTo>
                      <a:pt x="342" y="148"/>
                      <a:pt x="337" y="144"/>
                      <a:pt x="332" y="144"/>
                    </a:cubicBezTo>
                    <a:cubicBezTo>
                      <a:pt x="316" y="144"/>
                      <a:pt x="302" y="135"/>
                      <a:pt x="296" y="121"/>
                    </a:cubicBezTo>
                    <a:cubicBezTo>
                      <a:pt x="290" y="106"/>
                      <a:pt x="294" y="89"/>
                      <a:pt x="306" y="78"/>
                    </a:cubicBezTo>
                    <a:cubicBezTo>
                      <a:pt x="309" y="75"/>
                      <a:pt x="310" y="69"/>
                      <a:pt x="307" y="65"/>
                    </a:cubicBezTo>
                    <a:cubicBezTo>
                      <a:pt x="299" y="55"/>
                      <a:pt x="290" y="46"/>
                      <a:pt x="280" y="38"/>
                    </a:cubicBezTo>
                    <a:cubicBezTo>
                      <a:pt x="276" y="35"/>
                      <a:pt x="270" y="35"/>
                      <a:pt x="267" y="39"/>
                    </a:cubicBezTo>
                    <a:cubicBezTo>
                      <a:pt x="256" y="50"/>
                      <a:pt x="238" y="55"/>
                      <a:pt x="224" y="49"/>
                    </a:cubicBezTo>
                    <a:cubicBezTo>
                      <a:pt x="209" y="42"/>
                      <a:pt x="200" y="27"/>
                      <a:pt x="200" y="11"/>
                    </a:cubicBezTo>
                    <a:cubicBezTo>
                      <a:pt x="201" y="6"/>
                      <a:pt x="197" y="2"/>
                      <a:pt x="192" y="1"/>
                    </a:cubicBezTo>
                    <a:cubicBezTo>
                      <a:pt x="179" y="0"/>
                      <a:pt x="166" y="0"/>
                      <a:pt x="153" y="1"/>
                    </a:cubicBezTo>
                    <a:cubicBezTo>
                      <a:pt x="148" y="2"/>
                      <a:pt x="145" y="6"/>
                      <a:pt x="145" y="11"/>
                    </a:cubicBezTo>
                    <a:cubicBezTo>
                      <a:pt x="145" y="27"/>
                      <a:pt x="136" y="42"/>
                      <a:pt x="121" y="48"/>
                    </a:cubicBezTo>
                    <a:cubicBezTo>
                      <a:pt x="107" y="53"/>
                      <a:pt x="89" y="49"/>
                      <a:pt x="79" y="38"/>
                    </a:cubicBezTo>
                    <a:cubicBezTo>
                      <a:pt x="75" y="34"/>
                      <a:pt x="70" y="34"/>
                      <a:pt x="66" y="37"/>
                    </a:cubicBezTo>
                    <a:cubicBezTo>
                      <a:pt x="56" y="45"/>
                      <a:pt x="46" y="54"/>
                      <a:pt x="38" y="64"/>
                    </a:cubicBezTo>
                    <a:cubicBezTo>
                      <a:pt x="35" y="68"/>
                      <a:pt x="35" y="74"/>
                      <a:pt x="39" y="77"/>
                    </a:cubicBezTo>
                    <a:cubicBezTo>
                      <a:pt x="51" y="88"/>
                      <a:pt x="55" y="106"/>
                      <a:pt x="49" y="120"/>
                    </a:cubicBezTo>
                    <a:cubicBezTo>
                      <a:pt x="43" y="134"/>
                      <a:pt x="28" y="144"/>
                      <a:pt x="11" y="144"/>
                    </a:cubicBezTo>
                    <a:cubicBezTo>
                      <a:pt x="6" y="143"/>
                      <a:pt x="2" y="147"/>
                      <a:pt x="1" y="152"/>
                    </a:cubicBezTo>
                    <a:cubicBezTo>
                      <a:pt x="0" y="165"/>
                      <a:pt x="0" y="178"/>
                      <a:pt x="1" y="191"/>
                    </a:cubicBezTo>
                    <a:cubicBezTo>
                      <a:pt x="2" y="196"/>
                      <a:pt x="8" y="200"/>
                      <a:pt x="13" y="200"/>
                    </a:cubicBezTo>
                    <a:cubicBezTo>
                      <a:pt x="27" y="199"/>
                      <a:pt x="42" y="208"/>
                      <a:pt x="48" y="223"/>
                    </a:cubicBezTo>
                    <a:cubicBezTo>
                      <a:pt x="54" y="238"/>
                      <a:pt x="50" y="255"/>
                      <a:pt x="38" y="266"/>
                    </a:cubicBezTo>
                    <a:cubicBezTo>
                      <a:pt x="35" y="269"/>
                      <a:pt x="34" y="275"/>
                      <a:pt x="37" y="279"/>
                    </a:cubicBezTo>
                    <a:cubicBezTo>
                      <a:pt x="45" y="289"/>
                      <a:pt x="54" y="298"/>
                      <a:pt x="64" y="306"/>
                    </a:cubicBezTo>
                    <a:cubicBezTo>
                      <a:pt x="68" y="309"/>
                      <a:pt x="74" y="309"/>
                      <a:pt x="77" y="305"/>
                    </a:cubicBezTo>
                    <a:cubicBezTo>
                      <a:pt x="88" y="294"/>
                      <a:pt x="106" y="289"/>
                      <a:pt x="120" y="295"/>
                    </a:cubicBezTo>
                    <a:cubicBezTo>
                      <a:pt x="135" y="302"/>
                      <a:pt x="144" y="317"/>
                      <a:pt x="144" y="333"/>
                    </a:cubicBezTo>
                    <a:cubicBezTo>
                      <a:pt x="143" y="338"/>
                      <a:pt x="147" y="342"/>
                      <a:pt x="152" y="343"/>
                    </a:cubicBezTo>
                    <a:cubicBezTo>
                      <a:pt x="159" y="343"/>
                      <a:pt x="165" y="344"/>
                      <a:pt x="172" y="344"/>
                    </a:cubicBezTo>
                    <a:cubicBezTo>
                      <a:pt x="178" y="344"/>
                      <a:pt x="184" y="344"/>
                      <a:pt x="191" y="343"/>
                    </a:cubicBezTo>
                    <a:cubicBezTo>
                      <a:pt x="196" y="342"/>
                      <a:pt x="199" y="338"/>
                      <a:pt x="199" y="333"/>
                    </a:cubicBezTo>
                    <a:cubicBezTo>
                      <a:pt x="199" y="317"/>
                      <a:pt x="208" y="302"/>
                      <a:pt x="223" y="296"/>
                    </a:cubicBezTo>
                    <a:cubicBezTo>
                      <a:pt x="237" y="291"/>
                      <a:pt x="255" y="295"/>
                      <a:pt x="265" y="306"/>
                    </a:cubicBezTo>
                    <a:cubicBezTo>
                      <a:pt x="269" y="310"/>
                      <a:pt x="274" y="310"/>
                      <a:pt x="278" y="307"/>
                    </a:cubicBezTo>
                    <a:cubicBezTo>
                      <a:pt x="289" y="299"/>
                      <a:pt x="298" y="290"/>
                      <a:pt x="306" y="280"/>
                    </a:cubicBezTo>
                    <a:cubicBezTo>
                      <a:pt x="309" y="276"/>
                      <a:pt x="309" y="270"/>
                      <a:pt x="305" y="267"/>
                    </a:cubicBezTo>
                    <a:cubicBezTo>
                      <a:pt x="293" y="256"/>
                      <a:pt x="289" y="238"/>
                      <a:pt x="295" y="224"/>
                    </a:cubicBezTo>
                    <a:cubicBezTo>
                      <a:pt x="301" y="210"/>
                      <a:pt x="315" y="200"/>
                      <a:pt x="331" y="200"/>
                    </a:cubicBezTo>
                    <a:cubicBezTo>
                      <a:pt x="333" y="200"/>
                      <a:pt x="333" y="200"/>
                      <a:pt x="333" y="200"/>
                    </a:cubicBezTo>
                    <a:cubicBezTo>
                      <a:pt x="338" y="201"/>
                      <a:pt x="342" y="197"/>
                      <a:pt x="343" y="192"/>
                    </a:cubicBezTo>
                    <a:cubicBezTo>
                      <a:pt x="344" y="179"/>
                      <a:pt x="344" y="166"/>
                      <a:pt x="343" y="153"/>
                    </a:cubicBezTo>
                    <a:close/>
                    <a:moveTo>
                      <a:pt x="172" y="230"/>
                    </a:moveTo>
                    <a:cubicBezTo>
                      <a:pt x="141" y="230"/>
                      <a:pt x="115" y="204"/>
                      <a:pt x="115" y="172"/>
                    </a:cubicBezTo>
                    <a:cubicBezTo>
                      <a:pt x="115" y="141"/>
                      <a:pt x="141" y="115"/>
                      <a:pt x="172" y="115"/>
                    </a:cubicBezTo>
                    <a:cubicBezTo>
                      <a:pt x="204" y="115"/>
                      <a:pt x="230" y="141"/>
                      <a:pt x="230" y="172"/>
                    </a:cubicBezTo>
                    <a:cubicBezTo>
                      <a:pt x="230" y="204"/>
                      <a:pt x="204" y="230"/>
                      <a:pt x="172" y="230"/>
                    </a:cubicBezTo>
                    <a:close/>
                    <a:moveTo>
                      <a:pt x="172" y="230"/>
                    </a:moveTo>
                    <a:cubicBezTo>
                      <a:pt x="172" y="230"/>
                      <a:pt x="172" y="230"/>
                      <a:pt x="172" y="230"/>
                    </a:cubicBezTo>
                  </a:path>
                </a:pathLst>
              </a:custGeom>
              <a:solidFill>
                <a:srgbClr val="862564"/>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26" name="Freeform 34">
                <a:extLst>
                  <a:ext uri="{FF2B5EF4-FFF2-40B4-BE49-F238E27FC236}">
                    <a16:creationId xmlns:a16="http://schemas.microsoft.com/office/drawing/2014/main" id="{80457AEF-00E6-4701-830F-A1860FD09EEF}"/>
                  </a:ext>
                </a:extLst>
              </p:cNvPr>
              <p:cNvSpPr>
                <a:spLocks noEditPoints="1"/>
              </p:cNvSpPr>
              <p:nvPr/>
            </p:nvSpPr>
            <p:spPr bwMode="auto">
              <a:xfrm>
                <a:off x="5527948" y="28368601"/>
                <a:ext cx="1059821" cy="1076325"/>
              </a:xfrm>
              <a:custGeom>
                <a:avLst/>
                <a:gdLst>
                  <a:gd name="T0" fmla="*/ 343 w 344"/>
                  <a:gd name="T1" fmla="*/ 153 h 344"/>
                  <a:gd name="T2" fmla="*/ 332 w 344"/>
                  <a:gd name="T3" fmla="*/ 144 h 344"/>
                  <a:gd name="T4" fmla="*/ 296 w 344"/>
                  <a:gd name="T5" fmla="*/ 121 h 344"/>
                  <a:gd name="T6" fmla="*/ 306 w 344"/>
                  <a:gd name="T7" fmla="*/ 78 h 344"/>
                  <a:gd name="T8" fmla="*/ 307 w 344"/>
                  <a:gd name="T9" fmla="*/ 65 h 344"/>
                  <a:gd name="T10" fmla="*/ 280 w 344"/>
                  <a:gd name="T11" fmla="*/ 38 h 344"/>
                  <a:gd name="T12" fmla="*/ 267 w 344"/>
                  <a:gd name="T13" fmla="*/ 39 h 344"/>
                  <a:gd name="T14" fmla="*/ 224 w 344"/>
                  <a:gd name="T15" fmla="*/ 49 h 344"/>
                  <a:gd name="T16" fmla="*/ 200 w 344"/>
                  <a:gd name="T17" fmla="*/ 11 h 344"/>
                  <a:gd name="T18" fmla="*/ 192 w 344"/>
                  <a:gd name="T19" fmla="*/ 1 h 344"/>
                  <a:gd name="T20" fmla="*/ 153 w 344"/>
                  <a:gd name="T21" fmla="*/ 1 h 344"/>
                  <a:gd name="T22" fmla="*/ 145 w 344"/>
                  <a:gd name="T23" fmla="*/ 11 h 344"/>
                  <a:gd name="T24" fmla="*/ 121 w 344"/>
                  <a:gd name="T25" fmla="*/ 48 h 344"/>
                  <a:gd name="T26" fmla="*/ 79 w 344"/>
                  <a:gd name="T27" fmla="*/ 38 h 344"/>
                  <a:gd name="T28" fmla="*/ 66 w 344"/>
                  <a:gd name="T29" fmla="*/ 37 h 344"/>
                  <a:gd name="T30" fmla="*/ 38 w 344"/>
                  <a:gd name="T31" fmla="*/ 64 h 344"/>
                  <a:gd name="T32" fmla="*/ 39 w 344"/>
                  <a:gd name="T33" fmla="*/ 77 h 344"/>
                  <a:gd name="T34" fmla="*/ 49 w 344"/>
                  <a:gd name="T35" fmla="*/ 120 h 344"/>
                  <a:gd name="T36" fmla="*/ 11 w 344"/>
                  <a:gd name="T37" fmla="*/ 144 h 344"/>
                  <a:gd name="T38" fmla="*/ 1 w 344"/>
                  <a:gd name="T39" fmla="*/ 152 h 344"/>
                  <a:gd name="T40" fmla="*/ 1 w 344"/>
                  <a:gd name="T41" fmla="*/ 191 h 344"/>
                  <a:gd name="T42" fmla="*/ 13 w 344"/>
                  <a:gd name="T43" fmla="*/ 200 h 344"/>
                  <a:gd name="T44" fmla="*/ 48 w 344"/>
                  <a:gd name="T45" fmla="*/ 223 h 344"/>
                  <a:gd name="T46" fmla="*/ 38 w 344"/>
                  <a:gd name="T47" fmla="*/ 266 h 344"/>
                  <a:gd name="T48" fmla="*/ 37 w 344"/>
                  <a:gd name="T49" fmla="*/ 279 h 344"/>
                  <a:gd name="T50" fmla="*/ 64 w 344"/>
                  <a:gd name="T51" fmla="*/ 306 h 344"/>
                  <a:gd name="T52" fmla="*/ 77 w 344"/>
                  <a:gd name="T53" fmla="*/ 305 h 344"/>
                  <a:gd name="T54" fmla="*/ 120 w 344"/>
                  <a:gd name="T55" fmla="*/ 295 h 344"/>
                  <a:gd name="T56" fmla="*/ 144 w 344"/>
                  <a:gd name="T57" fmla="*/ 333 h 344"/>
                  <a:gd name="T58" fmla="*/ 152 w 344"/>
                  <a:gd name="T59" fmla="*/ 343 h 344"/>
                  <a:gd name="T60" fmla="*/ 172 w 344"/>
                  <a:gd name="T61" fmla="*/ 344 h 344"/>
                  <a:gd name="T62" fmla="*/ 191 w 344"/>
                  <a:gd name="T63" fmla="*/ 343 h 344"/>
                  <a:gd name="T64" fmla="*/ 199 w 344"/>
                  <a:gd name="T65" fmla="*/ 333 h 344"/>
                  <a:gd name="T66" fmla="*/ 223 w 344"/>
                  <a:gd name="T67" fmla="*/ 296 h 344"/>
                  <a:gd name="T68" fmla="*/ 265 w 344"/>
                  <a:gd name="T69" fmla="*/ 306 h 344"/>
                  <a:gd name="T70" fmla="*/ 278 w 344"/>
                  <a:gd name="T71" fmla="*/ 307 h 344"/>
                  <a:gd name="T72" fmla="*/ 306 w 344"/>
                  <a:gd name="T73" fmla="*/ 280 h 344"/>
                  <a:gd name="T74" fmla="*/ 305 w 344"/>
                  <a:gd name="T75" fmla="*/ 267 h 344"/>
                  <a:gd name="T76" fmla="*/ 295 w 344"/>
                  <a:gd name="T77" fmla="*/ 224 h 344"/>
                  <a:gd name="T78" fmla="*/ 331 w 344"/>
                  <a:gd name="T79" fmla="*/ 200 h 344"/>
                  <a:gd name="T80" fmla="*/ 333 w 344"/>
                  <a:gd name="T81" fmla="*/ 200 h 344"/>
                  <a:gd name="T82" fmla="*/ 343 w 344"/>
                  <a:gd name="T83" fmla="*/ 192 h 344"/>
                  <a:gd name="T84" fmla="*/ 343 w 344"/>
                  <a:gd name="T85" fmla="*/ 153 h 344"/>
                  <a:gd name="T86" fmla="*/ 172 w 344"/>
                  <a:gd name="T87" fmla="*/ 230 h 344"/>
                  <a:gd name="T88" fmla="*/ 115 w 344"/>
                  <a:gd name="T89" fmla="*/ 172 h 344"/>
                  <a:gd name="T90" fmla="*/ 172 w 344"/>
                  <a:gd name="T91" fmla="*/ 115 h 344"/>
                  <a:gd name="T92" fmla="*/ 230 w 344"/>
                  <a:gd name="T93" fmla="*/ 172 h 344"/>
                  <a:gd name="T94" fmla="*/ 172 w 344"/>
                  <a:gd name="T95" fmla="*/ 230 h 344"/>
                  <a:gd name="T96" fmla="*/ 172 w 344"/>
                  <a:gd name="T97" fmla="*/ 230 h 344"/>
                  <a:gd name="T98" fmla="*/ 172 w 344"/>
                  <a:gd name="T99" fmla="*/ 23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4" h="344">
                    <a:moveTo>
                      <a:pt x="343" y="153"/>
                    </a:moveTo>
                    <a:cubicBezTo>
                      <a:pt x="342" y="148"/>
                      <a:pt x="337" y="144"/>
                      <a:pt x="332" y="144"/>
                    </a:cubicBezTo>
                    <a:cubicBezTo>
                      <a:pt x="316" y="144"/>
                      <a:pt x="302" y="135"/>
                      <a:pt x="296" y="121"/>
                    </a:cubicBezTo>
                    <a:cubicBezTo>
                      <a:pt x="290" y="106"/>
                      <a:pt x="294" y="89"/>
                      <a:pt x="306" y="78"/>
                    </a:cubicBezTo>
                    <a:cubicBezTo>
                      <a:pt x="309" y="75"/>
                      <a:pt x="310" y="69"/>
                      <a:pt x="307" y="65"/>
                    </a:cubicBezTo>
                    <a:cubicBezTo>
                      <a:pt x="299" y="55"/>
                      <a:pt x="290" y="46"/>
                      <a:pt x="280" y="38"/>
                    </a:cubicBezTo>
                    <a:cubicBezTo>
                      <a:pt x="276" y="35"/>
                      <a:pt x="270" y="35"/>
                      <a:pt x="267" y="39"/>
                    </a:cubicBezTo>
                    <a:cubicBezTo>
                      <a:pt x="256" y="50"/>
                      <a:pt x="238" y="55"/>
                      <a:pt x="224" y="49"/>
                    </a:cubicBezTo>
                    <a:cubicBezTo>
                      <a:pt x="209" y="42"/>
                      <a:pt x="200" y="27"/>
                      <a:pt x="200" y="11"/>
                    </a:cubicBezTo>
                    <a:cubicBezTo>
                      <a:pt x="201" y="6"/>
                      <a:pt x="197" y="2"/>
                      <a:pt x="192" y="1"/>
                    </a:cubicBezTo>
                    <a:cubicBezTo>
                      <a:pt x="179" y="0"/>
                      <a:pt x="166" y="0"/>
                      <a:pt x="153" y="1"/>
                    </a:cubicBezTo>
                    <a:cubicBezTo>
                      <a:pt x="148" y="2"/>
                      <a:pt x="145" y="6"/>
                      <a:pt x="145" y="11"/>
                    </a:cubicBezTo>
                    <a:cubicBezTo>
                      <a:pt x="145" y="27"/>
                      <a:pt x="136" y="42"/>
                      <a:pt x="121" y="48"/>
                    </a:cubicBezTo>
                    <a:cubicBezTo>
                      <a:pt x="107" y="53"/>
                      <a:pt x="89" y="49"/>
                      <a:pt x="79" y="38"/>
                    </a:cubicBezTo>
                    <a:cubicBezTo>
                      <a:pt x="75" y="34"/>
                      <a:pt x="70" y="34"/>
                      <a:pt x="66" y="37"/>
                    </a:cubicBezTo>
                    <a:cubicBezTo>
                      <a:pt x="56" y="45"/>
                      <a:pt x="46" y="54"/>
                      <a:pt x="38" y="64"/>
                    </a:cubicBezTo>
                    <a:cubicBezTo>
                      <a:pt x="35" y="68"/>
                      <a:pt x="35" y="74"/>
                      <a:pt x="39" y="77"/>
                    </a:cubicBezTo>
                    <a:cubicBezTo>
                      <a:pt x="51" y="88"/>
                      <a:pt x="55" y="106"/>
                      <a:pt x="49" y="120"/>
                    </a:cubicBezTo>
                    <a:cubicBezTo>
                      <a:pt x="43" y="134"/>
                      <a:pt x="28" y="144"/>
                      <a:pt x="11" y="144"/>
                    </a:cubicBezTo>
                    <a:cubicBezTo>
                      <a:pt x="6" y="143"/>
                      <a:pt x="2" y="147"/>
                      <a:pt x="1" y="152"/>
                    </a:cubicBezTo>
                    <a:cubicBezTo>
                      <a:pt x="0" y="165"/>
                      <a:pt x="0" y="178"/>
                      <a:pt x="1" y="191"/>
                    </a:cubicBezTo>
                    <a:cubicBezTo>
                      <a:pt x="2" y="196"/>
                      <a:pt x="8" y="200"/>
                      <a:pt x="13" y="200"/>
                    </a:cubicBezTo>
                    <a:cubicBezTo>
                      <a:pt x="27" y="199"/>
                      <a:pt x="42" y="208"/>
                      <a:pt x="48" y="223"/>
                    </a:cubicBezTo>
                    <a:cubicBezTo>
                      <a:pt x="54" y="238"/>
                      <a:pt x="50" y="255"/>
                      <a:pt x="38" y="266"/>
                    </a:cubicBezTo>
                    <a:cubicBezTo>
                      <a:pt x="35" y="269"/>
                      <a:pt x="34" y="275"/>
                      <a:pt x="37" y="279"/>
                    </a:cubicBezTo>
                    <a:cubicBezTo>
                      <a:pt x="45" y="289"/>
                      <a:pt x="54" y="298"/>
                      <a:pt x="64" y="306"/>
                    </a:cubicBezTo>
                    <a:cubicBezTo>
                      <a:pt x="68" y="309"/>
                      <a:pt x="74" y="309"/>
                      <a:pt x="77" y="305"/>
                    </a:cubicBezTo>
                    <a:cubicBezTo>
                      <a:pt x="88" y="294"/>
                      <a:pt x="106" y="289"/>
                      <a:pt x="120" y="295"/>
                    </a:cubicBezTo>
                    <a:cubicBezTo>
                      <a:pt x="135" y="302"/>
                      <a:pt x="144" y="317"/>
                      <a:pt x="144" y="333"/>
                    </a:cubicBezTo>
                    <a:cubicBezTo>
                      <a:pt x="143" y="338"/>
                      <a:pt x="147" y="342"/>
                      <a:pt x="152" y="343"/>
                    </a:cubicBezTo>
                    <a:cubicBezTo>
                      <a:pt x="159" y="343"/>
                      <a:pt x="165" y="344"/>
                      <a:pt x="172" y="344"/>
                    </a:cubicBezTo>
                    <a:cubicBezTo>
                      <a:pt x="178" y="344"/>
                      <a:pt x="184" y="344"/>
                      <a:pt x="191" y="343"/>
                    </a:cubicBezTo>
                    <a:cubicBezTo>
                      <a:pt x="196" y="342"/>
                      <a:pt x="199" y="338"/>
                      <a:pt x="199" y="333"/>
                    </a:cubicBezTo>
                    <a:cubicBezTo>
                      <a:pt x="199" y="317"/>
                      <a:pt x="208" y="302"/>
                      <a:pt x="223" y="296"/>
                    </a:cubicBezTo>
                    <a:cubicBezTo>
                      <a:pt x="237" y="291"/>
                      <a:pt x="255" y="295"/>
                      <a:pt x="265" y="306"/>
                    </a:cubicBezTo>
                    <a:cubicBezTo>
                      <a:pt x="269" y="310"/>
                      <a:pt x="274" y="310"/>
                      <a:pt x="278" y="307"/>
                    </a:cubicBezTo>
                    <a:cubicBezTo>
                      <a:pt x="289" y="299"/>
                      <a:pt x="298" y="290"/>
                      <a:pt x="306" y="280"/>
                    </a:cubicBezTo>
                    <a:cubicBezTo>
                      <a:pt x="309" y="276"/>
                      <a:pt x="309" y="270"/>
                      <a:pt x="305" y="267"/>
                    </a:cubicBezTo>
                    <a:cubicBezTo>
                      <a:pt x="293" y="256"/>
                      <a:pt x="289" y="238"/>
                      <a:pt x="295" y="224"/>
                    </a:cubicBezTo>
                    <a:cubicBezTo>
                      <a:pt x="301" y="210"/>
                      <a:pt x="315" y="200"/>
                      <a:pt x="331" y="200"/>
                    </a:cubicBezTo>
                    <a:cubicBezTo>
                      <a:pt x="333" y="200"/>
                      <a:pt x="333" y="200"/>
                      <a:pt x="333" y="200"/>
                    </a:cubicBezTo>
                    <a:cubicBezTo>
                      <a:pt x="338" y="201"/>
                      <a:pt x="342" y="197"/>
                      <a:pt x="343" y="192"/>
                    </a:cubicBezTo>
                    <a:cubicBezTo>
                      <a:pt x="344" y="179"/>
                      <a:pt x="344" y="166"/>
                      <a:pt x="343" y="153"/>
                    </a:cubicBezTo>
                    <a:close/>
                    <a:moveTo>
                      <a:pt x="172" y="230"/>
                    </a:moveTo>
                    <a:cubicBezTo>
                      <a:pt x="141" y="230"/>
                      <a:pt x="115" y="204"/>
                      <a:pt x="115" y="172"/>
                    </a:cubicBezTo>
                    <a:cubicBezTo>
                      <a:pt x="115" y="141"/>
                      <a:pt x="141" y="115"/>
                      <a:pt x="172" y="115"/>
                    </a:cubicBezTo>
                    <a:cubicBezTo>
                      <a:pt x="204" y="115"/>
                      <a:pt x="230" y="141"/>
                      <a:pt x="230" y="172"/>
                    </a:cubicBezTo>
                    <a:cubicBezTo>
                      <a:pt x="230" y="204"/>
                      <a:pt x="204" y="230"/>
                      <a:pt x="172" y="230"/>
                    </a:cubicBezTo>
                    <a:close/>
                    <a:moveTo>
                      <a:pt x="172" y="230"/>
                    </a:moveTo>
                    <a:cubicBezTo>
                      <a:pt x="172" y="230"/>
                      <a:pt x="172" y="230"/>
                      <a:pt x="172" y="230"/>
                    </a:cubicBezTo>
                  </a:path>
                </a:pathLst>
              </a:custGeom>
              <a:solidFill>
                <a:srgbClr val="F36E25"/>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0C8E8"/>
                  </a:solidFill>
                  <a:effectLst/>
                  <a:uLnTx/>
                  <a:uFillTx/>
                </a:endParaRPr>
              </a:p>
            </p:txBody>
          </p:sp>
          <p:sp>
            <p:nvSpPr>
              <p:cNvPr id="27" name="Freeform 37">
                <a:extLst>
                  <a:ext uri="{FF2B5EF4-FFF2-40B4-BE49-F238E27FC236}">
                    <a16:creationId xmlns:a16="http://schemas.microsoft.com/office/drawing/2014/main" id="{6ACC82B4-74D0-43B5-87C8-1E694BD5F9BD}"/>
                  </a:ext>
                </a:extLst>
              </p:cNvPr>
              <p:cNvSpPr>
                <a:spLocks noEditPoints="1"/>
              </p:cNvSpPr>
              <p:nvPr/>
            </p:nvSpPr>
            <p:spPr bwMode="auto">
              <a:xfrm>
                <a:off x="4584113" y="26995991"/>
                <a:ext cx="1525642" cy="1552575"/>
              </a:xfrm>
              <a:custGeom>
                <a:avLst/>
                <a:gdLst>
                  <a:gd name="T0" fmla="*/ 494 w 496"/>
                  <a:gd name="T1" fmla="*/ 221 h 496"/>
                  <a:gd name="T2" fmla="*/ 478 w 496"/>
                  <a:gd name="T3" fmla="*/ 209 h 496"/>
                  <a:gd name="T4" fmla="*/ 427 w 496"/>
                  <a:gd name="T5" fmla="*/ 175 h 496"/>
                  <a:gd name="T6" fmla="*/ 441 w 496"/>
                  <a:gd name="T7" fmla="*/ 113 h 496"/>
                  <a:gd name="T8" fmla="*/ 442 w 496"/>
                  <a:gd name="T9" fmla="*/ 95 h 496"/>
                  <a:gd name="T10" fmla="*/ 403 w 496"/>
                  <a:gd name="T11" fmla="*/ 55 h 496"/>
                  <a:gd name="T12" fmla="*/ 384 w 496"/>
                  <a:gd name="T13" fmla="*/ 57 h 496"/>
                  <a:gd name="T14" fmla="*/ 322 w 496"/>
                  <a:gd name="T15" fmla="*/ 71 h 496"/>
                  <a:gd name="T16" fmla="*/ 289 w 496"/>
                  <a:gd name="T17" fmla="*/ 17 h 496"/>
                  <a:gd name="T18" fmla="*/ 277 w 496"/>
                  <a:gd name="T19" fmla="*/ 2 h 496"/>
                  <a:gd name="T20" fmla="*/ 221 w 496"/>
                  <a:gd name="T21" fmla="*/ 2 h 496"/>
                  <a:gd name="T22" fmla="*/ 209 w 496"/>
                  <a:gd name="T23" fmla="*/ 16 h 496"/>
                  <a:gd name="T24" fmla="*/ 175 w 496"/>
                  <a:gd name="T25" fmla="*/ 69 h 496"/>
                  <a:gd name="T26" fmla="*/ 113 w 496"/>
                  <a:gd name="T27" fmla="*/ 55 h 496"/>
                  <a:gd name="T28" fmla="*/ 95 w 496"/>
                  <a:gd name="T29" fmla="*/ 54 h 496"/>
                  <a:gd name="T30" fmla="*/ 55 w 496"/>
                  <a:gd name="T31" fmla="*/ 93 h 496"/>
                  <a:gd name="T32" fmla="*/ 56 w 496"/>
                  <a:gd name="T33" fmla="*/ 112 h 496"/>
                  <a:gd name="T34" fmla="*/ 70 w 496"/>
                  <a:gd name="T35" fmla="*/ 174 h 496"/>
                  <a:gd name="T36" fmla="*/ 16 w 496"/>
                  <a:gd name="T37" fmla="*/ 207 h 496"/>
                  <a:gd name="T38" fmla="*/ 2 w 496"/>
                  <a:gd name="T39" fmla="*/ 220 h 496"/>
                  <a:gd name="T40" fmla="*/ 2 w 496"/>
                  <a:gd name="T41" fmla="*/ 276 h 496"/>
                  <a:gd name="T42" fmla="*/ 18 w 496"/>
                  <a:gd name="T43" fmla="*/ 288 h 496"/>
                  <a:gd name="T44" fmla="*/ 69 w 496"/>
                  <a:gd name="T45" fmla="*/ 322 h 496"/>
                  <a:gd name="T46" fmla="*/ 55 w 496"/>
                  <a:gd name="T47" fmla="*/ 383 h 496"/>
                  <a:gd name="T48" fmla="*/ 54 w 496"/>
                  <a:gd name="T49" fmla="*/ 402 h 496"/>
                  <a:gd name="T50" fmla="*/ 93 w 496"/>
                  <a:gd name="T51" fmla="*/ 442 h 496"/>
                  <a:gd name="T52" fmla="*/ 112 w 496"/>
                  <a:gd name="T53" fmla="*/ 440 h 496"/>
                  <a:gd name="T54" fmla="*/ 173 w 496"/>
                  <a:gd name="T55" fmla="*/ 426 h 496"/>
                  <a:gd name="T56" fmla="*/ 207 w 496"/>
                  <a:gd name="T57" fmla="*/ 480 h 496"/>
                  <a:gd name="T58" fmla="*/ 219 w 496"/>
                  <a:gd name="T59" fmla="*/ 494 h 496"/>
                  <a:gd name="T60" fmla="*/ 248 w 496"/>
                  <a:gd name="T61" fmla="*/ 496 h 496"/>
                  <a:gd name="T62" fmla="*/ 275 w 496"/>
                  <a:gd name="T63" fmla="*/ 495 h 496"/>
                  <a:gd name="T64" fmla="*/ 287 w 496"/>
                  <a:gd name="T65" fmla="*/ 480 h 496"/>
                  <a:gd name="T66" fmla="*/ 321 w 496"/>
                  <a:gd name="T67" fmla="*/ 428 h 496"/>
                  <a:gd name="T68" fmla="*/ 382 w 496"/>
                  <a:gd name="T69" fmla="*/ 442 h 496"/>
                  <a:gd name="T70" fmla="*/ 401 w 496"/>
                  <a:gd name="T71" fmla="*/ 443 h 496"/>
                  <a:gd name="T72" fmla="*/ 441 w 496"/>
                  <a:gd name="T73" fmla="*/ 403 h 496"/>
                  <a:gd name="T74" fmla="*/ 440 w 496"/>
                  <a:gd name="T75" fmla="*/ 385 h 496"/>
                  <a:gd name="T76" fmla="*/ 426 w 496"/>
                  <a:gd name="T77" fmla="*/ 323 h 496"/>
                  <a:gd name="T78" fmla="*/ 476 w 496"/>
                  <a:gd name="T79" fmla="*/ 289 h 496"/>
                  <a:gd name="T80" fmla="*/ 479 w 496"/>
                  <a:gd name="T81" fmla="*/ 289 h 496"/>
                  <a:gd name="T82" fmla="*/ 494 w 496"/>
                  <a:gd name="T83" fmla="*/ 277 h 496"/>
                  <a:gd name="T84" fmla="*/ 494 w 496"/>
                  <a:gd name="T85" fmla="*/ 221 h 496"/>
                  <a:gd name="T86" fmla="*/ 248 w 496"/>
                  <a:gd name="T87" fmla="*/ 308 h 496"/>
                  <a:gd name="T88" fmla="*/ 189 w 496"/>
                  <a:gd name="T89" fmla="*/ 249 h 496"/>
                  <a:gd name="T90" fmla="*/ 248 w 496"/>
                  <a:gd name="T91" fmla="*/ 190 h 496"/>
                  <a:gd name="T92" fmla="*/ 307 w 496"/>
                  <a:gd name="T93" fmla="*/ 249 h 496"/>
                  <a:gd name="T94" fmla="*/ 248 w 496"/>
                  <a:gd name="T95" fmla="*/ 308 h 496"/>
                  <a:gd name="T96" fmla="*/ 248 w 496"/>
                  <a:gd name="T97" fmla="*/ 332 h 496"/>
                  <a:gd name="T98" fmla="*/ 248 w 496"/>
                  <a:gd name="T99" fmla="*/ 33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6" h="496">
                    <a:moveTo>
                      <a:pt x="494" y="221"/>
                    </a:moveTo>
                    <a:cubicBezTo>
                      <a:pt x="493" y="214"/>
                      <a:pt x="485" y="209"/>
                      <a:pt x="478" y="209"/>
                    </a:cubicBezTo>
                    <a:cubicBezTo>
                      <a:pt x="455" y="209"/>
                      <a:pt x="435" y="195"/>
                      <a:pt x="427" y="175"/>
                    </a:cubicBezTo>
                    <a:cubicBezTo>
                      <a:pt x="418" y="154"/>
                      <a:pt x="424" y="129"/>
                      <a:pt x="441" y="113"/>
                    </a:cubicBezTo>
                    <a:cubicBezTo>
                      <a:pt x="446" y="109"/>
                      <a:pt x="447" y="100"/>
                      <a:pt x="442" y="95"/>
                    </a:cubicBezTo>
                    <a:cubicBezTo>
                      <a:pt x="431" y="80"/>
                      <a:pt x="417" y="67"/>
                      <a:pt x="403" y="55"/>
                    </a:cubicBezTo>
                    <a:cubicBezTo>
                      <a:pt x="397" y="51"/>
                      <a:pt x="389" y="51"/>
                      <a:pt x="384" y="57"/>
                    </a:cubicBezTo>
                    <a:cubicBezTo>
                      <a:pt x="369" y="73"/>
                      <a:pt x="343" y="79"/>
                      <a:pt x="322" y="71"/>
                    </a:cubicBezTo>
                    <a:cubicBezTo>
                      <a:pt x="301" y="62"/>
                      <a:pt x="288" y="40"/>
                      <a:pt x="289" y="17"/>
                    </a:cubicBezTo>
                    <a:cubicBezTo>
                      <a:pt x="289" y="9"/>
                      <a:pt x="284" y="3"/>
                      <a:pt x="277" y="2"/>
                    </a:cubicBezTo>
                    <a:cubicBezTo>
                      <a:pt x="258" y="0"/>
                      <a:pt x="240" y="0"/>
                      <a:pt x="221" y="2"/>
                    </a:cubicBezTo>
                    <a:cubicBezTo>
                      <a:pt x="214" y="3"/>
                      <a:pt x="208" y="9"/>
                      <a:pt x="209" y="16"/>
                    </a:cubicBezTo>
                    <a:cubicBezTo>
                      <a:pt x="210" y="39"/>
                      <a:pt x="196" y="60"/>
                      <a:pt x="175" y="69"/>
                    </a:cubicBezTo>
                    <a:cubicBezTo>
                      <a:pt x="155" y="77"/>
                      <a:pt x="128" y="71"/>
                      <a:pt x="113" y="55"/>
                    </a:cubicBezTo>
                    <a:cubicBezTo>
                      <a:pt x="109" y="50"/>
                      <a:pt x="100" y="49"/>
                      <a:pt x="95" y="54"/>
                    </a:cubicBezTo>
                    <a:cubicBezTo>
                      <a:pt x="80" y="65"/>
                      <a:pt x="66" y="79"/>
                      <a:pt x="55" y="93"/>
                    </a:cubicBezTo>
                    <a:cubicBezTo>
                      <a:pt x="50" y="99"/>
                      <a:pt x="51" y="107"/>
                      <a:pt x="56" y="112"/>
                    </a:cubicBezTo>
                    <a:cubicBezTo>
                      <a:pt x="73" y="128"/>
                      <a:pt x="79" y="153"/>
                      <a:pt x="70" y="174"/>
                    </a:cubicBezTo>
                    <a:cubicBezTo>
                      <a:pt x="61" y="194"/>
                      <a:pt x="40" y="207"/>
                      <a:pt x="16" y="207"/>
                    </a:cubicBezTo>
                    <a:cubicBezTo>
                      <a:pt x="8" y="207"/>
                      <a:pt x="3" y="212"/>
                      <a:pt x="2" y="220"/>
                    </a:cubicBezTo>
                    <a:cubicBezTo>
                      <a:pt x="0" y="238"/>
                      <a:pt x="0" y="257"/>
                      <a:pt x="2" y="276"/>
                    </a:cubicBezTo>
                    <a:cubicBezTo>
                      <a:pt x="2" y="283"/>
                      <a:pt x="11" y="288"/>
                      <a:pt x="18" y="288"/>
                    </a:cubicBezTo>
                    <a:cubicBezTo>
                      <a:pt x="40" y="288"/>
                      <a:pt x="60" y="301"/>
                      <a:pt x="69" y="322"/>
                    </a:cubicBezTo>
                    <a:cubicBezTo>
                      <a:pt x="78" y="343"/>
                      <a:pt x="72" y="368"/>
                      <a:pt x="55" y="383"/>
                    </a:cubicBezTo>
                    <a:cubicBezTo>
                      <a:pt x="50" y="388"/>
                      <a:pt x="49" y="396"/>
                      <a:pt x="54" y="402"/>
                    </a:cubicBezTo>
                    <a:cubicBezTo>
                      <a:pt x="65" y="417"/>
                      <a:pt x="78" y="430"/>
                      <a:pt x="93" y="442"/>
                    </a:cubicBezTo>
                    <a:cubicBezTo>
                      <a:pt x="98" y="446"/>
                      <a:pt x="107" y="446"/>
                      <a:pt x="112" y="440"/>
                    </a:cubicBezTo>
                    <a:cubicBezTo>
                      <a:pt x="126" y="424"/>
                      <a:pt x="153" y="418"/>
                      <a:pt x="173" y="426"/>
                    </a:cubicBezTo>
                    <a:cubicBezTo>
                      <a:pt x="195" y="435"/>
                      <a:pt x="208" y="457"/>
                      <a:pt x="207" y="480"/>
                    </a:cubicBezTo>
                    <a:cubicBezTo>
                      <a:pt x="206" y="487"/>
                      <a:pt x="212" y="494"/>
                      <a:pt x="219" y="494"/>
                    </a:cubicBezTo>
                    <a:cubicBezTo>
                      <a:pt x="229" y="496"/>
                      <a:pt x="238" y="496"/>
                      <a:pt x="248" y="496"/>
                    </a:cubicBezTo>
                    <a:cubicBezTo>
                      <a:pt x="257" y="496"/>
                      <a:pt x="266" y="496"/>
                      <a:pt x="275" y="495"/>
                    </a:cubicBezTo>
                    <a:cubicBezTo>
                      <a:pt x="282" y="494"/>
                      <a:pt x="287" y="488"/>
                      <a:pt x="287" y="480"/>
                    </a:cubicBezTo>
                    <a:cubicBezTo>
                      <a:pt x="286" y="457"/>
                      <a:pt x="300" y="436"/>
                      <a:pt x="321" y="428"/>
                    </a:cubicBezTo>
                    <a:cubicBezTo>
                      <a:pt x="341" y="419"/>
                      <a:pt x="368" y="425"/>
                      <a:pt x="382" y="442"/>
                    </a:cubicBezTo>
                    <a:cubicBezTo>
                      <a:pt x="387" y="447"/>
                      <a:pt x="395" y="448"/>
                      <a:pt x="401" y="443"/>
                    </a:cubicBezTo>
                    <a:cubicBezTo>
                      <a:pt x="416" y="431"/>
                      <a:pt x="429" y="418"/>
                      <a:pt x="441" y="403"/>
                    </a:cubicBezTo>
                    <a:cubicBezTo>
                      <a:pt x="446" y="398"/>
                      <a:pt x="445" y="390"/>
                      <a:pt x="440" y="385"/>
                    </a:cubicBezTo>
                    <a:cubicBezTo>
                      <a:pt x="422" y="369"/>
                      <a:pt x="417" y="344"/>
                      <a:pt x="426" y="323"/>
                    </a:cubicBezTo>
                    <a:cubicBezTo>
                      <a:pt x="434" y="303"/>
                      <a:pt x="455" y="289"/>
                      <a:pt x="476" y="289"/>
                    </a:cubicBezTo>
                    <a:cubicBezTo>
                      <a:pt x="479" y="289"/>
                      <a:pt x="479" y="289"/>
                      <a:pt x="479" y="289"/>
                    </a:cubicBezTo>
                    <a:cubicBezTo>
                      <a:pt x="487" y="290"/>
                      <a:pt x="493" y="284"/>
                      <a:pt x="494" y="277"/>
                    </a:cubicBezTo>
                    <a:cubicBezTo>
                      <a:pt x="496" y="259"/>
                      <a:pt x="496" y="240"/>
                      <a:pt x="494" y="221"/>
                    </a:cubicBezTo>
                    <a:close/>
                    <a:moveTo>
                      <a:pt x="248" y="308"/>
                    </a:moveTo>
                    <a:cubicBezTo>
                      <a:pt x="216" y="308"/>
                      <a:pt x="189" y="281"/>
                      <a:pt x="189" y="249"/>
                    </a:cubicBezTo>
                    <a:cubicBezTo>
                      <a:pt x="189" y="216"/>
                      <a:pt x="216" y="190"/>
                      <a:pt x="248" y="190"/>
                    </a:cubicBezTo>
                    <a:cubicBezTo>
                      <a:pt x="281" y="190"/>
                      <a:pt x="307" y="216"/>
                      <a:pt x="307" y="249"/>
                    </a:cubicBezTo>
                    <a:cubicBezTo>
                      <a:pt x="307" y="281"/>
                      <a:pt x="281" y="308"/>
                      <a:pt x="248" y="308"/>
                    </a:cubicBezTo>
                    <a:close/>
                    <a:moveTo>
                      <a:pt x="248" y="332"/>
                    </a:moveTo>
                    <a:cubicBezTo>
                      <a:pt x="248" y="332"/>
                      <a:pt x="248" y="332"/>
                      <a:pt x="248" y="332"/>
                    </a:cubicBezTo>
                  </a:path>
                </a:pathLst>
              </a:custGeom>
              <a:solidFill>
                <a:srgbClr val="0070C0"/>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28" name="Freeform 38">
                <a:extLst>
                  <a:ext uri="{FF2B5EF4-FFF2-40B4-BE49-F238E27FC236}">
                    <a16:creationId xmlns:a16="http://schemas.microsoft.com/office/drawing/2014/main" id="{FA453436-AD88-4EDC-A5DB-CCEB82AD40D4}"/>
                  </a:ext>
                </a:extLst>
              </p:cNvPr>
              <p:cNvSpPr>
                <a:spLocks noEditPoints="1"/>
              </p:cNvSpPr>
              <p:nvPr/>
            </p:nvSpPr>
            <p:spPr bwMode="auto">
              <a:xfrm>
                <a:off x="6348269" y="28826277"/>
                <a:ext cx="1525642" cy="1552575"/>
              </a:xfrm>
              <a:custGeom>
                <a:avLst/>
                <a:gdLst>
                  <a:gd name="T0" fmla="*/ 494 w 496"/>
                  <a:gd name="T1" fmla="*/ 221 h 496"/>
                  <a:gd name="T2" fmla="*/ 478 w 496"/>
                  <a:gd name="T3" fmla="*/ 208 h 496"/>
                  <a:gd name="T4" fmla="*/ 427 w 496"/>
                  <a:gd name="T5" fmla="*/ 175 h 496"/>
                  <a:gd name="T6" fmla="*/ 441 w 496"/>
                  <a:gd name="T7" fmla="*/ 113 h 496"/>
                  <a:gd name="T8" fmla="*/ 442 w 496"/>
                  <a:gd name="T9" fmla="*/ 95 h 496"/>
                  <a:gd name="T10" fmla="*/ 403 w 496"/>
                  <a:gd name="T11" fmla="*/ 55 h 496"/>
                  <a:gd name="T12" fmla="*/ 384 w 496"/>
                  <a:gd name="T13" fmla="*/ 56 h 496"/>
                  <a:gd name="T14" fmla="*/ 322 w 496"/>
                  <a:gd name="T15" fmla="*/ 70 h 496"/>
                  <a:gd name="T16" fmla="*/ 289 w 496"/>
                  <a:gd name="T17" fmla="*/ 17 h 496"/>
                  <a:gd name="T18" fmla="*/ 277 w 496"/>
                  <a:gd name="T19" fmla="*/ 2 h 496"/>
                  <a:gd name="T20" fmla="*/ 221 w 496"/>
                  <a:gd name="T21" fmla="*/ 2 h 496"/>
                  <a:gd name="T22" fmla="*/ 209 w 496"/>
                  <a:gd name="T23" fmla="*/ 16 h 496"/>
                  <a:gd name="T24" fmla="*/ 175 w 496"/>
                  <a:gd name="T25" fmla="*/ 69 h 496"/>
                  <a:gd name="T26" fmla="*/ 114 w 496"/>
                  <a:gd name="T27" fmla="*/ 55 h 496"/>
                  <a:gd name="T28" fmla="*/ 95 w 496"/>
                  <a:gd name="T29" fmla="*/ 53 h 496"/>
                  <a:gd name="T30" fmla="*/ 55 w 496"/>
                  <a:gd name="T31" fmla="*/ 93 h 496"/>
                  <a:gd name="T32" fmla="*/ 56 w 496"/>
                  <a:gd name="T33" fmla="*/ 112 h 496"/>
                  <a:gd name="T34" fmla="*/ 70 w 496"/>
                  <a:gd name="T35" fmla="*/ 174 h 496"/>
                  <a:gd name="T36" fmla="*/ 16 w 496"/>
                  <a:gd name="T37" fmla="*/ 207 h 496"/>
                  <a:gd name="T38" fmla="*/ 2 w 496"/>
                  <a:gd name="T39" fmla="*/ 219 h 496"/>
                  <a:gd name="T40" fmla="*/ 2 w 496"/>
                  <a:gd name="T41" fmla="*/ 276 h 496"/>
                  <a:gd name="T42" fmla="*/ 18 w 496"/>
                  <a:gd name="T43" fmla="*/ 288 h 496"/>
                  <a:gd name="T44" fmla="*/ 69 w 496"/>
                  <a:gd name="T45" fmla="*/ 322 h 496"/>
                  <a:gd name="T46" fmla="*/ 55 w 496"/>
                  <a:gd name="T47" fmla="*/ 383 h 496"/>
                  <a:gd name="T48" fmla="*/ 54 w 496"/>
                  <a:gd name="T49" fmla="*/ 402 h 496"/>
                  <a:gd name="T50" fmla="*/ 93 w 496"/>
                  <a:gd name="T51" fmla="*/ 441 h 496"/>
                  <a:gd name="T52" fmla="*/ 112 w 496"/>
                  <a:gd name="T53" fmla="*/ 440 h 496"/>
                  <a:gd name="T54" fmla="*/ 173 w 496"/>
                  <a:gd name="T55" fmla="*/ 426 h 496"/>
                  <a:gd name="T56" fmla="*/ 207 w 496"/>
                  <a:gd name="T57" fmla="*/ 480 h 496"/>
                  <a:gd name="T58" fmla="*/ 219 w 496"/>
                  <a:gd name="T59" fmla="*/ 494 h 496"/>
                  <a:gd name="T60" fmla="*/ 248 w 496"/>
                  <a:gd name="T61" fmla="*/ 496 h 496"/>
                  <a:gd name="T62" fmla="*/ 275 w 496"/>
                  <a:gd name="T63" fmla="*/ 494 h 496"/>
                  <a:gd name="T64" fmla="*/ 287 w 496"/>
                  <a:gd name="T65" fmla="*/ 480 h 496"/>
                  <a:gd name="T66" fmla="*/ 321 w 496"/>
                  <a:gd name="T67" fmla="*/ 427 h 496"/>
                  <a:gd name="T68" fmla="*/ 382 w 496"/>
                  <a:gd name="T69" fmla="*/ 441 h 496"/>
                  <a:gd name="T70" fmla="*/ 401 w 496"/>
                  <a:gd name="T71" fmla="*/ 443 h 496"/>
                  <a:gd name="T72" fmla="*/ 441 w 496"/>
                  <a:gd name="T73" fmla="*/ 403 h 496"/>
                  <a:gd name="T74" fmla="*/ 440 w 496"/>
                  <a:gd name="T75" fmla="*/ 384 h 496"/>
                  <a:gd name="T76" fmla="*/ 426 w 496"/>
                  <a:gd name="T77" fmla="*/ 323 h 496"/>
                  <a:gd name="T78" fmla="*/ 476 w 496"/>
                  <a:gd name="T79" fmla="*/ 289 h 496"/>
                  <a:gd name="T80" fmla="*/ 480 w 496"/>
                  <a:gd name="T81" fmla="*/ 289 h 496"/>
                  <a:gd name="T82" fmla="*/ 494 w 496"/>
                  <a:gd name="T83" fmla="*/ 277 h 496"/>
                  <a:gd name="T84" fmla="*/ 494 w 496"/>
                  <a:gd name="T85" fmla="*/ 221 h 496"/>
                  <a:gd name="T86" fmla="*/ 248 w 496"/>
                  <a:gd name="T87" fmla="*/ 307 h 496"/>
                  <a:gd name="T88" fmla="*/ 190 w 496"/>
                  <a:gd name="T89" fmla="*/ 249 h 496"/>
                  <a:gd name="T90" fmla="*/ 248 w 496"/>
                  <a:gd name="T91" fmla="*/ 191 h 496"/>
                  <a:gd name="T92" fmla="*/ 306 w 496"/>
                  <a:gd name="T93" fmla="*/ 249 h 496"/>
                  <a:gd name="T94" fmla="*/ 248 w 496"/>
                  <a:gd name="T95" fmla="*/ 307 h 496"/>
                  <a:gd name="T96" fmla="*/ 248 w 496"/>
                  <a:gd name="T97" fmla="*/ 331 h 496"/>
                  <a:gd name="T98" fmla="*/ 248 w 496"/>
                  <a:gd name="T99" fmla="*/ 33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6" h="496">
                    <a:moveTo>
                      <a:pt x="494" y="221"/>
                    </a:moveTo>
                    <a:cubicBezTo>
                      <a:pt x="493" y="214"/>
                      <a:pt x="485" y="208"/>
                      <a:pt x="478" y="208"/>
                    </a:cubicBezTo>
                    <a:cubicBezTo>
                      <a:pt x="456" y="208"/>
                      <a:pt x="435" y="195"/>
                      <a:pt x="427" y="175"/>
                    </a:cubicBezTo>
                    <a:cubicBezTo>
                      <a:pt x="418" y="153"/>
                      <a:pt x="424" y="129"/>
                      <a:pt x="441" y="113"/>
                    </a:cubicBezTo>
                    <a:cubicBezTo>
                      <a:pt x="446" y="108"/>
                      <a:pt x="447" y="100"/>
                      <a:pt x="442" y="95"/>
                    </a:cubicBezTo>
                    <a:cubicBezTo>
                      <a:pt x="431" y="80"/>
                      <a:pt x="417" y="66"/>
                      <a:pt x="403" y="55"/>
                    </a:cubicBezTo>
                    <a:cubicBezTo>
                      <a:pt x="397" y="50"/>
                      <a:pt x="389" y="51"/>
                      <a:pt x="384" y="56"/>
                    </a:cubicBezTo>
                    <a:cubicBezTo>
                      <a:pt x="369" y="73"/>
                      <a:pt x="343" y="79"/>
                      <a:pt x="322" y="70"/>
                    </a:cubicBezTo>
                    <a:cubicBezTo>
                      <a:pt x="301" y="61"/>
                      <a:pt x="288" y="40"/>
                      <a:pt x="289" y="17"/>
                    </a:cubicBezTo>
                    <a:cubicBezTo>
                      <a:pt x="289" y="9"/>
                      <a:pt x="284" y="3"/>
                      <a:pt x="277" y="2"/>
                    </a:cubicBezTo>
                    <a:cubicBezTo>
                      <a:pt x="258" y="0"/>
                      <a:pt x="240" y="0"/>
                      <a:pt x="221" y="2"/>
                    </a:cubicBezTo>
                    <a:cubicBezTo>
                      <a:pt x="214" y="3"/>
                      <a:pt x="209" y="9"/>
                      <a:pt x="209" y="16"/>
                    </a:cubicBezTo>
                    <a:cubicBezTo>
                      <a:pt x="210" y="39"/>
                      <a:pt x="196" y="60"/>
                      <a:pt x="175" y="69"/>
                    </a:cubicBezTo>
                    <a:cubicBezTo>
                      <a:pt x="155" y="77"/>
                      <a:pt x="128" y="71"/>
                      <a:pt x="114" y="55"/>
                    </a:cubicBezTo>
                    <a:cubicBezTo>
                      <a:pt x="109" y="50"/>
                      <a:pt x="101" y="49"/>
                      <a:pt x="95" y="53"/>
                    </a:cubicBezTo>
                    <a:cubicBezTo>
                      <a:pt x="80" y="65"/>
                      <a:pt x="67" y="78"/>
                      <a:pt x="55" y="93"/>
                    </a:cubicBezTo>
                    <a:cubicBezTo>
                      <a:pt x="50" y="99"/>
                      <a:pt x="51" y="107"/>
                      <a:pt x="56" y="112"/>
                    </a:cubicBezTo>
                    <a:cubicBezTo>
                      <a:pt x="74" y="128"/>
                      <a:pt x="79" y="152"/>
                      <a:pt x="70" y="174"/>
                    </a:cubicBezTo>
                    <a:cubicBezTo>
                      <a:pt x="62" y="194"/>
                      <a:pt x="40" y="207"/>
                      <a:pt x="16" y="207"/>
                    </a:cubicBezTo>
                    <a:cubicBezTo>
                      <a:pt x="8" y="207"/>
                      <a:pt x="3" y="212"/>
                      <a:pt x="2" y="219"/>
                    </a:cubicBezTo>
                    <a:cubicBezTo>
                      <a:pt x="0" y="238"/>
                      <a:pt x="0" y="257"/>
                      <a:pt x="2" y="276"/>
                    </a:cubicBezTo>
                    <a:cubicBezTo>
                      <a:pt x="3" y="283"/>
                      <a:pt x="11" y="288"/>
                      <a:pt x="18" y="288"/>
                    </a:cubicBezTo>
                    <a:cubicBezTo>
                      <a:pt x="40" y="287"/>
                      <a:pt x="60" y="301"/>
                      <a:pt x="69" y="322"/>
                    </a:cubicBezTo>
                    <a:cubicBezTo>
                      <a:pt x="78" y="343"/>
                      <a:pt x="72" y="368"/>
                      <a:pt x="55" y="383"/>
                    </a:cubicBezTo>
                    <a:cubicBezTo>
                      <a:pt x="50" y="388"/>
                      <a:pt x="49" y="396"/>
                      <a:pt x="54" y="402"/>
                    </a:cubicBezTo>
                    <a:cubicBezTo>
                      <a:pt x="65" y="416"/>
                      <a:pt x="78" y="430"/>
                      <a:pt x="93" y="441"/>
                    </a:cubicBezTo>
                    <a:cubicBezTo>
                      <a:pt x="99" y="446"/>
                      <a:pt x="107" y="445"/>
                      <a:pt x="112" y="440"/>
                    </a:cubicBezTo>
                    <a:cubicBezTo>
                      <a:pt x="127" y="424"/>
                      <a:pt x="153" y="417"/>
                      <a:pt x="173" y="426"/>
                    </a:cubicBezTo>
                    <a:cubicBezTo>
                      <a:pt x="195" y="435"/>
                      <a:pt x="208" y="457"/>
                      <a:pt x="207" y="480"/>
                    </a:cubicBezTo>
                    <a:cubicBezTo>
                      <a:pt x="207" y="487"/>
                      <a:pt x="212" y="493"/>
                      <a:pt x="219" y="494"/>
                    </a:cubicBezTo>
                    <a:cubicBezTo>
                      <a:pt x="229" y="495"/>
                      <a:pt x="238" y="496"/>
                      <a:pt x="248" y="496"/>
                    </a:cubicBezTo>
                    <a:cubicBezTo>
                      <a:pt x="257" y="496"/>
                      <a:pt x="266" y="495"/>
                      <a:pt x="275" y="494"/>
                    </a:cubicBezTo>
                    <a:cubicBezTo>
                      <a:pt x="282" y="494"/>
                      <a:pt x="287" y="487"/>
                      <a:pt x="287" y="480"/>
                    </a:cubicBezTo>
                    <a:cubicBezTo>
                      <a:pt x="286" y="457"/>
                      <a:pt x="300" y="436"/>
                      <a:pt x="321" y="427"/>
                    </a:cubicBezTo>
                    <a:cubicBezTo>
                      <a:pt x="341" y="419"/>
                      <a:pt x="368" y="425"/>
                      <a:pt x="382" y="441"/>
                    </a:cubicBezTo>
                    <a:cubicBezTo>
                      <a:pt x="387" y="447"/>
                      <a:pt x="395" y="447"/>
                      <a:pt x="401" y="443"/>
                    </a:cubicBezTo>
                    <a:cubicBezTo>
                      <a:pt x="416" y="431"/>
                      <a:pt x="429" y="418"/>
                      <a:pt x="441" y="403"/>
                    </a:cubicBezTo>
                    <a:cubicBezTo>
                      <a:pt x="446" y="398"/>
                      <a:pt x="445" y="389"/>
                      <a:pt x="440" y="384"/>
                    </a:cubicBezTo>
                    <a:cubicBezTo>
                      <a:pt x="422" y="369"/>
                      <a:pt x="417" y="344"/>
                      <a:pt x="426" y="323"/>
                    </a:cubicBezTo>
                    <a:cubicBezTo>
                      <a:pt x="434" y="303"/>
                      <a:pt x="455" y="289"/>
                      <a:pt x="476" y="289"/>
                    </a:cubicBezTo>
                    <a:cubicBezTo>
                      <a:pt x="480" y="289"/>
                      <a:pt x="480" y="289"/>
                      <a:pt x="480" y="289"/>
                    </a:cubicBezTo>
                    <a:cubicBezTo>
                      <a:pt x="487" y="290"/>
                      <a:pt x="493" y="284"/>
                      <a:pt x="494" y="277"/>
                    </a:cubicBezTo>
                    <a:cubicBezTo>
                      <a:pt x="496" y="258"/>
                      <a:pt x="496" y="239"/>
                      <a:pt x="494" y="221"/>
                    </a:cubicBezTo>
                    <a:close/>
                    <a:moveTo>
                      <a:pt x="248" y="307"/>
                    </a:moveTo>
                    <a:cubicBezTo>
                      <a:pt x="216" y="307"/>
                      <a:pt x="190" y="281"/>
                      <a:pt x="190" y="249"/>
                    </a:cubicBezTo>
                    <a:cubicBezTo>
                      <a:pt x="190" y="217"/>
                      <a:pt x="216" y="191"/>
                      <a:pt x="248" y="191"/>
                    </a:cubicBezTo>
                    <a:cubicBezTo>
                      <a:pt x="280" y="191"/>
                      <a:pt x="306" y="217"/>
                      <a:pt x="306" y="249"/>
                    </a:cubicBezTo>
                    <a:cubicBezTo>
                      <a:pt x="306" y="281"/>
                      <a:pt x="280" y="307"/>
                      <a:pt x="248" y="307"/>
                    </a:cubicBezTo>
                    <a:close/>
                    <a:moveTo>
                      <a:pt x="248" y="331"/>
                    </a:moveTo>
                    <a:cubicBezTo>
                      <a:pt x="248" y="331"/>
                      <a:pt x="248" y="331"/>
                      <a:pt x="248" y="331"/>
                    </a:cubicBezTo>
                  </a:path>
                </a:pathLst>
              </a:custGeom>
              <a:solidFill>
                <a:srgbClr val="003054"/>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29" name="Freeform 39">
                <a:extLst>
                  <a:ext uri="{FF2B5EF4-FFF2-40B4-BE49-F238E27FC236}">
                    <a16:creationId xmlns:a16="http://schemas.microsoft.com/office/drawing/2014/main" id="{52AE8B27-C292-4A68-9B6E-677469A344D8}"/>
                  </a:ext>
                </a:extLst>
              </p:cNvPr>
              <p:cNvSpPr>
                <a:spLocks noEditPoints="1"/>
              </p:cNvSpPr>
              <p:nvPr/>
            </p:nvSpPr>
            <p:spPr bwMode="auto">
              <a:xfrm>
                <a:off x="7799718" y="28540860"/>
                <a:ext cx="1527205" cy="1555750"/>
              </a:xfrm>
              <a:custGeom>
                <a:avLst/>
                <a:gdLst>
                  <a:gd name="T0" fmla="*/ 494 w 496"/>
                  <a:gd name="T1" fmla="*/ 221 h 497"/>
                  <a:gd name="T2" fmla="*/ 478 w 496"/>
                  <a:gd name="T3" fmla="*/ 209 h 497"/>
                  <a:gd name="T4" fmla="*/ 427 w 496"/>
                  <a:gd name="T5" fmla="*/ 175 h 497"/>
                  <a:gd name="T6" fmla="*/ 441 w 496"/>
                  <a:gd name="T7" fmla="*/ 114 h 497"/>
                  <a:gd name="T8" fmla="*/ 443 w 496"/>
                  <a:gd name="T9" fmla="*/ 95 h 497"/>
                  <a:gd name="T10" fmla="*/ 403 w 496"/>
                  <a:gd name="T11" fmla="*/ 56 h 497"/>
                  <a:gd name="T12" fmla="*/ 384 w 496"/>
                  <a:gd name="T13" fmla="*/ 57 h 497"/>
                  <a:gd name="T14" fmla="*/ 323 w 496"/>
                  <a:gd name="T15" fmla="*/ 71 h 497"/>
                  <a:gd name="T16" fmla="*/ 289 w 496"/>
                  <a:gd name="T17" fmla="*/ 17 h 497"/>
                  <a:gd name="T18" fmla="*/ 277 w 496"/>
                  <a:gd name="T19" fmla="*/ 3 h 497"/>
                  <a:gd name="T20" fmla="*/ 221 w 496"/>
                  <a:gd name="T21" fmla="*/ 3 h 497"/>
                  <a:gd name="T22" fmla="*/ 209 w 496"/>
                  <a:gd name="T23" fmla="*/ 17 h 497"/>
                  <a:gd name="T24" fmla="*/ 175 w 496"/>
                  <a:gd name="T25" fmla="*/ 70 h 497"/>
                  <a:gd name="T26" fmla="*/ 114 w 496"/>
                  <a:gd name="T27" fmla="*/ 56 h 497"/>
                  <a:gd name="T28" fmla="*/ 95 w 496"/>
                  <a:gd name="T29" fmla="*/ 54 h 497"/>
                  <a:gd name="T30" fmla="*/ 55 w 496"/>
                  <a:gd name="T31" fmla="*/ 94 h 497"/>
                  <a:gd name="T32" fmla="*/ 56 w 496"/>
                  <a:gd name="T33" fmla="*/ 113 h 497"/>
                  <a:gd name="T34" fmla="*/ 70 w 496"/>
                  <a:gd name="T35" fmla="*/ 174 h 497"/>
                  <a:gd name="T36" fmla="*/ 16 w 496"/>
                  <a:gd name="T37" fmla="*/ 208 h 497"/>
                  <a:gd name="T38" fmla="*/ 2 w 496"/>
                  <a:gd name="T39" fmla="*/ 220 h 497"/>
                  <a:gd name="T40" fmla="*/ 2 w 496"/>
                  <a:gd name="T41" fmla="*/ 276 h 497"/>
                  <a:gd name="T42" fmla="*/ 18 w 496"/>
                  <a:gd name="T43" fmla="*/ 289 h 497"/>
                  <a:gd name="T44" fmla="*/ 69 w 496"/>
                  <a:gd name="T45" fmla="*/ 322 h 497"/>
                  <a:gd name="T46" fmla="*/ 55 w 496"/>
                  <a:gd name="T47" fmla="*/ 384 h 497"/>
                  <a:gd name="T48" fmla="*/ 54 w 496"/>
                  <a:gd name="T49" fmla="*/ 402 h 497"/>
                  <a:gd name="T50" fmla="*/ 93 w 496"/>
                  <a:gd name="T51" fmla="*/ 442 h 497"/>
                  <a:gd name="T52" fmla="*/ 112 w 496"/>
                  <a:gd name="T53" fmla="*/ 441 h 497"/>
                  <a:gd name="T54" fmla="*/ 174 w 496"/>
                  <a:gd name="T55" fmla="*/ 427 h 497"/>
                  <a:gd name="T56" fmla="*/ 207 w 496"/>
                  <a:gd name="T57" fmla="*/ 480 h 497"/>
                  <a:gd name="T58" fmla="*/ 219 w 496"/>
                  <a:gd name="T59" fmla="*/ 495 h 497"/>
                  <a:gd name="T60" fmla="*/ 248 w 496"/>
                  <a:gd name="T61" fmla="*/ 497 h 497"/>
                  <a:gd name="T62" fmla="*/ 275 w 496"/>
                  <a:gd name="T63" fmla="*/ 495 h 497"/>
                  <a:gd name="T64" fmla="*/ 287 w 496"/>
                  <a:gd name="T65" fmla="*/ 481 h 497"/>
                  <a:gd name="T66" fmla="*/ 321 w 496"/>
                  <a:gd name="T67" fmla="*/ 428 h 497"/>
                  <a:gd name="T68" fmla="*/ 383 w 496"/>
                  <a:gd name="T69" fmla="*/ 442 h 497"/>
                  <a:gd name="T70" fmla="*/ 401 w 496"/>
                  <a:gd name="T71" fmla="*/ 444 h 497"/>
                  <a:gd name="T72" fmla="*/ 441 w 496"/>
                  <a:gd name="T73" fmla="*/ 404 h 497"/>
                  <a:gd name="T74" fmla="*/ 440 w 496"/>
                  <a:gd name="T75" fmla="*/ 385 h 497"/>
                  <a:gd name="T76" fmla="*/ 426 w 496"/>
                  <a:gd name="T77" fmla="*/ 323 h 497"/>
                  <a:gd name="T78" fmla="*/ 477 w 496"/>
                  <a:gd name="T79" fmla="*/ 290 h 497"/>
                  <a:gd name="T80" fmla="*/ 480 w 496"/>
                  <a:gd name="T81" fmla="*/ 290 h 497"/>
                  <a:gd name="T82" fmla="*/ 494 w 496"/>
                  <a:gd name="T83" fmla="*/ 278 h 497"/>
                  <a:gd name="T84" fmla="*/ 494 w 496"/>
                  <a:gd name="T85" fmla="*/ 221 h 497"/>
                  <a:gd name="T86" fmla="*/ 249 w 496"/>
                  <a:gd name="T87" fmla="*/ 332 h 497"/>
                  <a:gd name="T88" fmla="*/ 166 w 496"/>
                  <a:gd name="T89" fmla="*/ 249 h 497"/>
                  <a:gd name="T90" fmla="*/ 249 w 496"/>
                  <a:gd name="T91" fmla="*/ 167 h 497"/>
                  <a:gd name="T92" fmla="*/ 331 w 496"/>
                  <a:gd name="T93" fmla="*/ 249 h 497"/>
                  <a:gd name="T94" fmla="*/ 249 w 496"/>
                  <a:gd name="T95" fmla="*/ 332 h 497"/>
                  <a:gd name="T96" fmla="*/ 249 w 496"/>
                  <a:gd name="T97" fmla="*/ 332 h 497"/>
                  <a:gd name="T98" fmla="*/ 249 w 496"/>
                  <a:gd name="T99" fmla="*/ 33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6" h="497">
                    <a:moveTo>
                      <a:pt x="494" y="221"/>
                    </a:moveTo>
                    <a:cubicBezTo>
                      <a:pt x="494" y="214"/>
                      <a:pt x="485" y="209"/>
                      <a:pt x="478" y="209"/>
                    </a:cubicBezTo>
                    <a:cubicBezTo>
                      <a:pt x="456" y="209"/>
                      <a:pt x="436" y="196"/>
                      <a:pt x="427" y="175"/>
                    </a:cubicBezTo>
                    <a:cubicBezTo>
                      <a:pt x="419" y="154"/>
                      <a:pt x="424" y="129"/>
                      <a:pt x="441" y="114"/>
                    </a:cubicBezTo>
                    <a:cubicBezTo>
                      <a:pt x="446" y="109"/>
                      <a:pt x="447" y="101"/>
                      <a:pt x="443" y="95"/>
                    </a:cubicBezTo>
                    <a:cubicBezTo>
                      <a:pt x="431" y="80"/>
                      <a:pt x="418" y="67"/>
                      <a:pt x="403" y="56"/>
                    </a:cubicBezTo>
                    <a:cubicBezTo>
                      <a:pt x="398" y="51"/>
                      <a:pt x="389" y="52"/>
                      <a:pt x="384" y="57"/>
                    </a:cubicBezTo>
                    <a:cubicBezTo>
                      <a:pt x="370" y="73"/>
                      <a:pt x="343" y="80"/>
                      <a:pt x="323" y="71"/>
                    </a:cubicBezTo>
                    <a:cubicBezTo>
                      <a:pt x="301" y="62"/>
                      <a:pt x="288" y="40"/>
                      <a:pt x="289" y="17"/>
                    </a:cubicBezTo>
                    <a:cubicBezTo>
                      <a:pt x="290" y="10"/>
                      <a:pt x="284" y="4"/>
                      <a:pt x="277" y="3"/>
                    </a:cubicBezTo>
                    <a:cubicBezTo>
                      <a:pt x="259" y="1"/>
                      <a:pt x="240" y="0"/>
                      <a:pt x="221" y="3"/>
                    </a:cubicBezTo>
                    <a:cubicBezTo>
                      <a:pt x="214" y="3"/>
                      <a:pt x="209" y="10"/>
                      <a:pt x="209" y="17"/>
                    </a:cubicBezTo>
                    <a:cubicBezTo>
                      <a:pt x="210" y="40"/>
                      <a:pt x="196" y="61"/>
                      <a:pt x="175" y="70"/>
                    </a:cubicBezTo>
                    <a:cubicBezTo>
                      <a:pt x="155" y="78"/>
                      <a:pt x="129" y="72"/>
                      <a:pt x="114" y="56"/>
                    </a:cubicBezTo>
                    <a:cubicBezTo>
                      <a:pt x="109" y="50"/>
                      <a:pt x="101" y="50"/>
                      <a:pt x="95" y="54"/>
                    </a:cubicBezTo>
                    <a:cubicBezTo>
                      <a:pt x="80" y="66"/>
                      <a:pt x="67" y="79"/>
                      <a:pt x="55" y="94"/>
                    </a:cubicBezTo>
                    <a:cubicBezTo>
                      <a:pt x="50" y="99"/>
                      <a:pt x="51" y="108"/>
                      <a:pt x="56" y="113"/>
                    </a:cubicBezTo>
                    <a:cubicBezTo>
                      <a:pt x="74" y="128"/>
                      <a:pt x="79" y="153"/>
                      <a:pt x="70" y="174"/>
                    </a:cubicBezTo>
                    <a:cubicBezTo>
                      <a:pt x="62" y="195"/>
                      <a:pt x="41" y="208"/>
                      <a:pt x="16" y="208"/>
                    </a:cubicBezTo>
                    <a:cubicBezTo>
                      <a:pt x="9" y="208"/>
                      <a:pt x="3" y="213"/>
                      <a:pt x="2" y="220"/>
                    </a:cubicBezTo>
                    <a:cubicBezTo>
                      <a:pt x="0" y="239"/>
                      <a:pt x="0" y="258"/>
                      <a:pt x="2" y="276"/>
                    </a:cubicBezTo>
                    <a:cubicBezTo>
                      <a:pt x="3" y="283"/>
                      <a:pt x="11" y="289"/>
                      <a:pt x="18" y="289"/>
                    </a:cubicBezTo>
                    <a:cubicBezTo>
                      <a:pt x="40" y="288"/>
                      <a:pt x="61" y="301"/>
                      <a:pt x="69" y="322"/>
                    </a:cubicBezTo>
                    <a:cubicBezTo>
                      <a:pt x="78" y="344"/>
                      <a:pt x="72" y="368"/>
                      <a:pt x="55" y="384"/>
                    </a:cubicBezTo>
                    <a:cubicBezTo>
                      <a:pt x="50" y="389"/>
                      <a:pt x="49" y="397"/>
                      <a:pt x="54" y="402"/>
                    </a:cubicBezTo>
                    <a:cubicBezTo>
                      <a:pt x="65" y="417"/>
                      <a:pt x="79" y="430"/>
                      <a:pt x="93" y="442"/>
                    </a:cubicBezTo>
                    <a:cubicBezTo>
                      <a:pt x="99" y="447"/>
                      <a:pt x="107" y="446"/>
                      <a:pt x="112" y="441"/>
                    </a:cubicBezTo>
                    <a:cubicBezTo>
                      <a:pt x="127" y="424"/>
                      <a:pt x="153" y="418"/>
                      <a:pt x="174" y="427"/>
                    </a:cubicBezTo>
                    <a:cubicBezTo>
                      <a:pt x="195" y="436"/>
                      <a:pt x="209" y="457"/>
                      <a:pt x="207" y="480"/>
                    </a:cubicBezTo>
                    <a:cubicBezTo>
                      <a:pt x="207" y="488"/>
                      <a:pt x="212" y="494"/>
                      <a:pt x="219" y="495"/>
                    </a:cubicBezTo>
                    <a:cubicBezTo>
                      <a:pt x="229" y="496"/>
                      <a:pt x="238" y="497"/>
                      <a:pt x="248" y="497"/>
                    </a:cubicBezTo>
                    <a:cubicBezTo>
                      <a:pt x="257" y="497"/>
                      <a:pt x="266" y="496"/>
                      <a:pt x="275" y="495"/>
                    </a:cubicBezTo>
                    <a:cubicBezTo>
                      <a:pt x="282" y="494"/>
                      <a:pt x="288" y="488"/>
                      <a:pt x="287" y="481"/>
                    </a:cubicBezTo>
                    <a:cubicBezTo>
                      <a:pt x="287" y="458"/>
                      <a:pt x="300" y="437"/>
                      <a:pt x="321" y="428"/>
                    </a:cubicBezTo>
                    <a:cubicBezTo>
                      <a:pt x="342" y="420"/>
                      <a:pt x="368" y="426"/>
                      <a:pt x="383" y="442"/>
                    </a:cubicBezTo>
                    <a:cubicBezTo>
                      <a:pt x="388" y="447"/>
                      <a:pt x="396" y="448"/>
                      <a:pt x="401" y="444"/>
                    </a:cubicBezTo>
                    <a:cubicBezTo>
                      <a:pt x="416" y="432"/>
                      <a:pt x="430" y="419"/>
                      <a:pt x="441" y="404"/>
                    </a:cubicBezTo>
                    <a:cubicBezTo>
                      <a:pt x="446" y="398"/>
                      <a:pt x="445" y="390"/>
                      <a:pt x="440" y="385"/>
                    </a:cubicBezTo>
                    <a:cubicBezTo>
                      <a:pt x="423" y="369"/>
                      <a:pt x="417" y="345"/>
                      <a:pt x="426" y="323"/>
                    </a:cubicBezTo>
                    <a:cubicBezTo>
                      <a:pt x="434" y="303"/>
                      <a:pt x="455" y="290"/>
                      <a:pt x="477" y="290"/>
                    </a:cubicBezTo>
                    <a:cubicBezTo>
                      <a:pt x="480" y="290"/>
                      <a:pt x="480" y="290"/>
                      <a:pt x="480" y="290"/>
                    </a:cubicBezTo>
                    <a:cubicBezTo>
                      <a:pt x="487" y="290"/>
                      <a:pt x="493" y="285"/>
                      <a:pt x="494" y="278"/>
                    </a:cubicBezTo>
                    <a:cubicBezTo>
                      <a:pt x="496" y="259"/>
                      <a:pt x="496" y="240"/>
                      <a:pt x="494" y="221"/>
                    </a:cubicBezTo>
                    <a:close/>
                    <a:moveTo>
                      <a:pt x="249" y="332"/>
                    </a:moveTo>
                    <a:cubicBezTo>
                      <a:pt x="203" y="332"/>
                      <a:pt x="166" y="295"/>
                      <a:pt x="166" y="249"/>
                    </a:cubicBezTo>
                    <a:cubicBezTo>
                      <a:pt x="166" y="204"/>
                      <a:pt x="203" y="167"/>
                      <a:pt x="249" y="167"/>
                    </a:cubicBezTo>
                    <a:cubicBezTo>
                      <a:pt x="294" y="167"/>
                      <a:pt x="331" y="204"/>
                      <a:pt x="331" y="249"/>
                    </a:cubicBezTo>
                    <a:cubicBezTo>
                      <a:pt x="331" y="295"/>
                      <a:pt x="294" y="332"/>
                      <a:pt x="249" y="332"/>
                    </a:cubicBezTo>
                    <a:close/>
                    <a:moveTo>
                      <a:pt x="249" y="332"/>
                    </a:moveTo>
                    <a:cubicBezTo>
                      <a:pt x="249" y="332"/>
                      <a:pt x="249" y="332"/>
                      <a:pt x="249" y="332"/>
                    </a:cubicBezTo>
                  </a:path>
                </a:pathLst>
              </a:custGeom>
              <a:solidFill>
                <a:srgbClr val="50C8E8"/>
              </a:solidFill>
              <a:ln>
                <a:solidFill>
                  <a:srgbClr val="50C8E8"/>
                </a:solid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30" name="Freeform 41">
                <a:extLst>
                  <a:ext uri="{FF2B5EF4-FFF2-40B4-BE49-F238E27FC236}">
                    <a16:creationId xmlns:a16="http://schemas.microsoft.com/office/drawing/2014/main" id="{E02ABEEB-5A9F-47E6-80E4-58F0937E15B8}"/>
                  </a:ext>
                </a:extLst>
              </p:cNvPr>
              <p:cNvSpPr>
                <a:spLocks noEditPoints="1"/>
              </p:cNvSpPr>
              <p:nvPr/>
            </p:nvSpPr>
            <p:spPr bwMode="auto">
              <a:xfrm>
                <a:off x="4982477" y="27408186"/>
                <a:ext cx="731558" cy="744538"/>
              </a:xfrm>
              <a:custGeom>
                <a:avLst/>
                <a:gdLst>
                  <a:gd name="T0" fmla="*/ 119 w 238"/>
                  <a:gd name="T1" fmla="*/ 238 h 238"/>
                  <a:gd name="T2" fmla="*/ 0 w 238"/>
                  <a:gd name="T3" fmla="*/ 119 h 238"/>
                  <a:gd name="T4" fmla="*/ 119 w 238"/>
                  <a:gd name="T5" fmla="*/ 0 h 238"/>
                  <a:gd name="T6" fmla="*/ 238 w 238"/>
                  <a:gd name="T7" fmla="*/ 119 h 238"/>
                  <a:gd name="T8" fmla="*/ 119 w 238"/>
                  <a:gd name="T9" fmla="*/ 238 h 238"/>
                  <a:gd name="T10" fmla="*/ 119 w 238"/>
                  <a:gd name="T11" fmla="*/ 8 h 238"/>
                  <a:gd name="T12" fmla="*/ 8 w 238"/>
                  <a:gd name="T13" fmla="*/ 119 h 238"/>
                  <a:gd name="T14" fmla="*/ 119 w 238"/>
                  <a:gd name="T15" fmla="*/ 230 h 238"/>
                  <a:gd name="T16" fmla="*/ 230 w 238"/>
                  <a:gd name="T17" fmla="*/ 119 h 238"/>
                  <a:gd name="T18" fmla="*/ 119 w 238"/>
                  <a:gd name="T19"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238"/>
                    </a:moveTo>
                    <a:cubicBezTo>
                      <a:pt x="53" y="238"/>
                      <a:pt x="0" y="185"/>
                      <a:pt x="0" y="119"/>
                    </a:cubicBezTo>
                    <a:cubicBezTo>
                      <a:pt x="0" y="54"/>
                      <a:pt x="53" y="0"/>
                      <a:pt x="119" y="0"/>
                    </a:cubicBezTo>
                    <a:cubicBezTo>
                      <a:pt x="185" y="0"/>
                      <a:pt x="238" y="54"/>
                      <a:pt x="238" y="119"/>
                    </a:cubicBezTo>
                    <a:cubicBezTo>
                      <a:pt x="238" y="185"/>
                      <a:pt x="185" y="238"/>
                      <a:pt x="119" y="238"/>
                    </a:cubicBezTo>
                    <a:close/>
                    <a:moveTo>
                      <a:pt x="119" y="8"/>
                    </a:moveTo>
                    <a:cubicBezTo>
                      <a:pt x="58" y="8"/>
                      <a:pt x="8" y="58"/>
                      <a:pt x="8" y="119"/>
                    </a:cubicBezTo>
                    <a:cubicBezTo>
                      <a:pt x="8" y="181"/>
                      <a:pt x="58" y="230"/>
                      <a:pt x="119" y="230"/>
                    </a:cubicBezTo>
                    <a:cubicBezTo>
                      <a:pt x="180" y="230"/>
                      <a:pt x="230" y="181"/>
                      <a:pt x="230" y="119"/>
                    </a:cubicBezTo>
                    <a:cubicBezTo>
                      <a:pt x="230" y="58"/>
                      <a:pt x="180" y="8"/>
                      <a:pt x="1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31" name="Freeform 36">
                <a:extLst>
                  <a:ext uri="{FF2B5EF4-FFF2-40B4-BE49-F238E27FC236}">
                    <a16:creationId xmlns:a16="http://schemas.microsoft.com/office/drawing/2014/main" id="{5FAD164D-5384-47C1-A2A6-BC88AA7CC3CC}"/>
                  </a:ext>
                </a:extLst>
              </p:cNvPr>
              <p:cNvSpPr>
                <a:spLocks noEditPoints="1"/>
              </p:cNvSpPr>
              <p:nvPr/>
            </p:nvSpPr>
            <p:spPr bwMode="auto">
              <a:xfrm>
                <a:off x="2465266" y="28453800"/>
                <a:ext cx="1527205" cy="1552575"/>
              </a:xfrm>
              <a:custGeom>
                <a:avLst/>
                <a:gdLst>
                  <a:gd name="T0" fmla="*/ 494 w 496"/>
                  <a:gd name="T1" fmla="*/ 221 h 496"/>
                  <a:gd name="T2" fmla="*/ 478 w 496"/>
                  <a:gd name="T3" fmla="*/ 208 h 496"/>
                  <a:gd name="T4" fmla="*/ 427 w 496"/>
                  <a:gd name="T5" fmla="*/ 174 h 496"/>
                  <a:gd name="T6" fmla="*/ 441 w 496"/>
                  <a:gd name="T7" fmla="*/ 113 h 496"/>
                  <a:gd name="T8" fmla="*/ 442 w 496"/>
                  <a:gd name="T9" fmla="*/ 94 h 496"/>
                  <a:gd name="T10" fmla="*/ 403 w 496"/>
                  <a:gd name="T11" fmla="*/ 55 h 496"/>
                  <a:gd name="T12" fmla="*/ 384 w 496"/>
                  <a:gd name="T13" fmla="*/ 56 h 496"/>
                  <a:gd name="T14" fmla="*/ 322 w 496"/>
                  <a:gd name="T15" fmla="*/ 70 h 496"/>
                  <a:gd name="T16" fmla="*/ 289 w 496"/>
                  <a:gd name="T17" fmla="*/ 16 h 496"/>
                  <a:gd name="T18" fmla="*/ 277 w 496"/>
                  <a:gd name="T19" fmla="*/ 2 h 496"/>
                  <a:gd name="T20" fmla="*/ 221 w 496"/>
                  <a:gd name="T21" fmla="*/ 2 h 496"/>
                  <a:gd name="T22" fmla="*/ 209 w 496"/>
                  <a:gd name="T23" fmla="*/ 16 h 496"/>
                  <a:gd name="T24" fmla="*/ 175 w 496"/>
                  <a:gd name="T25" fmla="*/ 69 h 496"/>
                  <a:gd name="T26" fmla="*/ 114 w 496"/>
                  <a:gd name="T27" fmla="*/ 55 h 496"/>
                  <a:gd name="T28" fmla="*/ 95 w 496"/>
                  <a:gd name="T29" fmla="*/ 53 h 496"/>
                  <a:gd name="T30" fmla="*/ 55 w 496"/>
                  <a:gd name="T31" fmla="*/ 93 h 496"/>
                  <a:gd name="T32" fmla="*/ 56 w 496"/>
                  <a:gd name="T33" fmla="*/ 112 h 496"/>
                  <a:gd name="T34" fmla="*/ 70 w 496"/>
                  <a:gd name="T35" fmla="*/ 174 h 496"/>
                  <a:gd name="T36" fmla="*/ 16 w 496"/>
                  <a:gd name="T37" fmla="*/ 207 h 496"/>
                  <a:gd name="T38" fmla="*/ 2 w 496"/>
                  <a:gd name="T39" fmla="*/ 219 h 496"/>
                  <a:gd name="T40" fmla="*/ 2 w 496"/>
                  <a:gd name="T41" fmla="*/ 276 h 496"/>
                  <a:gd name="T42" fmla="*/ 18 w 496"/>
                  <a:gd name="T43" fmla="*/ 288 h 496"/>
                  <a:gd name="T44" fmla="*/ 69 w 496"/>
                  <a:gd name="T45" fmla="*/ 322 h 496"/>
                  <a:gd name="T46" fmla="*/ 55 w 496"/>
                  <a:gd name="T47" fmla="*/ 383 h 496"/>
                  <a:gd name="T48" fmla="*/ 54 w 496"/>
                  <a:gd name="T49" fmla="*/ 402 h 496"/>
                  <a:gd name="T50" fmla="*/ 93 w 496"/>
                  <a:gd name="T51" fmla="*/ 441 h 496"/>
                  <a:gd name="T52" fmla="*/ 112 w 496"/>
                  <a:gd name="T53" fmla="*/ 440 h 496"/>
                  <a:gd name="T54" fmla="*/ 173 w 496"/>
                  <a:gd name="T55" fmla="*/ 426 h 496"/>
                  <a:gd name="T56" fmla="*/ 207 w 496"/>
                  <a:gd name="T57" fmla="*/ 480 h 496"/>
                  <a:gd name="T58" fmla="*/ 219 w 496"/>
                  <a:gd name="T59" fmla="*/ 494 h 496"/>
                  <a:gd name="T60" fmla="*/ 248 w 496"/>
                  <a:gd name="T61" fmla="*/ 496 h 496"/>
                  <a:gd name="T62" fmla="*/ 275 w 496"/>
                  <a:gd name="T63" fmla="*/ 494 h 496"/>
                  <a:gd name="T64" fmla="*/ 287 w 496"/>
                  <a:gd name="T65" fmla="*/ 480 h 496"/>
                  <a:gd name="T66" fmla="*/ 321 w 496"/>
                  <a:gd name="T67" fmla="*/ 427 h 496"/>
                  <a:gd name="T68" fmla="*/ 382 w 496"/>
                  <a:gd name="T69" fmla="*/ 441 h 496"/>
                  <a:gd name="T70" fmla="*/ 401 w 496"/>
                  <a:gd name="T71" fmla="*/ 443 h 496"/>
                  <a:gd name="T72" fmla="*/ 441 w 496"/>
                  <a:gd name="T73" fmla="*/ 403 h 496"/>
                  <a:gd name="T74" fmla="*/ 440 w 496"/>
                  <a:gd name="T75" fmla="*/ 384 h 496"/>
                  <a:gd name="T76" fmla="*/ 426 w 496"/>
                  <a:gd name="T77" fmla="*/ 323 h 496"/>
                  <a:gd name="T78" fmla="*/ 477 w 496"/>
                  <a:gd name="T79" fmla="*/ 289 h 496"/>
                  <a:gd name="T80" fmla="*/ 480 w 496"/>
                  <a:gd name="T81" fmla="*/ 289 h 496"/>
                  <a:gd name="T82" fmla="*/ 494 w 496"/>
                  <a:gd name="T83" fmla="*/ 277 h 496"/>
                  <a:gd name="T84" fmla="*/ 494 w 496"/>
                  <a:gd name="T85" fmla="*/ 221 h 496"/>
                  <a:gd name="T86" fmla="*/ 248 w 496"/>
                  <a:gd name="T87" fmla="*/ 331 h 496"/>
                  <a:gd name="T88" fmla="*/ 166 w 496"/>
                  <a:gd name="T89" fmla="*/ 249 h 496"/>
                  <a:gd name="T90" fmla="*/ 248 w 496"/>
                  <a:gd name="T91" fmla="*/ 166 h 496"/>
                  <a:gd name="T92" fmla="*/ 331 w 496"/>
                  <a:gd name="T93" fmla="*/ 249 h 496"/>
                  <a:gd name="T94" fmla="*/ 248 w 496"/>
                  <a:gd name="T95" fmla="*/ 331 h 496"/>
                  <a:gd name="T96" fmla="*/ 248 w 496"/>
                  <a:gd name="T97" fmla="*/ 331 h 496"/>
                  <a:gd name="T98" fmla="*/ 248 w 496"/>
                  <a:gd name="T99" fmla="*/ 33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6" h="496">
                    <a:moveTo>
                      <a:pt x="494" y="221"/>
                    </a:moveTo>
                    <a:cubicBezTo>
                      <a:pt x="493" y="214"/>
                      <a:pt x="485" y="208"/>
                      <a:pt x="478" y="208"/>
                    </a:cubicBezTo>
                    <a:cubicBezTo>
                      <a:pt x="456" y="208"/>
                      <a:pt x="435" y="195"/>
                      <a:pt x="427" y="174"/>
                    </a:cubicBezTo>
                    <a:cubicBezTo>
                      <a:pt x="418" y="153"/>
                      <a:pt x="424" y="129"/>
                      <a:pt x="441" y="113"/>
                    </a:cubicBezTo>
                    <a:cubicBezTo>
                      <a:pt x="446" y="108"/>
                      <a:pt x="447" y="100"/>
                      <a:pt x="442" y="94"/>
                    </a:cubicBezTo>
                    <a:cubicBezTo>
                      <a:pt x="431" y="80"/>
                      <a:pt x="418" y="66"/>
                      <a:pt x="403" y="55"/>
                    </a:cubicBezTo>
                    <a:cubicBezTo>
                      <a:pt x="397" y="50"/>
                      <a:pt x="389" y="51"/>
                      <a:pt x="384" y="56"/>
                    </a:cubicBezTo>
                    <a:cubicBezTo>
                      <a:pt x="369" y="73"/>
                      <a:pt x="343" y="79"/>
                      <a:pt x="322" y="70"/>
                    </a:cubicBezTo>
                    <a:cubicBezTo>
                      <a:pt x="301" y="61"/>
                      <a:pt x="288" y="40"/>
                      <a:pt x="289" y="16"/>
                    </a:cubicBezTo>
                    <a:cubicBezTo>
                      <a:pt x="289" y="9"/>
                      <a:pt x="284" y="3"/>
                      <a:pt x="277" y="2"/>
                    </a:cubicBezTo>
                    <a:cubicBezTo>
                      <a:pt x="258" y="0"/>
                      <a:pt x="240" y="0"/>
                      <a:pt x="221" y="2"/>
                    </a:cubicBezTo>
                    <a:cubicBezTo>
                      <a:pt x="214" y="3"/>
                      <a:pt x="209" y="9"/>
                      <a:pt x="209" y="16"/>
                    </a:cubicBezTo>
                    <a:cubicBezTo>
                      <a:pt x="210" y="39"/>
                      <a:pt x="196" y="60"/>
                      <a:pt x="175" y="69"/>
                    </a:cubicBezTo>
                    <a:cubicBezTo>
                      <a:pt x="155" y="77"/>
                      <a:pt x="128" y="71"/>
                      <a:pt x="114" y="55"/>
                    </a:cubicBezTo>
                    <a:cubicBezTo>
                      <a:pt x="109" y="50"/>
                      <a:pt x="101" y="49"/>
                      <a:pt x="95" y="53"/>
                    </a:cubicBezTo>
                    <a:cubicBezTo>
                      <a:pt x="80" y="65"/>
                      <a:pt x="67" y="78"/>
                      <a:pt x="55" y="93"/>
                    </a:cubicBezTo>
                    <a:cubicBezTo>
                      <a:pt x="50" y="99"/>
                      <a:pt x="51" y="107"/>
                      <a:pt x="56" y="112"/>
                    </a:cubicBezTo>
                    <a:cubicBezTo>
                      <a:pt x="74" y="127"/>
                      <a:pt x="79" y="152"/>
                      <a:pt x="70" y="174"/>
                    </a:cubicBezTo>
                    <a:cubicBezTo>
                      <a:pt x="62" y="194"/>
                      <a:pt x="40" y="207"/>
                      <a:pt x="16" y="207"/>
                    </a:cubicBezTo>
                    <a:cubicBezTo>
                      <a:pt x="8" y="207"/>
                      <a:pt x="3" y="212"/>
                      <a:pt x="2" y="219"/>
                    </a:cubicBezTo>
                    <a:cubicBezTo>
                      <a:pt x="0" y="238"/>
                      <a:pt x="0" y="257"/>
                      <a:pt x="2" y="276"/>
                    </a:cubicBezTo>
                    <a:cubicBezTo>
                      <a:pt x="3" y="283"/>
                      <a:pt x="11" y="288"/>
                      <a:pt x="18" y="288"/>
                    </a:cubicBezTo>
                    <a:cubicBezTo>
                      <a:pt x="40" y="287"/>
                      <a:pt x="60" y="301"/>
                      <a:pt x="69" y="322"/>
                    </a:cubicBezTo>
                    <a:cubicBezTo>
                      <a:pt x="78" y="343"/>
                      <a:pt x="72" y="367"/>
                      <a:pt x="55" y="383"/>
                    </a:cubicBezTo>
                    <a:cubicBezTo>
                      <a:pt x="50" y="388"/>
                      <a:pt x="49" y="396"/>
                      <a:pt x="54" y="402"/>
                    </a:cubicBezTo>
                    <a:cubicBezTo>
                      <a:pt x="65" y="416"/>
                      <a:pt x="78" y="430"/>
                      <a:pt x="93" y="441"/>
                    </a:cubicBezTo>
                    <a:cubicBezTo>
                      <a:pt x="99" y="446"/>
                      <a:pt x="107" y="445"/>
                      <a:pt x="112" y="440"/>
                    </a:cubicBezTo>
                    <a:cubicBezTo>
                      <a:pt x="127" y="423"/>
                      <a:pt x="153" y="417"/>
                      <a:pt x="173" y="426"/>
                    </a:cubicBezTo>
                    <a:cubicBezTo>
                      <a:pt x="195" y="435"/>
                      <a:pt x="208" y="456"/>
                      <a:pt x="207" y="480"/>
                    </a:cubicBezTo>
                    <a:cubicBezTo>
                      <a:pt x="207" y="487"/>
                      <a:pt x="212" y="493"/>
                      <a:pt x="219" y="494"/>
                    </a:cubicBezTo>
                    <a:cubicBezTo>
                      <a:pt x="229" y="495"/>
                      <a:pt x="238" y="496"/>
                      <a:pt x="248" y="496"/>
                    </a:cubicBezTo>
                    <a:cubicBezTo>
                      <a:pt x="257" y="496"/>
                      <a:pt x="266" y="495"/>
                      <a:pt x="275" y="494"/>
                    </a:cubicBezTo>
                    <a:cubicBezTo>
                      <a:pt x="282" y="493"/>
                      <a:pt x="287" y="487"/>
                      <a:pt x="287" y="480"/>
                    </a:cubicBezTo>
                    <a:cubicBezTo>
                      <a:pt x="286" y="457"/>
                      <a:pt x="300" y="436"/>
                      <a:pt x="321" y="427"/>
                    </a:cubicBezTo>
                    <a:cubicBezTo>
                      <a:pt x="341" y="419"/>
                      <a:pt x="368" y="425"/>
                      <a:pt x="382" y="441"/>
                    </a:cubicBezTo>
                    <a:cubicBezTo>
                      <a:pt x="387" y="447"/>
                      <a:pt x="395" y="447"/>
                      <a:pt x="401" y="443"/>
                    </a:cubicBezTo>
                    <a:cubicBezTo>
                      <a:pt x="416" y="431"/>
                      <a:pt x="429" y="418"/>
                      <a:pt x="441" y="403"/>
                    </a:cubicBezTo>
                    <a:cubicBezTo>
                      <a:pt x="446" y="397"/>
                      <a:pt x="445" y="389"/>
                      <a:pt x="440" y="384"/>
                    </a:cubicBezTo>
                    <a:cubicBezTo>
                      <a:pt x="422" y="369"/>
                      <a:pt x="417" y="344"/>
                      <a:pt x="426" y="323"/>
                    </a:cubicBezTo>
                    <a:cubicBezTo>
                      <a:pt x="434" y="302"/>
                      <a:pt x="455" y="289"/>
                      <a:pt x="477" y="289"/>
                    </a:cubicBezTo>
                    <a:cubicBezTo>
                      <a:pt x="480" y="289"/>
                      <a:pt x="480" y="289"/>
                      <a:pt x="480" y="289"/>
                    </a:cubicBezTo>
                    <a:cubicBezTo>
                      <a:pt x="487" y="290"/>
                      <a:pt x="493" y="284"/>
                      <a:pt x="494" y="277"/>
                    </a:cubicBezTo>
                    <a:cubicBezTo>
                      <a:pt x="496" y="258"/>
                      <a:pt x="496" y="239"/>
                      <a:pt x="494" y="221"/>
                    </a:cubicBezTo>
                    <a:close/>
                    <a:moveTo>
                      <a:pt x="248" y="331"/>
                    </a:moveTo>
                    <a:cubicBezTo>
                      <a:pt x="203" y="331"/>
                      <a:pt x="166" y="294"/>
                      <a:pt x="166" y="249"/>
                    </a:cubicBezTo>
                    <a:cubicBezTo>
                      <a:pt x="166" y="203"/>
                      <a:pt x="203" y="166"/>
                      <a:pt x="248" y="166"/>
                    </a:cubicBezTo>
                    <a:cubicBezTo>
                      <a:pt x="294" y="166"/>
                      <a:pt x="331" y="203"/>
                      <a:pt x="331" y="249"/>
                    </a:cubicBezTo>
                    <a:cubicBezTo>
                      <a:pt x="331" y="294"/>
                      <a:pt x="294" y="331"/>
                      <a:pt x="248" y="331"/>
                    </a:cubicBezTo>
                    <a:close/>
                    <a:moveTo>
                      <a:pt x="248" y="331"/>
                    </a:moveTo>
                    <a:cubicBezTo>
                      <a:pt x="248" y="331"/>
                      <a:pt x="248" y="331"/>
                      <a:pt x="248" y="331"/>
                    </a:cubicBezTo>
                  </a:path>
                </a:pathLst>
              </a:custGeom>
              <a:solidFill>
                <a:srgbClr val="019ADD">
                  <a:lumMod val="5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32" name="Freeform 35">
                <a:extLst>
                  <a:ext uri="{FF2B5EF4-FFF2-40B4-BE49-F238E27FC236}">
                    <a16:creationId xmlns:a16="http://schemas.microsoft.com/office/drawing/2014/main" id="{AC08B843-F41D-4F79-AFE4-E568198030F8}"/>
                  </a:ext>
                </a:extLst>
              </p:cNvPr>
              <p:cNvSpPr>
                <a:spLocks noEditPoints="1"/>
              </p:cNvSpPr>
              <p:nvPr/>
            </p:nvSpPr>
            <p:spPr bwMode="auto">
              <a:xfrm>
                <a:off x="9296687" y="28548012"/>
                <a:ext cx="1059821" cy="1076325"/>
              </a:xfrm>
              <a:custGeom>
                <a:avLst/>
                <a:gdLst>
                  <a:gd name="T0" fmla="*/ 343 w 344"/>
                  <a:gd name="T1" fmla="*/ 153 h 344"/>
                  <a:gd name="T2" fmla="*/ 332 w 344"/>
                  <a:gd name="T3" fmla="*/ 144 h 344"/>
                  <a:gd name="T4" fmla="*/ 296 w 344"/>
                  <a:gd name="T5" fmla="*/ 121 h 344"/>
                  <a:gd name="T6" fmla="*/ 306 w 344"/>
                  <a:gd name="T7" fmla="*/ 78 h 344"/>
                  <a:gd name="T8" fmla="*/ 307 w 344"/>
                  <a:gd name="T9" fmla="*/ 65 h 344"/>
                  <a:gd name="T10" fmla="*/ 280 w 344"/>
                  <a:gd name="T11" fmla="*/ 38 h 344"/>
                  <a:gd name="T12" fmla="*/ 267 w 344"/>
                  <a:gd name="T13" fmla="*/ 39 h 344"/>
                  <a:gd name="T14" fmla="*/ 224 w 344"/>
                  <a:gd name="T15" fmla="*/ 49 h 344"/>
                  <a:gd name="T16" fmla="*/ 200 w 344"/>
                  <a:gd name="T17" fmla="*/ 11 h 344"/>
                  <a:gd name="T18" fmla="*/ 192 w 344"/>
                  <a:gd name="T19" fmla="*/ 1 h 344"/>
                  <a:gd name="T20" fmla="*/ 153 w 344"/>
                  <a:gd name="T21" fmla="*/ 1 h 344"/>
                  <a:gd name="T22" fmla="*/ 145 w 344"/>
                  <a:gd name="T23" fmla="*/ 11 h 344"/>
                  <a:gd name="T24" fmla="*/ 121 w 344"/>
                  <a:gd name="T25" fmla="*/ 48 h 344"/>
                  <a:gd name="T26" fmla="*/ 79 w 344"/>
                  <a:gd name="T27" fmla="*/ 38 h 344"/>
                  <a:gd name="T28" fmla="*/ 66 w 344"/>
                  <a:gd name="T29" fmla="*/ 37 h 344"/>
                  <a:gd name="T30" fmla="*/ 38 w 344"/>
                  <a:gd name="T31" fmla="*/ 64 h 344"/>
                  <a:gd name="T32" fmla="*/ 39 w 344"/>
                  <a:gd name="T33" fmla="*/ 77 h 344"/>
                  <a:gd name="T34" fmla="*/ 49 w 344"/>
                  <a:gd name="T35" fmla="*/ 120 h 344"/>
                  <a:gd name="T36" fmla="*/ 11 w 344"/>
                  <a:gd name="T37" fmla="*/ 144 h 344"/>
                  <a:gd name="T38" fmla="*/ 1 w 344"/>
                  <a:gd name="T39" fmla="*/ 152 h 344"/>
                  <a:gd name="T40" fmla="*/ 1 w 344"/>
                  <a:gd name="T41" fmla="*/ 191 h 344"/>
                  <a:gd name="T42" fmla="*/ 13 w 344"/>
                  <a:gd name="T43" fmla="*/ 200 h 344"/>
                  <a:gd name="T44" fmla="*/ 48 w 344"/>
                  <a:gd name="T45" fmla="*/ 223 h 344"/>
                  <a:gd name="T46" fmla="*/ 38 w 344"/>
                  <a:gd name="T47" fmla="*/ 266 h 344"/>
                  <a:gd name="T48" fmla="*/ 37 w 344"/>
                  <a:gd name="T49" fmla="*/ 279 h 344"/>
                  <a:gd name="T50" fmla="*/ 64 w 344"/>
                  <a:gd name="T51" fmla="*/ 306 h 344"/>
                  <a:gd name="T52" fmla="*/ 77 w 344"/>
                  <a:gd name="T53" fmla="*/ 305 h 344"/>
                  <a:gd name="T54" fmla="*/ 120 w 344"/>
                  <a:gd name="T55" fmla="*/ 295 h 344"/>
                  <a:gd name="T56" fmla="*/ 144 w 344"/>
                  <a:gd name="T57" fmla="*/ 333 h 344"/>
                  <a:gd name="T58" fmla="*/ 152 w 344"/>
                  <a:gd name="T59" fmla="*/ 343 h 344"/>
                  <a:gd name="T60" fmla="*/ 172 w 344"/>
                  <a:gd name="T61" fmla="*/ 344 h 344"/>
                  <a:gd name="T62" fmla="*/ 191 w 344"/>
                  <a:gd name="T63" fmla="*/ 343 h 344"/>
                  <a:gd name="T64" fmla="*/ 199 w 344"/>
                  <a:gd name="T65" fmla="*/ 333 h 344"/>
                  <a:gd name="T66" fmla="*/ 223 w 344"/>
                  <a:gd name="T67" fmla="*/ 296 h 344"/>
                  <a:gd name="T68" fmla="*/ 265 w 344"/>
                  <a:gd name="T69" fmla="*/ 306 h 344"/>
                  <a:gd name="T70" fmla="*/ 278 w 344"/>
                  <a:gd name="T71" fmla="*/ 307 h 344"/>
                  <a:gd name="T72" fmla="*/ 306 w 344"/>
                  <a:gd name="T73" fmla="*/ 280 h 344"/>
                  <a:gd name="T74" fmla="*/ 305 w 344"/>
                  <a:gd name="T75" fmla="*/ 267 h 344"/>
                  <a:gd name="T76" fmla="*/ 295 w 344"/>
                  <a:gd name="T77" fmla="*/ 224 h 344"/>
                  <a:gd name="T78" fmla="*/ 331 w 344"/>
                  <a:gd name="T79" fmla="*/ 200 h 344"/>
                  <a:gd name="T80" fmla="*/ 333 w 344"/>
                  <a:gd name="T81" fmla="*/ 200 h 344"/>
                  <a:gd name="T82" fmla="*/ 343 w 344"/>
                  <a:gd name="T83" fmla="*/ 192 h 344"/>
                  <a:gd name="T84" fmla="*/ 343 w 344"/>
                  <a:gd name="T85" fmla="*/ 153 h 344"/>
                  <a:gd name="T86" fmla="*/ 172 w 344"/>
                  <a:gd name="T87" fmla="*/ 230 h 344"/>
                  <a:gd name="T88" fmla="*/ 115 w 344"/>
                  <a:gd name="T89" fmla="*/ 172 h 344"/>
                  <a:gd name="T90" fmla="*/ 172 w 344"/>
                  <a:gd name="T91" fmla="*/ 115 h 344"/>
                  <a:gd name="T92" fmla="*/ 230 w 344"/>
                  <a:gd name="T93" fmla="*/ 172 h 344"/>
                  <a:gd name="T94" fmla="*/ 172 w 344"/>
                  <a:gd name="T95" fmla="*/ 230 h 344"/>
                  <a:gd name="T96" fmla="*/ 172 w 344"/>
                  <a:gd name="T97" fmla="*/ 230 h 344"/>
                  <a:gd name="T98" fmla="*/ 172 w 344"/>
                  <a:gd name="T99" fmla="*/ 23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4" h="344">
                    <a:moveTo>
                      <a:pt x="343" y="153"/>
                    </a:moveTo>
                    <a:cubicBezTo>
                      <a:pt x="342" y="148"/>
                      <a:pt x="337" y="144"/>
                      <a:pt x="332" y="144"/>
                    </a:cubicBezTo>
                    <a:cubicBezTo>
                      <a:pt x="316" y="144"/>
                      <a:pt x="302" y="135"/>
                      <a:pt x="296" y="121"/>
                    </a:cubicBezTo>
                    <a:cubicBezTo>
                      <a:pt x="290" y="106"/>
                      <a:pt x="294" y="89"/>
                      <a:pt x="306" y="78"/>
                    </a:cubicBezTo>
                    <a:cubicBezTo>
                      <a:pt x="309" y="75"/>
                      <a:pt x="310" y="69"/>
                      <a:pt x="307" y="65"/>
                    </a:cubicBezTo>
                    <a:cubicBezTo>
                      <a:pt x="299" y="55"/>
                      <a:pt x="290" y="46"/>
                      <a:pt x="280" y="38"/>
                    </a:cubicBezTo>
                    <a:cubicBezTo>
                      <a:pt x="276" y="35"/>
                      <a:pt x="270" y="35"/>
                      <a:pt x="267" y="39"/>
                    </a:cubicBezTo>
                    <a:cubicBezTo>
                      <a:pt x="256" y="50"/>
                      <a:pt x="238" y="55"/>
                      <a:pt x="224" y="49"/>
                    </a:cubicBezTo>
                    <a:cubicBezTo>
                      <a:pt x="209" y="42"/>
                      <a:pt x="200" y="27"/>
                      <a:pt x="200" y="11"/>
                    </a:cubicBezTo>
                    <a:cubicBezTo>
                      <a:pt x="201" y="6"/>
                      <a:pt x="197" y="2"/>
                      <a:pt x="192" y="1"/>
                    </a:cubicBezTo>
                    <a:cubicBezTo>
                      <a:pt x="179" y="0"/>
                      <a:pt x="166" y="0"/>
                      <a:pt x="153" y="1"/>
                    </a:cubicBezTo>
                    <a:cubicBezTo>
                      <a:pt x="148" y="2"/>
                      <a:pt x="145" y="6"/>
                      <a:pt x="145" y="11"/>
                    </a:cubicBezTo>
                    <a:cubicBezTo>
                      <a:pt x="145" y="27"/>
                      <a:pt x="136" y="42"/>
                      <a:pt x="121" y="48"/>
                    </a:cubicBezTo>
                    <a:cubicBezTo>
                      <a:pt x="107" y="53"/>
                      <a:pt x="89" y="49"/>
                      <a:pt x="79" y="38"/>
                    </a:cubicBezTo>
                    <a:cubicBezTo>
                      <a:pt x="75" y="34"/>
                      <a:pt x="70" y="34"/>
                      <a:pt x="66" y="37"/>
                    </a:cubicBezTo>
                    <a:cubicBezTo>
                      <a:pt x="56" y="45"/>
                      <a:pt x="46" y="54"/>
                      <a:pt x="38" y="64"/>
                    </a:cubicBezTo>
                    <a:cubicBezTo>
                      <a:pt x="35" y="68"/>
                      <a:pt x="35" y="74"/>
                      <a:pt x="39" y="77"/>
                    </a:cubicBezTo>
                    <a:cubicBezTo>
                      <a:pt x="51" y="88"/>
                      <a:pt x="55" y="106"/>
                      <a:pt x="49" y="120"/>
                    </a:cubicBezTo>
                    <a:cubicBezTo>
                      <a:pt x="43" y="134"/>
                      <a:pt x="28" y="144"/>
                      <a:pt x="11" y="144"/>
                    </a:cubicBezTo>
                    <a:cubicBezTo>
                      <a:pt x="6" y="143"/>
                      <a:pt x="2" y="147"/>
                      <a:pt x="1" y="152"/>
                    </a:cubicBezTo>
                    <a:cubicBezTo>
                      <a:pt x="0" y="165"/>
                      <a:pt x="0" y="178"/>
                      <a:pt x="1" y="191"/>
                    </a:cubicBezTo>
                    <a:cubicBezTo>
                      <a:pt x="2" y="196"/>
                      <a:pt x="8" y="200"/>
                      <a:pt x="13" y="200"/>
                    </a:cubicBezTo>
                    <a:cubicBezTo>
                      <a:pt x="27" y="199"/>
                      <a:pt x="42" y="208"/>
                      <a:pt x="48" y="223"/>
                    </a:cubicBezTo>
                    <a:cubicBezTo>
                      <a:pt x="54" y="238"/>
                      <a:pt x="50" y="255"/>
                      <a:pt x="38" y="266"/>
                    </a:cubicBezTo>
                    <a:cubicBezTo>
                      <a:pt x="35" y="269"/>
                      <a:pt x="34" y="275"/>
                      <a:pt x="37" y="279"/>
                    </a:cubicBezTo>
                    <a:cubicBezTo>
                      <a:pt x="45" y="289"/>
                      <a:pt x="54" y="298"/>
                      <a:pt x="64" y="306"/>
                    </a:cubicBezTo>
                    <a:cubicBezTo>
                      <a:pt x="68" y="309"/>
                      <a:pt x="74" y="309"/>
                      <a:pt x="77" y="305"/>
                    </a:cubicBezTo>
                    <a:cubicBezTo>
                      <a:pt x="88" y="294"/>
                      <a:pt x="106" y="289"/>
                      <a:pt x="120" y="295"/>
                    </a:cubicBezTo>
                    <a:cubicBezTo>
                      <a:pt x="135" y="302"/>
                      <a:pt x="144" y="317"/>
                      <a:pt x="144" y="333"/>
                    </a:cubicBezTo>
                    <a:cubicBezTo>
                      <a:pt x="143" y="338"/>
                      <a:pt x="147" y="342"/>
                      <a:pt x="152" y="343"/>
                    </a:cubicBezTo>
                    <a:cubicBezTo>
                      <a:pt x="159" y="343"/>
                      <a:pt x="165" y="344"/>
                      <a:pt x="172" y="344"/>
                    </a:cubicBezTo>
                    <a:cubicBezTo>
                      <a:pt x="178" y="344"/>
                      <a:pt x="184" y="344"/>
                      <a:pt x="191" y="343"/>
                    </a:cubicBezTo>
                    <a:cubicBezTo>
                      <a:pt x="196" y="342"/>
                      <a:pt x="199" y="338"/>
                      <a:pt x="199" y="333"/>
                    </a:cubicBezTo>
                    <a:cubicBezTo>
                      <a:pt x="199" y="317"/>
                      <a:pt x="208" y="302"/>
                      <a:pt x="223" y="296"/>
                    </a:cubicBezTo>
                    <a:cubicBezTo>
                      <a:pt x="237" y="291"/>
                      <a:pt x="255" y="295"/>
                      <a:pt x="265" y="306"/>
                    </a:cubicBezTo>
                    <a:cubicBezTo>
                      <a:pt x="269" y="310"/>
                      <a:pt x="274" y="310"/>
                      <a:pt x="278" y="307"/>
                    </a:cubicBezTo>
                    <a:cubicBezTo>
                      <a:pt x="289" y="299"/>
                      <a:pt x="298" y="290"/>
                      <a:pt x="306" y="280"/>
                    </a:cubicBezTo>
                    <a:cubicBezTo>
                      <a:pt x="309" y="276"/>
                      <a:pt x="309" y="270"/>
                      <a:pt x="305" y="267"/>
                    </a:cubicBezTo>
                    <a:cubicBezTo>
                      <a:pt x="293" y="256"/>
                      <a:pt x="289" y="238"/>
                      <a:pt x="295" y="224"/>
                    </a:cubicBezTo>
                    <a:cubicBezTo>
                      <a:pt x="301" y="210"/>
                      <a:pt x="315" y="200"/>
                      <a:pt x="331" y="200"/>
                    </a:cubicBezTo>
                    <a:cubicBezTo>
                      <a:pt x="333" y="200"/>
                      <a:pt x="333" y="200"/>
                      <a:pt x="333" y="200"/>
                    </a:cubicBezTo>
                    <a:cubicBezTo>
                      <a:pt x="338" y="201"/>
                      <a:pt x="342" y="197"/>
                      <a:pt x="343" y="192"/>
                    </a:cubicBezTo>
                    <a:cubicBezTo>
                      <a:pt x="344" y="179"/>
                      <a:pt x="344" y="166"/>
                      <a:pt x="343" y="153"/>
                    </a:cubicBezTo>
                    <a:close/>
                    <a:moveTo>
                      <a:pt x="172" y="230"/>
                    </a:moveTo>
                    <a:cubicBezTo>
                      <a:pt x="141" y="230"/>
                      <a:pt x="115" y="204"/>
                      <a:pt x="115" y="172"/>
                    </a:cubicBezTo>
                    <a:cubicBezTo>
                      <a:pt x="115" y="141"/>
                      <a:pt x="141" y="115"/>
                      <a:pt x="172" y="115"/>
                    </a:cubicBezTo>
                    <a:cubicBezTo>
                      <a:pt x="204" y="115"/>
                      <a:pt x="230" y="141"/>
                      <a:pt x="230" y="172"/>
                    </a:cubicBezTo>
                    <a:cubicBezTo>
                      <a:pt x="230" y="204"/>
                      <a:pt x="204" y="230"/>
                      <a:pt x="172" y="230"/>
                    </a:cubicBezTo>
                    <a:close/>
                    <a:moveTo>
                      <a:pt x="172" y="230"/>
                    </a:moveTo>
                    <a:cubicBezTo>
                      <a:pt x="172" y="230"/>
                      <a:pt x="172" y="230"/>
                      <a:pt x="172" y="230"/>
                    </a:cubicBezTo>
                  </a:path>
                </a:pathLst>
              </a:custGeom>
              <a:solidFill>
                <a:srgbClr val="A5A5A5"/>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33" name="Freeform 41">
                <a:extLst>
                  <a:ext uri="{FF2B5EF4-FFF2-40B4-BE49-F238E27FC236}">
                    <a16:creationId xmlns:a16="http://schemas.microsoft.com/office/drawing/2014/main" id="{27864D4F-439C-4D5D-A413-AEF4CEB3CD16}"/>
                  </a:ext>
                </a:extLst>
              </p:cNvPr>
              <p:cNvSpPr>
                <a:spLocks noEditPoints="1"/>
              </p:cNvSpPr>
              <p:nvPr/>
            </p:nvSpPr>
            <p:spPr bwMode="auto">
              <a:xfrm>
                <a:off x="2852402" y="28863130"/>
                <a:ext cx="731558" cy="744538"/>
              </a:xfrm>
              <a:custGeom>
                <a:avLst/>
                <a:gdLst>
                  <a:gd name="T0" fmla="*/ 119 w 238"/>
                  <a:gd name="T1" fmla="*/ 238 h 238"/>
                  <a:gd name="T2" fmla="*/ 0 w 238"/>
                  <a:gd name="T3" fmla="*/ 119 h 238"/>
                  <a:gd name="T4" fmla="*/ 119 w 238"/>
                  <a:gd name="T5" fmla="*/ 0 h 238"/>
                  <a:gd name="T6" fmla="*/ 238 w 238"/>
                  <a:gd name="T7" fmla="*/ 119 h 238"/>
                  <a:gd name="T8" fmla="*/ 119 w 238"/>
                  <a:gd name="T9" fmla="*/ 238 h 238"/>
                  <a:gd name="T10" fmla="*/ 119 w 238"/>
                  <a:gd name="T11" fmla="*/ 8 h 238"/>
                  <a:gd name="T12" fmla="*/ 8 w 238"/>
                  <a:gd name="T13" fmla="*/ 119 h 238"/>
                  <a:gd name="T14" fmla="*/ 119 w 238"/>
                  <a:gd name="T15" fmla="*/ 230 h 238"/>
                  <a:gd name="T16" fmla="*/ 230 w 238"/>
                  <a:gd name="T17" fmla="*/ 119 h 238"/>
                  <a:gd name="T18" fmla="*/ 119 w 238"/>
                  <a:gd name="T19"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238"/>
                    </a:moveTo>
                    <a:cubicBezTo>
                      <a:pt x="53" y="238"/>
                      <a:pt x="0" y="185"/>
                      <a:pt x="0" y="119"/>
                    </a:cubicBezTo>
                    <a:cubicBezTo>
                      <a:pt x="0" y="54"/>
                      <a:pt x="53" y="0"/>
                      <a:pt x="119" y="0"/>
                    </a:cubicBezTo>
                    <a:cubicBezTo>
                      <a:pt x="185" y="0"/>
                      <a:pt x="238" y="54"/>
                      <a:pt x="238" y="119"/>
                    </a:cubicBezTo>
                    <a:cubicBezTo>
                      <a:pt x="238" y="185"/>
                      <a:pt x="185" y="238"/>
                      <a:pt x="119" y="238"/>
                    </a:cubicBezTo>
                    <a:close/>
                    <a:moveTo>
                      <a:pt x="119" y="8"/>
                    </a:moveTo>
                    <a:cubicBezTo>
                      <a:pt x="58" y="8"/>
                      <a:pt x="8" y="58"/>
                      <a:pt x="8" y="119"/>
                    </a:cubicBezTo>
                    <a:cubicBezTo>
                      <a:pt x="8" y="181"/>
                      <a:pt x="58" y="230"/>
                      <a:pt x="119" y="230"/>
                    </a:cubicBezTo>
                    <a:cubicBezTo>
                      <a:pt x="180" y="230"/>
                      <a:pt x="230" y="181"/>
                      <a:pt x="230" y="119"/>
                    </a:cubicBezTo>
                    <a:cubicBezTo>
                      <a:pt x="230" y="58"/>
                      <a:pt x="180" y="8"/>
                      <a:pt x="1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34" name="Freeform 41">
                <a:extLst>
                  <a:ext uri="{FF2B5EF4-FFF2-40B4-BE49-F238E27FC236}">
                    <a16:creationId xmlns:a16="http://schemas.microsoft.com/office/drawing/2014/main" id="{50C1BF00-1BF4-4608-9676-3F0C4F24D610}"/>
                  </a:ext>
                </a:extLst>
              </p:cNvPr>
              <p:cNvSpPr>
                <a:spLocks noEditPoints="1"/>
              </p:cNvSpPr>
              <p:nvPr/>
            </p:nvSpPr>
            <p:spPr bwMode="auto">
              <a:xfrm>
                <a:off x="8191403" y="28947043"/>
                <a:ext cx="731558" cy="744538"/>
              </a:xfrm>
              <a:custGeom>
                <a:avLst/>
                <a:gdLst>
                  <a:gd name="T0" fmla="*/ 119 w 238"/>
                  <a:gd name="T1" fmla="*/ 238 h 238"/>
                  <a:gd name="T2" fmla="*/ 0 w 238"/>
                  <a:gd name="T3" fmla="*/ 119 h 238"/>
                  <a:gd name="T4" fmla="*/ 119 w 238"/>
                  <a:gd name="T5" fmla="*/ 0 h 238"/>
                  <a:gd name="T6" fmla="*/ 238 w 238"/>
                  <a:gd name="T7" fmla="*/ 119 h 238"/>
                  <a:gd name="T8" fmla="*/ 119 w 238"/>
                  <a:gd name="T9" fmla="*/ 238 h 238"/>
                  <a:gd name="T10" fmla="*/ 119 w 238"/>
                  <a:gd name="T11" fmla="*/ 8 h 238"/>
                  <a:gd name="T12" fmla="*/ 8 w 238"/>
                  <a:gd name="T13" fmla="*/ 119 h 238"/>
                  <a:gd name="T14" fmla="*/ 119 w 238"/>
                  <a:gd name="T15" fmla="*/ 230 h 238"/>
                  <a:gd name="T16" fmla="*/ 230 w 238"/>
                  <a:gd name="T17" fmla="*/ 119 h 238"/>
                  <a:gd name="T18" fmla="*/ 119 w 238"/>
                  <a:gd name="T19"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238"/>
                    </a:moveTo>
                    <a:cubicBezTo>
                      <a:pt x="53" y="238"/>
                      <a:pt x="0" y="185"/>
                      <a:pt x="0" y="119"/>
                    </a:cubicBezTo>
                    <a:cubicBezTo>
                      <a:pt x="0" y="54"/>
                      <a:pt x="53" y="0"/>
                      <a:pt x="119" y="0"/>
                    </a:cubicBezTo>
                    <a:cubicBezTo>
                      <a:pt x="185" y="0"/>
                      <a:pt x="238" y="54"/>
                      <a:pt x="238" y="119"/>
                    </a:cubicBezTo>
                    <a:cubicBezTo>
                      <a:pt x="238" y="185"/>
                      <a:pt x="185" y="238"/>
                      <a:pt x="119" y="238"/>
                    </a:cubicBezTo>
                    <a:close/>
                    <a:moveTo>
                      <a:pt x="119" y="8"/>
                    </a:moveTo>
                    <a:cubicBezTo>
                      <a:pt x="58" y="8"/>
                      <a:pt x="8" y="58"/>
                      <a:pt x="8" y="119"/>
                    </a:cubicBezTo>
                    <a:cubicBezTo>
                      <a:pt x="8" y="181"/>
                      <a:pt x="58" y="230"/>
                      <a:pt x="119" y="230"/>
                    </a:cubicBezTo>
                    <a:cubicBezTo>
                      <a:pt x="180" y="230"/>
                      <a:pt x="230" y="181"/>
                      <a:pt x="230" y="119"/>
                    </a:cubicBezTo>
                    <a:cubicBezTo>
                      <a:pt x="230" y="58"/>
                      <a:pt x="180" y="8"/>
                      <a:pt x="1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35" name="Freeform 41">
                <a:extLst>
                  <a:ext uri="{FF2B5EF4-FFF2-40B4-BE49-F238E27FC236}">
                    <a16:creationId xmlns:a16="http://schemas.microsoft.com/office/drawing/2014/main" id="{00001D8A-F88B-4BC3-9E87-108A2A5F4E03}"/>
                  </a:ext>
                </a:extLst>
              </p:cNvPr>
              <p:cNvSpPr>
                <a:spLocks noEditPoints="1"/>
              </p:cNvSpPr>
              <p:nvPr/>
            </p:nvSpPr>
            <p:spPr bwMode="auto">
              <a:xfrm>
                <a:off x="6741863" y="29230296"/>
                <a:ext cx="731558" cy="744538"/>
              </a:xfrm>
              <a:custGeom>
                <a:avLst/>
                <a:gdLst>
                  <a:gd name="T0" fmla="*/ 119 w 238"/>
                  <a:gd name="T1" fmla="*/ 238 h 238"/>
                  <a:gd name="T2" fmla="*/ 0 w 238"/>
                  <a:gd name="T3" fmla="*/ 119 h 238"/>
                  <a:gd name="T4" fmla="*/ 119 w 238"/>
                  <a:gd name="T5" fmla="*/ 0 h 238"/>
                  <a:gd name="T6" fmla="*/ 238 w 238"/>
                  <a:gd name="T7" fmla="*/ 119 h 238"/>
                  <a:gd name="T8" fmla="*/ 119 w 238"/>
                  <a:gd name="T9" fmla="*/ 238 h 238"/>
                  <a:gd name="T10" fmla="*/ 119 w 238"/>
                  <a:gd name="T11" fmla="*/ 8 h 238"/>
                  <a:gd name="T12" fmla="*/ 8 w 238"/>
                  <a:gd name="T13" fmla="*/ 119 h 238"/>
                  <a:gd name="T14" fmla="*/ 119 w 238"/>
                  <a:gd name="T15" fmla="*/ 230 h 238"/>
                  <a:gd name="T16" fmla="*/ 230 w 238"/>
                  <a:gd name="T17" fmla="*/ 119 h 238"/>
                  <a:gd name="T18" fmla="*/ 119 w 238"/>
                  <a:gd name="T19"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238"/>
                    </a:moveTo>
                    <a:cubicBezTo>
                      <a:pt x="53" y="238"/>
                      <a:pt x="0" y="185"/>
                      <a:pt x="0" y="119"/>
                    </a:cubicBezTo>
                    <a:cubicBezTo>
                      <a:pt x="0" y="54"/>
                      <a:pt x="53" y="0"/>
                      <a:pt x="119" y="0"/>
                    </a:cubicBezTo>
                    <a:cubicBezTo>
                      <a:pt x="185" y="0"/>
                      <a:pt x="238" y="54"/>
                      <a:pt x="238" y="119"/>
                    </a:cubicBezTo>
                    <a:cubicBezTo>
                      <a:pt x="238" y="185"/>
                      <a:pt x="185" y="238"/>
                      <a:pt x="119" y="238"/>
                    </a:cubicBezTo>
                    <a:close/>
                    <a:moveTo>
                      <a:pt x="119" y="8"/>
                    </a:moveTo>
                    <a:cubicBezTo>
                      <a:pt x="58" y="8"/>
                      <a:pt x="8" y="58"/>
                      <a:pt x="8" y="119"/>
                    </a:cubicBezTo>
                    <a:cubicBezTo>
                      <a:pt x="8" y="181"/>
                      <a:pt x="58" y="230"/>
                      <a:pt x="119" y="230"/>
                    </a:cubicBezTo>
                    <a:cubicBezTo>
                      <a:pt x="180" y="230"/>
                      <a:pt x="230" y="181"/>
                      <a:pt x="230" y="119"/>
                    </a:cubicBezTo>
                    <a:cubicBezTo>
                      <a:pt x="230" y="58"/>
                      <a:pt x="180" y="8"/>
                      <a:pt x="1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36" name="TextBox 35">
                <a:extLst>
                  <a:ext uri="{FF2B5EF4-FFF2-40B4-BE49-F238E27FC236}">
                    <a16:creationId xmlns:a16="http://schemas.microsoft.com/office/drawing/2014/main" id="{8A8AC5A7-0A34-447E-87E4-B2AABDCA6EA6}"/>
                  </a:ext>
                </a:extLst>
              </p:cNvPr>
              <p:cNvSpPr txBox="1"/>
              <p:nvPr/>
            </p:nvSpPr>
            <p:spPr>
              <a:xfrm>
                <a:off x="8137647" y="30099785"/>
                <a:ext cx="1723453" cy="610001"/>
              </a:xfrm>
              <a:prstGeom prst="rect">
                <a:avLst/>
              </a:prstGeom>
              <a:noFill/>
            </p:spPr>
            <p:txBody>
              <a:bodyPr wrap="square" rtlCol="0">
                <a:spAutoFit/>
              </a:bodyPr>
              <a:lstStyle/>
              <a:p>
                <a:r>
                  <a:rPr lang="en-US" sz="1100" b="1">
                    <a:solidFill>
                      <a:srgbClr val="50C8E8"/>
                    </a:solidFill>
                  </a:rPr>
                  <a:t>Screen </a:t>
                </a:r>
              </a:p>
            </p:txBody>
          </p:sp>
          <p:sp>
            <p:nvSpPr>
              <p:cNvPr id="37" name="TextBox 36">
                <a:extLst>
                  <a:ext uri="{FF2B5EF4-FFF2-40B4-BE49-F238E27FC236}">
                    <a16:creationId xmlns:a16="http://schemas.microsoft.com/office/drawing/2014/main" id="{A186BD0A-4F33-4757-935C-99A8C3AF0E12}"/>
                  </a:ext>
                </a:extLst>
              </p:cNvPr>
              <p:cNvSpPr txBox="1"/>
              <p:nvPr/>
            </p:nvSpPr>
            <p:spPr>
              <a:xfrm>
                <a:off x="2233344" y="30016998"/>
                <a:ext cx="1723453" cy="400856"/>
              </a:xfrm>
              <a:prstGeom prst="rect">
                <a:avLst/>
              </a:prstGeom>
              <a:noFill/>
            </p:spPr>
            <p:txBody>
              <a:bodyPr wrap="square" rtlCol="0">
                <a:spAutoFit/>
              </a:bodyPr>
              <a:lstStyle/>
              <a:p>
                <a:pPr algn="ctr"/>
                <a:r>
                  <a:rPr lang="en-US" sz="1100" b="1">
                    <a:solidFill>
                      <a:schemeClr val="bg1"/>
                    </a:solidFill>
                  </a:rPr>
                  <a:t>Dry Blend</a:t>
                </a:r>
              </a:p>
            </p:txBody>
          </p:sp>
          <p:sp>
            <p:nvSpPr>
              <p:cNvPr id="38" name="TextBox 37">
                <a:extLst>
                  <a:ext uri="{FF2B5EF4-FFF2-40B4-BE49-F238E27FC236}">
                    <a16:creationId xmlns:a16="http://schemas.microsoft.com/office/drawing/2014/main" id="{65EFD162-6CED-40F7-BBFF-60B9B5D9AB30}"/>
                  </a:ext>
                </a:extLst>
              </p:cNvPr>
              <p:cNvSpPr txBox="1"/>
              <p:nvPr/>
            </p:nvSpPr>
            <p:spPr>
              <a:xfrm>
                <a:off x="4525217" y="26554667"/>
                <a:ext cx="1723453" cy="610001"/>
              </a:xfrm>
              <a:prstGeom prst="rect">
                <a:avLst/>
              </a:prstGeom>
              <a:noFill/>
            </p:spPr>
            <p:txBody>
              <a:bodyPr wrap="square" rtlCol="0">
                <a:spAutoFit/>
              </a:bodyPr>
              <a:lstStyle/>
              <a:p>
                <a:pPr algn="ctr"/>
                <a:r>
                  <a:rPr lang="en-US" sz="1100" b="1">
                    <a:solidFill>
                      <a:srgbClr val="0070C0"/>
                    </a:solidFill>
                  </a:rPr>
                  <a:t>Granulate </a:t>
                </a:r>
              </a:p>
            </p:txBody>
          </p:sp>
          <p:sp>
            <p:nvSpPr>
              <p:cNvPr id="39" name="TextBox 38">
                <a:extLst>
                  <a:ext uri="{FF2B5EF4-FFF2-40B4-BE49-F238E27FC236}">
                    <a16:creationId xmlns:a16="http://schemas.microsoft.com/office/drawing/2014/main" id="{12C83D05-6E1C-4598-A26B-2BF7D26F1852}"/>
                  </a:ext>
                </a:extLst>
              </p:cNvPr>
              <p:cNvSpPr txBox="1"/>
              <p:nvPr/>
            </p:nvSpPr>
            <p:spPr>
              <a:xfrm>
                <a:off x="5820851" y="28102995"/>
                <a:ext cx="1723453" cy="610001"/>
              </a:xfrm>
              <a:prstGeom prst="rect">
                <a:avLst/>
              </a:prstGeom>
              <a:noFill/>
            </p:spPr>
            <p:txBody>
              <a:bodyPr wrap="square" rtlCol="0">
                <a:spAutoFit/>
              </a:bodyPr>
              <a:lstStyle/>
              <a:p>
                <a:pPr algn="ctr"/>
                <a:r>
                  <a:rPr lang="en-US" sz="1100" b="1">
                    <a:solidFill>
                      <a:srgbClr val="F06725"/>
                    </a:solidFill>
                  </a:rPr>
                  <a:t>Screen  </a:t>
                </a:r>
              </a:p>
            </p:txBody>
          </p:sp>
          <p:sp>
            <p:nvSpPr>
              <p:cNvPr id="40" name="TextBox 39">
                <a:extLst>
                  <a:ext uri="{FF2B5EF4-FFF2-40B4-BE49-F238E27FC236}">
                    <a16:creationId xmlns:a16="http://schemas.microsoft.com/office/drawing/2014/main" id="{B2973E81-DBD7-4D0F-AEA2-67A117C3AE76}"/>
                  </a:ext>
                </a:extLst>
              </p:cNvPr>
              <p:cNvSpPr txBox="1"/>
              <p:nvPr/>
            </p:nvSpPr>
            <p:spPr>
              <a:xfrm>
                <a:off x="6143669" y="30362563"/>
                <a:ext cx="1723453" cy="610002"/>
              </a:xfrm>
              <a:prstGeom prst="rect">
                <a:avLst/>
              </a:prstGeom>
              <a:noFill/>
            </p:spPr>
            <p:txBody>
              <a:bodyPr wrap="square" rtlCol="0">
                <a:spAutoFit/>
              </a:bodyPr>
              <a:lstStyle/>
              <a:p>
                <a:pPr algn="ctr"/>
                <a:r>
                  <a:rPr lang="en-US" sz="1100" b="1">
                    <a:solidFill>
                      <a:srgbClr val="003054"/>
                    </a:solidFill>
                  </a:rPr>
                  <a:t>Dry</a:t>
                </a:r>
              </a:p>
            </p:txBody>
          </p:sp>
          <p:sp>
            <p:nvSpPr>
              <p:cNvPr id="41" name="TextBox 40">
                <a:extLst>
                  <a:ext uri="{FF2B5EF4-FFF2-40B4-BE49-F238E27FC236}">
                    <a16:creationId xmlns:a16="http://schemas.microsoft.com/office/drawing/2014/main" id="{C211D696-8AA8-4158-A42B-CDCB91F8878A}"/>
                  </a:ext>
                </a:extLst>
              </p:cNvPr>
              <p:cNvSpPr txBox="1"/>
              <p:nvPr/>
            </p:nvSpPr>
            <p:spPr>
              <a:xfrm>
                <a:off x="3839710" y="29045423"/>
                <a:ext cx="1723453" cy="610002"/>
              </a:xfrm>
              <a:prstGeom prst="rect">
                <a:avLst/>
              </a:prstGeom>
              <a:noFill/>
            </p:spPr>
            <p:txBody>
              <a:bodyPr wrap="square" rtlCol="0">
                <a:spAutoFit/>
              </a:bodyPr>
              <a:lstStyle/>
              <a:p>
                <a:pPr algn="ctr"/>
                <a:r>
                  <a:rPr lang="en-US" sz="1100" b="1">
                    <a:solidFill>
                      <a:srgbClr val="862564"/>
                    </a:solidFill>
                  </a:rPr>
                  <a:t>Wet Mass</a:t>
                </a:r>
              </a:p>
            </p:txBody>
          </p:sp>
          <p:sp>
            <p:nvSpPr>
              <p:cNvPr id="42" name="TextBox 41">
                <a:extLst>
                  <a:ext uri="{FF2B5EF4-FFF2-40B4-BE49-F238E27FC236}">
                    <a16:creationId xmlns:a16="http://schemas.microsoft.com/office/drawing/2014/main" id="{DC099895-E589-4C3E-BBB8-8056256DB8FC}"/>
                  </a:ext>
                </a:extLst>
              </p:cNvPr>
              <p:cNvSpPr txBox="1"/>
              <p:nvPr/>
            </p:nvSpPr>
            <p:spPr>
              <a:xfrm>
                <a:off x="8951456" y="29677396"/>
                <a:ext cx="1723453" cy="610002"/>
              </a:xfrm>
              <a:prstGeom prst="rect">
                <a:avLst/>
              </a:prstGeom>
              <a:noFill/>
            </p:spPr>
            <p:txBody>
              <a:bodyPr wrap="square" rtlCol="0">
                <a:spAutoFit/>
              </a:bodyPr>
              <a:lstStyle/>
              <a:p>
                <a:pPr algn="ctr"/>
                <a:r>
                  <a:rPr lang="en-US" sz="1100" b="1">
                    <a:solidFill>
                      <a:srgbClr val="A5A5A5"/>
                    </a:solidFill>
                  </a:rPr>
                  <a:t>Lubricate</a:t>
                </a:r>
              </a:p>
            </p:txBody>
          </p:sp>
        </p:grpSp>
        <p:sp>
          <p:nvSpPr>
            <p:cNvPr id="22" name="Freeform 37">
              <a:extLst>
                <a:ext uri="{FF2B5EF4-FFF2-40B4-BE49-F238E27FC236}">
                  <a16:creationId xmlns:a16="http://schemas.microsoft.com/office/drawing/2014/main" id="{3A27E730-4DA0-48A1-90EB-083CF9DA595E}"/>
                </a:ext>
              </a:extLst>
            </p:cNvPr>
            <p:cNvSpPr>
              <a:spLocks noEditPoints="1"/>
            </p:cNvSpPr>
            <p:nvPr/>
          </p:nvSpPr>
          <p:spPr bwMode="auto">
            <a:xfrm>
              <a:off x="10236915" y="2465909"/>
              <a:ext cx="732782" cy="665849"/>
            </a:xfrm>
            <a:custGeom>
              <a:avLst/>
              <a:gdLst>
                <a:gd name="T0" fmla="*/ 494 w 496"/>
                <a:gd name="T1" fmla="*/ 221 h 496"/>
                <a:gd name="T2" fmla="*/ 478 w 496"/>
                <a:gd name="T3" fmla="*/ 209 h 496"/>
                <a:gd name="T4" fmla="*/ 427 w 496"/>
                <a:gd name="T5" fmla="*/ 175 h 496"/>
                <a:gd name="T6" fmla="*/ 441 w 496"/>
                <a:gd name="T7" fmla="*/ 113 h 496"/>
                <a:gd name="T8" fmla="*/ 442 w 496"/>
                <a:gd name="T9" fmla="*/ 95 h 496"/>
                <a:gd name="T10" fmla="*/ 403 w 496"/>
                <a:gd name="T11" fmla="*/ 55 h 496"/>
                <a:gd name="T12" fmla="*/ 384 w 496"/>
                <a:gd name="T13" fmla="*/ 57 h 496"/>
                <a:gd name="T14" fmla="*/ 322 w 496"/>
                <a:gd name="T15" fmla="*/ 71 h 496"/>
                <a:gd name="T16" fmla="*/ 289 w 496"/>
                <a:gd name="T17" fmla="*/ 17 h 496"/>
                <a:gd name="T18" fmla="*/ 277 w 496"/>
                <a:gd name="T19" fmla="*/ 2 h 496"/>
                <a:gd name="T20" fmla="*/ 221 w 496"/>
                <a:gd name="T21" fmla="*/ 2 h 496"/>
                <a:gd name="T22" fmla="*/ 209 w 496"/>
                <a:gd name="T23" fmla="*/ 16 h 496"/>
                <a:gd name="T24" fmla="*/ 175 w 496"/>
                <a:gd name="T25" fmla="*/ 69 h 496"/>
                <a:gd name="T26" fmla="*/ 113 w 496"/>
                <a:gd name="T27" fmla="*/ 55 h 496"/>
                <a:gd name="T28" fmla="*/ 95 w 496"/>
                <a:gd name="T29" fmla="*/ 54 h 496"/>
                <a:gd name="T30" fmla="*/ 55 w 496"/>
                <a:gd name="T31" fmla="*/ 93 h 496"/>
                <a:gd name="T32" fmla="*/ 56 w 496"/>
                <a:gd name="T33" fmla="*/ 112 h 496"/>
                <a:gd name="T34" fmla="*/ 70 w 496"/>
                <a:gd name="T35" fmla="*/ 174 h 496"/>
                <a:gd name="T36" fmla="*/ 16 w 496"/>
                <a:gd name="T37" fmla="*/ 207 h 496"/>
                <a:gd name="T38" fmla="*/ 2 w 496"/>
                <a:gd name="T39" fmla="*/ 220 h 496"/>
                <a:gd name="T40" fmla="*/ 2 w 496"/>
                <a:gd name="T41" fmla="*/ 276 h 496"/>
                <a:gd name="T42" fmla="*/ 18 w 496"/>
                <a:gd name="T43" fmla="*/ 288 h 496"/>
                <a:gd name="T44" fmla="*/ 69 w 496"/>
                <a:gd name="T45" fmla="*/ 322 h 496"/>
                <a:gd name="T46" fmla="*/ 55 w 496"/>
                <a:gd name="T47" fmla="*/ 383 h 496"/>
                <a:gd name="T48" fmla="*/ 54 w 496"/>
                <a:gd name="T49" fmla="*/ 402 h 496"/>
                <a:gd name="T50" fmla="*/ 93 w 496"/>
                <a:gd name="T51" fmla="*/ 442 h 496"/>
                <a:gd name="T52" fmla="*/ 112 w 496"/>
                <a:gd name="T53" fmla="*/ 440 h 496"/>
                <a:gd name="T54" fmla="*/ 173 w 496"/>
                <a:gd name="T55" fmla="*/ 426 h 496"/>
                <a:gd name="T56" fmla="*/ 207 w 496"/>
                <a:gd name="T57" fmla="*/ 480 h 496"/>
                <a:gd name="T58" fmla="*/ 219 w 496"/>
                <a:gd name="T59" fmla="*/ 494 h 496"/>
                <a:gd name="T60" fmla="*/ 248 w 496"/>
                <a:gd name="T61" fmla="*/ 496 h 496"/>
                <a:gd name="T62" fmla="*/ 275 w 496"/>
                <a:gd name="T63" fmla="*/ 495 h 496"/>
                <a:gd name="T64" fmla="*/ 287 w 496"/>
                <a:gd name="T65" fmla="*/ 480 h 496"/>
                <a:gd name="T66" fmla="*/ 321 w 496"/>
                <a:gd name="T67" fmla="*/ 428 h 496"/>
                <a:gd name="T68" fmla="*/ 382 w 496"/>
                <a:gd name="T69" fmla="*/ 442 h 496"/>
                <a:gd name="T70" fmla="*/ 401 w 496"/>
                <a:gd name="T71" fmla="*/ 443 h 496"/>
                <a:gd name="T72" fmla="*/ 441 w 496"/>
                <a:gd name="T73" fmla="*/ 403 h 496"/>
                <a:gd name="T74" fmla="*/ 440 w 496"/>
                <a:gd name="T75" fmla="*/ 385 h 496"/>
                <a:gd name="T76" fmla="*/ 426 w 496"/>
                <a:gd name="T77" fmla="*/ 323 h 496"/>
                <a:gd name="T78" fmla="*/ 476 w 496"/>
                <a:gd name="T79" fmla="*/ 289 h 496"/>
                <a:gd name="T80" fmla="*/ 479 w 496"/>
                <a:gd name="T81" fmla="*/ 289 h 496"/>
                <a:gd name="T82" fmla="*/ 494 w 496"/>
                <a:gd name="T83" fmla="*/ 277 h 496"/>
                <a:gd name="T84" fmla="*/ 494 w 496"/>
                <a:gd name="T85" fmla="*/ 221 h 496"/>
                <a:gd name="T86" fmla="*/ 248 w 496"/>
                <a:gd name="T87" fmla="*/ 308 h 496"/>
                <a:gd name="T88" fmla="*/ 189 w 496"/>
                <a:gd name="T89" fmla="*/ 249 h 496"/>
                <a:gd name="T90" fmla="*/ 248 w 496"/>
                <a:gd name="T91" fmla="*/ 190 h 496"/>
                <a:gd name="T92" fmla="*/ 307 w 496"/>
                <a:gd name="T93" fmla="*/ 249 h 496"/>
                <a:gd name="T94" fmla="*/ 248 w 496"/>
                <a:gd name="T95" fmla="*/ 308 h 496"/>
                <a:gd name="T96" fmla="*/ 248 w 496"/>
                <a:gd name="T97" fmla="*/ 332 h 496"/>
                <a:gd name="T98" fmla="*/ 248 w 496"/>
                <a:gd name="T99" fmla="*/ 33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6" h="496">
                  <a:moveTo>
                    <a:pt x="494" y="221"/>
                  </a:moveTo>
                  <a:cubicBezTo>
                    <a:pt x="493" y="214"/>
                    <a:pt x="485" y="209"/>
                    <a:pt x="478" y="209"/>
                  </a:cubicBezTo>
                  <a:cubicBezTo>
                    <a:pt x="455" y="209"/>
                    <a:pt x="435" y="195"/>
                    <a:pt x="427" y="175"/>
                  </a:cubicBezTo>
                  <a:cubicBezTo>
                    <a:pt x="418" y="154"/>
                    <a:pt x="424" y="129"/>
                    <a:pt x="441" y="113"/>
                  </a:cubicBezTo>
                  <a:cubicBezTo>
                    <a:pt x="446" y="109"/>
                    <a:pt x="447" y="100"/>
                    <a:pt x="442" y="95"/>
                  </a:cubicBezTo>
                  <a:cubicBezTo>
                    <a:pt x="431" y="80"/>
                    <a:pt x="417" y="67"/>
                    <a:pt x="403" y="55"/>
                  </a:cubicBezTo>
                  <a:cubicBezTo>
                    <a:pt x="397" y="51"/>
                    <a:pt x="389" y="51"/>
                    <a:pt x="384" y="57"/>
                  </a:cubicBezTo>
                  <a:cubicBezTo>
                    <a:pt x="369" y="73"/>
                    <a:pt x="343" y="79"/>
                    <a:pt x="322" y="71"/>
                  </a:cubicBezTo>
                  <a:cubicBezTo>
                    <a:pt x="301" y="62"/>
                    <a:pt x="288" y="40"/>
                    <a:pt x="289" y="17"/>
                  </a:cubicBezTo>
                  <a:cubicBezTo>
                    <a:pt x="289" y="9"/>
                    <a:pt x="284" y="3"/>
                    <a:pt x="277" y="2"/>
                  </a:cubicBezTo>
                  <a:cubicBezTo>
                    <a:pt x="258" y="0"/>
                    <a:pt x="240" y="0"/>
                    <a:pt x="221" y="2"/>
                  </a:cubicBezTo>
                  <a:cubicBezTo>
                    <a:pt x="214" y="3"/>
                    <a:pt x="208" y="9"/>
                    <a:pt x="209" y="16"/>
                  </a:cubicBezTo>
                  <a:cubicBezTo>
                    <a:pt x="210" y="39"/>
                    <a:pt x="196" y="60"/>
                    <a:pt x="175" y="69"/>
                  </a:cubicBezTo>
                  <a:cubicBezTo>
                    <a:pt x="155" y="77"/>
                    <a:pt x="128" y="71"/>
                    <a:pt x="113" y="55"/>
                  </a:cubicBezTo>
                  <a:cubicBezTo>
                    <a:pt x="109" y="50"/>
                    <a:pt x="100" y="49"/>
                    <a:pt x="95" y="54"/>
                  </a:cubicBezTo>
                  <a:cubicBezTo>
                    <a:pt x="80" y="65"/>
                    <a:pt x="66" y="79"/>
                    <a:pt x="55" y="93"/>
                  </a:cubicBezTo>
                  <a:cubicBezTo>
                    <a:pt x="50" y="99"/>
                    <a:pt x="51" y="107"/>
                    <a:pt x="56" y="112"/>
                  </a:cubicBezTo>
                  <a:cubicBezTo>
                    <a:pt x="73" y="128"/>
                    <a:pt x="79" y="153"/>
                    <a:pt x="70" y="174"/>
                  </a:cubicBezTo>
                  <a:cubicBezTo>
                    <a:pt x="61" y="194"/>
                    <a:pt x="40" y="207"/>
                    <a:pt x="16" y="207"/>
                  </a:cubicBezTo>
                  <a:cubicBezTo>
                    <a:pt x="8" y="207"/>
                    <a:pt x="3" y="212"/>
                    <a:pt x="2" y="220"/>
                  </a:cubicBezTo>
                  <a:cubicBezTo>
                    <a:pt x="0" y="238"/>
                    <a:pt x="0" y="257"/>
                    <a:pt x="2" y="276"/>
                  </a:cubicBezTo>
                  <a:cubicBezTo>
                    <a:pt x="2" y="283"/>
                    <a:pt x="11" y="288"/>
                    <a:pt x="18" y="288"/>
                  </a:cubicBezTo>
                  <a:cubicBezTo>
                    <a:pt x="40" y="288"/>
                    <a:pt x="60" y="301"/>
                    <a:pt x="69" y="322"/>
                  </a:cubicBezTo>
                  <a:cubicBezTo>
                    <a:pt x="78" y="343"/>
                    <a:pt x="72" y="368"/>
                    <a:pt x="55" y="383"/>
                  </a:cubicBezTo>
                  <a:cubicBezTo>
                    <a:pt x="50" y="388"/>
                    <a:pt x="49" y="396"/>
                    <a:pt x="54" y="402"/>
                  </a:cubicBezTo>
                  <a:cubicBezTo>
                    <a:pt x="65" y="417"/>
                    <a:pt x="78" y="430"/>
                    <a:pt x="93" y="442"/>
                  </a:cubicBezTo>
                  <a:cubicBezTo>
                    <a:pt x="98" y="446"/>
                    <a:pt x="107" y="446"/>
                    <a:pt x="112" y="440"/>
                  </a:cubicBezTo>
                  <a:cubicBezTo>
                    <a:pt x="126" y="424"/>
                    <a:pt x="153" y="418"/>
                    <a:pt x="173" y="426"/>
                  </a:cubicBezTo>
                  <a:cubicBezTo>
                    <a:pt x="195" y="435"/>
                    <a:pt x="208" y="457"/>
                    <a:pt x="207" y="480"/>
                  </a:cubicBezTo>
                  <a:cubicBezTo>
                    <a:pt x="206" y="487"/>
                    <a:pt x="212" y="494"/>
                    <a:pt x="219" y="494"/>
                  </a:cubicBezTo>
                  <a:cubicBezTo>
                    <a:pt x="229" y="496"/>
                    <a:pt x="238" y="496"/>
                    <a:pt x="248" y="496"/>
                  </a:cubicBezTo>
                  <a:cubicBezTo>
                    <a:pt x="257" y="496"/>
                    <a:pt x="266" y="496"/>
                    <a:pt x="275" y="495"/>
                  </a:cubicBezTo>
                  <a:cubicBezTo>
                    <a:pt x="282" y="494"/>
                    <a:pt x="287" y="488"/>
                    <a:pt x="287" y="480"/>
                  </a:cubicBezTo>
                  <a:cubicBezTo>
                    <a:pt x="286" y="457"/>
                    <a:pt x="300" y="436"/>
                    <a:pt x="321" y="428"/>
                  </a:cubicBezTo>
                  <a:cubicBezTo>
                    <a:pt x="341" y="419"/>
                    <a:pt x="368" y="425"/>
                    <a:pt x="382" y="442"/>
                  </a:cubicBezTo>
                  <a:cubicBezTo>
                    <a:pt x="387" y="447"/>
                    <a:pt x="395" y="448"/>
                    <a:pt x="401" y="443"/>
                  </a:cubicBezTo>
                  <a:cubicBezTo>
                    <a:pt x="416" y="431"/>
                    <a:pt x="429" y="418"/>
                    <a:pt x="441" y="403"/>
                  </a:cubicBezTo>
                  <a:cubicBezTo>
                    <a:pt x="446" y="398"/>
                    <a:pt x="445" y="390"/>
                    <a:pt x="440" y="385"/>
                  </a:cubicBezTo>
                  <a:cubicBezTo>
                    <a:pt x="422" y="369"/>
                    <a:pt x="417" y="344"/>
                    <a:pt x="426" y="323"/>
                  </a:cubicBezTo>
                  <a:cubicBezTo>
                    <a:pt x="434" y="303"/>
                    <a:pt x="455" y="289"/>
                    <a:pt x="476" y="289"/>
                  </a:cubicBezTo>
                  <a:cubicBezTo>
                    <a:pt x="479" y="289"/>
                    <a:pt x="479" y="289"/>
                    <a:pt x="479" y="289"/>
                  </a:cubicBezTo>
                  <a:cubicBezTo>
                    <a:pt x="487" y="290"/>
                    <a:pt x="493" y="284"/>
                    <a:pt x="494" y="277"/>
                  </a:cubicBezTo>
                  <a:cubicBezTo>
                    <a:pt x="496" y="259"/>
                    <a:pt x="496" y="240"/>
                    <a:pt x="494" y="221"/>
                  </a:cubicBezTo>
                  <a:close/>
                  <a:moveTo>
                    <a:pt x="248" y="308"/>
                  </a:moveTo>
                  <a:cubicBezTo>
                    <a:pt x="216" y="308"/>
                    <a:pt x="189" y="281"/>
                    <a:pt x="189" y="249"/>
                  </a:cubicBezTo>
                  <a:cubicBezTo>
                    <a:pt x="189" y="216"/>
                    <a:pt x="216" y="190"/>
                    <a:pt x="248" y="190"/>
                  </a:cubicBezTo>
                  <a:cubicBezTo>
                    <a:pt x="281" y="190"/>
                    <a:pt x="307" y="216"/>
                    <a:pt x="307" y="249"/>
                  </a:cubicBezTo>
                  <a:cubicBezTo>
                    <a:pt x="307" y="281"/>
                    <a:pt x="281" y="308"/>
                    <a:pt x="248" y="308"/>
                  </a:cubicBezTo>
                  <a:close/>
                  <a:moveTo>
                    <a:pt x="248" y="332"/>
                  </a:moveTo>
                  <a:cubicBezTo>
                    <a:pt x="248" y="332"/>
                    <a:pt x="248" y="332"/>
                    <a:pt x="248" y="332"/>
                  </a:cubicBezTo>
                </a:path>
              </a:pathLst>
            </a:custGeom>
            <a:solidFill>
              <a:srgbClr val="0070C0"/>
            </a:solidFill>
            <a:ln>
              <a:noFill/>
            </a:ln>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652E3C24-91CD-4FCD-AB65-5C6991B61D3B}"/>
                </a:ext>
              </a:extLst>
            </p:cNvPr>
            <p:cNvSpPr txBox="1"/>
            <p:nvPr/>
          </p:nvSpPr>
          <p:spPr>
            <a:xfrm>
              <a:off x="10328379" y="3179500"/>
              <a:ext cx="827793" cy="261610"/>
            </a:xfrm>
            <a:prstGeom prst="rect">
              <a:avLst/>
            </a:prstGeom>
            <a:noFill/>
          </p:spPr>
          <p:txBody>
            <a:bodyPr wrap="square" rtlCol="0">
              <a:spAutoFit/>
            </a:bodyPr>
            <a:lstStyle/>
            <a:p>
              <a:pPr algn="ctr"/>
              <a:r>
                <a:rPr lang="en-US" sz="1100" b="1">
                  <a:solidFill>
                    <a:srgbClr val="A5A5A5"/>
                  </a:solidFill>
                </a:rPr>
                <a:t>Compress</a:t>
              </a:r>
            </a:p>
          </p:txBody>
        </p:sp>
        <p:sp>
          <p:nvSpPr>
            <p:cNvPr id="24" name="Freeform 41">
              <a:extLst>
                <a:ext uri="{FF2B5EF4-FFF2-40B4-BE49-F238E27FC236}">
                  <a16:creationId xmlns:a16="http://schemas.microsoft.com/office/drawing/2014/main" id="{9530860F-DC99-45DC-854B-6C0E3BEC4515}"/>
                </a:ext>
              </a:extLst>
            </p:cNvPr>
            <p:cNvSpPr>
              <a:spLocks noEditPoints="1"/>
            </p:cNvSpPr>
            <p:nvPr/>
          </p:nvSpPr>
          <p:spPr bwMode="auto">
            <a:xfrm>
              <a:off x="10427012" y="2650065"/>
              <a:ext cx="351375" cy="319308"/>
            </a:xfrm>
            <a:custGeom>
              <a:avLst/>
              <a:gdLst>
                <a:gd name="T0" fmla="*/ 119 w 238"/>
                <a:gd name="T1" fmla="*/ 238 h 238"/>
                <a:gd name="T2" fmla="*/ 0 w 238"/>
                <a:gd name="T3" fmla="*/ 119 h 238"/>
                <a:gd name="T4" fmla="*/ 119 w 238"/>
                <a:gd name="T5" fmla="*/ 0 h 238"/>
                <a:gd name="T6" fmla="*/ 238 w 238"/>
                <a:gd name="T7" fmla="*/ 119 h 238"/>
                <a:gd name="T8" fmla="*/ 119 w 238"/>
                <a:gd name="T9" fmla="*/ 238 h 238"/>
                <a:gd name="T10" fmla="*/ 119 w 238"/>
                <a:gd name="T11" fmla="*/ 8 h 238"/>
                <a:gd name="T12" fmla="*/ 8 w 238"/>
                <a:gd name="T13" fmla="*/ 119 h 238"/>
                <a:gd name="T14" fmla="*/ 119 w 238"/>
                <a:gd name="T15" fmla="*/ 230 h 238"/>
                <a:gd name="T16" fmla="*/ 230 w 238"/>
                <a:gd name="T17" fmla="*/ 119 h 238"/>
                <a:gd name="T18" fmla="*/ 119 w 238"/>
                <a:gd name="T19"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238"/>
                  </a:moveTo>
                  <a:cubicBezTo>
                    <a:pt x="53" y="238"/>
                    <a:pt x="0" y="185"/>
                    <a:pt x="0" y="119"/>
                  </a:cubicBezTo>
                  <a:cubicBezTo>
                    <a:pt x="0" y="54"/>
                    <a:pt x="53" y="0"/>
                    <a:pt x="119" y="0"/>
                  </a:cubicBezTo>
                  <a:cubicBezTo>
                    <a:pt x="185" y="0"/>
                    <a:pt x="238" y="54"/>
                    <a:pt x="238" y="119"/>
                  </a:cubicBezTo>
                  <a:cubicBezTo>
                    <a:pt x="238" y="185"/>
                    <a:pt x="185" y="238"/>
                    <a:pt x="119" y="238"/>
                  </a:cubicBezTo>
                  <a:close/>
                  <a:moveTo>
                    <a:pt x="119" y="8"/>
                  </a:moveTo>
                  <a:cubicBezTo>
                    <a:pt x="58" y="8"/>
                    <a:pt x="8" y="58"/>
                    <a:pt x="8" y="119"/>
                  </a:cubicBezTo>
                  <a:cubicBezTo>
                    <a:pt x="8" y="181"/>
                    <a:pt x="58" y="230"/>
                    <a:pt x="119" y="230"/>
                  </a:cubicBezTo>
                  <a:cubicBezTo>
                    <a:pt x="180" y="230"/>
                    <a:pt x="230" y="181"/>
                    <a:pt x="230" y="119"/>
                  </a:cubicBezTo>
                  <a:cubicBezTo>
                    <a:pt x="230" y="58"/>
                    <a:pt x="180" y="8"/>
                    <a:pt x="1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172316" rtl="0" eaLnBrk="1" latinLnBrk="0" hangingPunct="1">
                <a:defRPr sz="8200" kern="1200">
                  <a:solidFill>
                    <a:schemeClr val="tx1"/>
                  </a:solidFill>
                  <a:latin typeface="+mn-lt"/>
                  <a:ea typeface="+mn-ea"/>
                  <a:cs typeface="+mn-cs"/>
                </a:defRPr>
              </a:lvl1pPr>
              <a:lvl2pPr marL="2086158" algn="l" defTabSz="4172316" rtl="0" eaLnBrk="1" latinLnBrk="0" hangingPunct="1">
                <a:defRPr sz="8200" kern="1200">
                  <a:solidFill>
                    <a:schemeClr val="tx1"/>
                  </a:solidFill>
                  <a:latin typeface="+mn-lt"/>
                  <a:ea typeface="+mn-ea"/>
                  <a:cs typeface="+mn-cs"/>
                </a:defRPr>
              </a:lvl2pPr>
              <a:lvl3pPr marL="4172316" algn="l" defTabSz="4172316" rtl="0" eaLnBrk="1" latinLnBrk="0" hangingPunct="1">
                <a:defRPr sz="8200" kern="1200">
                  <a:solidFill>
                    <a:schemeClr val="tx1"/>
                  </a:solidFill>
                  <a:latin typeface="+mn-lt"/>
                  <a:ea typeface="+mn-ea"/>
                  <a:cs typeface="+mn-cs"/>
                </a:defRPr>
              </a:lvl3pPr>
              <a:lvl4pPr marL="6258474" algn="l" defTabSz="4172316" rtl="0" eaLnBrk="1" latinLnBrk="0" hangingPunct="1">
                <a:defRPr sz="8200" kern="1200">
                  <a:solidFill>
                    <a:schemeClr val="tx1"/>
                  </a:solidFill>
                  <a:latin typeface="+mn-lt"/>
                  <a:ea typeface="+mn-ea"/>
                  <a:cs typeface="+mn-cs"/>
                </a:defRPr>
              </a:lvl4pPr>
              <a:lvl5pPr marL="8344632" algn="l" defTabSz="4172316" rtl="0" eaLnBrk="1" latinLnBrk="0" hangingPunct="1">
                <a:defRPr sz="8200" kern="1200">
                  <a:solidFill>
                    <a:schemeClr val="tx1"/>
                  </a:solidFill>
                  <a:latin typeface="+mn-lt"/>
                  <a:ea typeface="+mn-ea"/>
                  <a:cs typeface="+mn-cs"/>
                </a:defRPr>
              </a:lvl5pPr>
              <a:lvl6pPr marL="10430789" algn="l" defTabSz="4172316" rtl="0" eaLnBrk="1" latinLnBrk="0" hangingPunct="1">
                <a:defRPr sz="8200" kern="1200">
                  <a:solidFill>
                    <a:schemeClr val="tx1"/>
                  </a:solidFill>
                  <a:latin typeface="+mn-lt"/>
                  <a:ea typeface="+mn-ea"/>
                  <a:cs typeface="+mn-cs"/>
                </a:defRPr>
              </a:lvl6pPr>
              <a:lvl7pPr marL="12516947" algn="l" defTabSz="4172316" rtl="0" eaLnBrk="1" latinLnBrk="0" hangingPunct="1">
                <a:defRPr sz="8200" kern="1200">
                  <a:solidFill>
                    <a:schemeClr val="tx1"/>
                  </a:solidFill>
                  <a:latin typeface="+mn-lt"/>
                  <a:ea typeface="+mn-ea"/>
                  <a:cs typeface="+mn-cs"/>
                </a:defRPr>
              </a:lvl7pPr>
              <a:lvl8pPr marL="14603105" algn="l" defTabSz="4172316" rtl="0" eaLnBrk="1" latinLnBrk="0" hangingPunct="1">
                <a:defRPr sz="8200" kern="1200">
                  <a:solidFill>
                    <a:schemeClr val="tx1"/>
                  </a:solidFill>
                  <a:latin typeface="+mn-lt"/>
                  <a:ea typeface="+mn-ea"/>
                  <a:cs typeface="+mn-cs"/>
                </a:defRPr>
              </a:lvl8pPr>
              <a:lvl9pPr marL="16689263" algn="l" defTabSz="4172316" rtl="0" eaLnBrk="1" latinLnBrk="0" hangingPunct="1">
                <a:defRPr sz="8200" kern="1200">
                  <a:solidFill>
                    <a:schemeClr val="tx1"/>
                  </a:solidFill>
                  <a:latin typeface="+mn-lt"/>
                  <a:ea typeface="+mn-ea"/>
                  <a:cs typeface="+mn-cs"/>
                </a:defRPr>
              </a:lvl9p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grpSp>
      <p:sp>
        <p:nvSpPr>
          <p:cNvPr id="43" name="TextBox 42">
            <a:extLst>
              <a:ext uri="{FF2B5EF4-FFF2-40B4-BE49-F238E27FC236}">
                <a16:creationId xmlns:a16="http://schemas.microsoft.com/office/drawing/2014/main" id="{6018F3A3-052D-44AF-849D-9AE26C9AB088}"/>
              </a:ext>
            </a:extLst>
          </p:cNvPr>
          <p:cNvSpPr txBox="1"/>
          <p:nvPr/>
        </p:nvSpPr>
        <p:spPr>
          <a:xfrm>
            <a:off x="378081" y="1798596"/>
            <a:ext cx="1193185" cy="541910"/>
          </a:xfrm>
          <a:prstGeom prst="rect">
            <a:avLst/>
          </a:prstGeom>
          <a:noFill/>
        </p:spPr>
        <p:txBody>
          <a:bodyPr wrap="square" lIns="0" tIns="0" rIns="0" bIns="0" rtlCol="0">
            <a:noAutofit/>
          </a:bodyPr>
          <a:lstStyle/>
          <a:p>
            <a:pPr algn="l"/>
            <a:r>
              <a:rPr lang="en-US" sz="1800" b="1">
                <a:solidFill>
                  <a:schemeClr val="bg1"/>
                </a:solidFill>
              </a:rPr>
              <a:t>LFHC</a:t>
            </a:r>
          </a:p>
        </p:txBody>
      </p:sp>
      <p:sp>
        <p:nvSpPr>
          <p:cNvPr id="44" name="TextBox 43">
            <a:extLst>
              <a:ext uri="{FF2B5EF4-FFF2-40B4-BE49-F238E27FC236}">
                <a16:creationId xmlns:a16="http://schemas.microsoft.com/office/drawing/2014/main" id="{8B6A2A31-AD04-4F68-8D26-D367458148C6}"/>
              </a:ext>
            </a:extLst>
          </p:cNvPr>
          <p:cNvSpPr txBox="1"/>
          <p:nvPr/>
        </p:nvSpPr>
        <p:spPr>
          <a:xfrm>
            <a:off x="409848" y="4579532"/>
            <a:ext cx="1193185" cy="541910"/>
          </a:xfrm>
          <a:prstGeom prst="rect">
            <a:avLst/>
          </a:prstGeom>
          <a:noFill/>
        </p:spPr>
        <p:txBody>
          <a:bodyPr wrap="square" lIns="0" tIns="0" rIns="0" bIns="0" rtlCol="0">
            <a:noAutofit/>
          </a:bodyPr>
          <a:lstStyle/>
          <a:p>
            <a:pPr algn="l"/>
            <a:r>
              <a:rPr lang="en-US" sz="1800" b="1">
                <a:solidFill>
                  <a:schemeClr val="bg1"/>
                </a:solidFill>
              </a:rPr>
              <a:t>Tablet</a:t>
            </a:r>
          </a:p>
        </p:txBody>
      </p:sp>
      <p:pic>
        <p:nvPicPr>
          <p:cNvPr id="45" name="Picture 44" descr="Licaps_horizontaal">
            <a:extLst>
              <a:ext uri="{FF2B5EF4-FFF2-40B4-BE49-F238E27FC236}">
                <a16:creationId xmlns:a16="http://schemas.microsoft.com/office/drawing/2014/main" id="{0A29B43F-5A20-45BE-89CB-5EC1CB254F2A}"/>
              </a:ext>
            </a:extLst>
          </p:cNvPr>
          <p:cNvPicPr>
            <a:picLocks noChangeAspect="1" noChangeArrowheads="1"/>
          </p:cNvPicPr>
          <p:nvPr/>
        </p:nvPicPr>
        <p:blipFill rotWithShape="1">
          <a:blip r:embed="rId2" cstate="print"/>
          <a:srcRect l="9224" t="21062" r="4215"/>
          <a:stretch/>
        </p:blipFill>
        <p:spPr bwMode="auto">
          <a:xfrm>
            <a:off x="5894837" y="3251976"/>
            <a:ext cx="4647687" cy="1145010"/>
          </a:xfrm>
          <a:prstGeom prst="rect">
            <a:avLst/>
          </a:prstGeom>
          <a:noFill/>
          <a:ln w="9525">
            <a:noFill/>
            <a:miter lim="800000"/>
            <a:headEnd/>
            <a:tailEnd/>
          </a:ln>
        </p:spPr>
      </p:pic>
      <p:sp>
        <p:nvSpPr>
          <p:cNvPr id="46" name="TextBox 45">
            <a:extLst>
              <a:ext uri="{FF2B5EF4-FFF2-40B4-BE49-F238E27FC236}">
                <a16:creationId xmlns:a16="http://schemas.microsoft.com/office/drawing/2014/main" id="{F8C233DD-CC3E-49CB-97CE-25AE181F90CF}"/>
              </a:ext>
            </a:extLst>
          </p:cNvPr>
          <p:cNvSpPr txBox="1"/>
          <p:nvPr/>
        </p:nvSpPr>
        <p:spPr>
          <a:xfrm>
            <a:off x="7769085" y="4555538"/>
            <a:ext cx="3679574" cy="1200329"/>
          </a:xfrm>
          <a:prstGeom prst="rect">
            <a:avLst/>
          </a:prstGeom>
          <a:noFill/>
          <a:ln w="38100">
            <a:noFill/>
          </a:ln>
        </p:spPr>
        <p:txBody>
          <a:bodyPr wrap="square" rtlCol="0">
            <a:spAutoFit/>
          </a:bodyPr>
          <a:lstStyle/>
          <a:p>
            <a:pPr algn="ctr"/>
            <a:r>
              <a:rPr lang="en-US" err="1">
                <a:solidFill>
                  <a:schemeClr val="bg1"/>
                </a:solidFill>
              </a:rPr>
              <a:t>NextPharma</a:t>
            </a:r>
            <a:r>
              <a:rPr lang="en-US">
                <a:solidFill>
                  <a:schemeClr val="bg1"/>
                </a:solidFill>
              </a:rPr>
              <a:t> Edinburgh offer best-in-class technology and processing for LFHC product development, scale-up and manufacturing</a:t>
            </a:r>
          </a:p>
        </p:txBody>
      </p:sp>
    </p:spTree>
    <p:extLst>
      <p:ext uri="{BB962C8B-B14F-4D97-AF65-F5344CB8AC3E}">
        <p14:creationId xmlns:p14="http://schemas.microsoft.com/office/powerpoint/2010/main" val="2243099660"/>
      </p:ext>
    </p:extLst>
  </p:cSld>
  <p:clrMapOvr>
    <a:masterClrMapping/>
  </p:clrMapOvr>
  <mc:AlternateContent xmlns:mc="http://schemas.openxmlformats.org/markup-compatibility/2006" xmlns:p14="http://schemas.microsoft.com/office/powerpoint/2010/main">
    <mc:Choice Requires="p14">
      <p:transition p14:dur="0" advTm="5079"/>
    </mc:Choice>
    <mc:Fallback xmlns="">
      <p:transition advTm="50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6"/>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t" anchorCtr="0" compatLnSpc="1">
            <a:prstTxWarp prst="textNoShape">
              <a:avLst/>
            </a:prstTxWarp>
            <a:noAutofit/>
          </a:bodyPr>
          <a:lstStyle/>
          <a:p>
            <a:r>
              <a:rPr lang="en-GB">
                <a:solidFill>
                  <a:schemeClr val="bg1"/>
                </a:solidFill>
              </a:rPr>
              <a:t>LFHC Technology Versatility</a:t>
            </a:r>
            <a:endParaRPr lang="en-US">
              <a:solidFill>
                <a:schemeClr val="bg1"/>
              </a:solidFill>
            </a:endParaRPr>
          </a:p>
        </p:txBody>
      </p:sp>
      <p:graphicFrame>
        <p:nvGraphicFramePr>
          <p:cNvPr id="6" name="Diagram 5"/>
          <p:cNvGraphicFramePr/>
          <p:nvPr>
            <p:extLst>
              <p:ext uri="{D42A27DB-BD31-4B8C-83A1-F6EECF244321}">
                <p14:modId xmlns:p14="http://schemas.microsoft.com/office/powerpoint/2010/main" val="1949590659"/>
              </p:ext>
            </p:extLst>
          </p:nvPr>
        </p:nvGraphicFramePr>
        <p:xfrm>
          <a:off x="1312358" y="906085"/>
          <a:ext cx="8158666" cy="5372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4" descr="Full screen preview"/>
          <p:cNvPicPr>
            <a:picLocks noChangeAspect="1" noChangeArrowheads="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4920268" y="3247389"/>
            <a:ext cx="942846" cy="69029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970C8B76-9D21-4EC0-8BB0-5170E05A0ED6}"/>
              </a:ext>
            </a:extLst>
          </p:cNvPr>
          <p:cNvSpPr txBox="1">
            <a:spLocks/>
          </p:cNvSpPr>
          <p:nvPr/>
        </p:nvSpPr>
        <p:spPr>
          <a:xfrm>
            <a:off x="583719" y="258046"/>
            <a:ext cx="8162716" cy="464898"/>
          </a:xfrm>
          <a:prstGeom prst="rect">
            <a:avLst/>
          </a:prstGeom>
        </p:spPr>
        <p:txBody>
          <a:bodyPr anchor="t">
            <a:normAutofit fontScale="90000" lnSpcReduction="10000"/>
          </a:bodyPr>
          <a:lstStyle>
            <a:lvl1pPr marL="0" marR="0" indent="0" algn="l" defTabSz="914400" rtl="0" eaLnBrk="1" fontAlgn="auto" latinLnBrk="0" hangingPunct="1">
              <a:lnSpc>
                <a:spcPct val="90000"/>
              </a:lnSpc>
              <a:spcBef>
                <a:spcPct val="0"/>
              </a:spcBef>
              <a:spcAft>
                <a:spcPts val="0"/>
              </a:spcAft>
              <a:buClrTx/>
              <a:buSzTx/>
              <a:buFontTx/>
              <a:buNone/>
              <a:tabLst/>
              <a:defRPr sz="3200" b="0" kern="1200">
                <a:solidFill>
                  <a:schemeClr val="tx2"/>
                </a:solidFill>
                <a:latin typeface="Frutiger LT Std 45 Light" panose="020B0402020204020204" pitchFamily="34" charset="0"/>
                <a:ea typeface="+mj-ea"/>
                <a:cs typeface="+mj-cs"/>
              </a:defRPr>
            </a:lvl1pPr>
          </a:lstStyle>
          <a:p>
            <a:endParaRPr lang="en-US">
              <a:solidFill>
                <a:schemeClr val="bg1"/>
              </a:solidFill>
            </a:endParaRPr>
          </a:p>
        </p:txBody>
      </p:sp>
      <p:pic>
        <p:nvPicPr>
          <p:cNvPr id="3" name="Picture 2">
            <a:extLst>
              <a:ext uri="{FF2B5EF4-FFF2-40B4-BE49-F238E27FC236}">
                <a16:creationId xmlns:a16="http://schemas.microsoft.com/office/drawing/2014/main" id="{3E009ED1-CDE4-F9B7-CF1D-A09EDE0B2830}"/>
              </a:ext>
            </a:extLst>
          </p:cNvPr>
          <p:cNvPicPr>
            <a:picLocks noChangeAspect="1"/>
          </p:cNvPicPr>
          <p:nvPr/>
        </p:nvPicPr>
        <p:blipFill>
          <a:blip r:embed="rId10"/>
          <a:stretch>
            <a:fillRect/>
          </a:stretch>
        </p:blipFill>
        <p:spPr>
          <a:xfrm>
            <a:off x="9242401" y="1639956"/>
            <a:ext cx="1569216" cy="4013571"/>
          </a:xfrm>
          <a:prstGeom prst="rect">
            <a:avLst/>
          </a:prstGeom>
        </p:spPr>
      </p:pic>
    </p:spTree>
    <p:extLst>
      <p:ext uri="{BB962C8B-B14F-4D97-AF65-F5344CB8AC3E}">
        <p14:creationId xmlns:p14="http://schemas.microsoft.com/office/powerpoint/2010/main" val="227563901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1435-BE25-49AE-B038-E100D3AF546D}"/>
              </a:ext>
            </a:extLst>
          </p:cNvPr>
          <p:cNvSpPr>
            <a:spLocks noGrp="1"/>
          </p:cNvSpPr>
          <p:nvPr>
            <p:ph type="ctrTitle"/>
          </p:nvPr>
        </p:nvSpPr>
        <p:spPr/>
        <p:txBody>
          <a:bodyPr/>
          <a:lstStyle/>
          <a:p>
            <a:r>
              <a:rPr lang="en-US">
                <a:solidFill>
                  <a:schemeClr val="bg1"/>
                </a:solidFill>
              </a:rPr>
              <a:t>Pharmaceutical Product Development</a:t>
            </a:r>
          </a:p>
        </p:txBody>
      </p:sp>
      <p:sp>
        <p:nvSpPr>
          <p:cNvPr id="3" name="Subtitle 2">
            <a:extLst>
              <a:ext uri="{FF2B5EF4-FFF2-40B4-BE49-F238E27FC236}">
                <a16:creationId xmlns:a16="http://schemas.microsoft.com/office/drawing/2014/main" id="{4C848075-A1C4-4F87-A30E-33A8F0F22F6A}"/>
              </a:ext>
            </a:extLst>
          </p:cNvPr>
          <p:cNvSpPr>
            <a:spLocks noGrp="1"/>
          </p:cNvSpPr>
          <p:nvPr>
            <p:ph type="subTitle" idx="1"/>
          </p:nvPr>
        </p:nvSpPr>
        <p:spPr/>
        <p:txBody>
          <a:bodyPr/>
          <a:lstStyle/>
          <a:p>
            <a:r>
              <a:rPr lang="en-US"/>
              <a:t>Analytical Development Services</a:t>
            </a:r>
          </a:p>
        </p:txBody>
      </p:sp>
      <p:sp>
        <p:nvSpPr>
          <p:cNvPr id="6" name="Text Placeholder 4">
            <a:extLst>
              <a:ext uri="{FF2B5EF4-FFF2-40B4-BE49-F238E27FC236}">
                <a16:creationId xmlns:a16="http://schemas.microsoft.com/office/drawing/2014/main" id="{6CE6107B-FAAF-423D-A901-DBAA53DC8924}"/>
              </a:ext>
            </a:extLst>
          </p:cNvPr>
          <p:cNvSpPr txBox="1">
            <a:spLocks/>
          </p:cNvSpPr>
          <p:nvPr/>
        </p:nvSpPr>
        <p:spPr>
          <a:xfrm>
            <a:off x="583720" y="1946031"/>
            <a:ext cx="4767926" cy="38806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spcAft>
                <a:spcPts val="600"/>
              </a:spcAft>
              <a:buClr>
                <a:schemeClr val="accent2"/>
              </a:buClr>
              <a:defRPr/>
            </a:pPr>
            <a:r>
              <a:rPr lang="en-US" sz="1400">
                <a:solidFill>
                  <a:schemeClr val="bg1"/>
                </a:solidFill>
              </a:rPr>
              <a:t>Development and/or transfer of analytical methods (API, Drug Product, excipients)</a:t>
            </a:r>
          </a:p>
          <a:p>
            <a:pPr marL="228600" lvl="1">
              <a:lnSpc>
                <a:spcPct val="100000"/>
              </a:lnSpc>
              <a:spcBef>
                <a:spcPts val="1000"/>
              </a:spcBef>
              <a:spcAft>
                <a:spcPts val="600"/>
              </a:spcAft>
              <a:buClr>
                <a:schemeClr val="accent2"/>
              </a:buClr>
              <a:defRPr/>
            </a:pPr>
            <a:r>
              <a:rPr lang="en-US" sz="1400">
                <a:solidFill>
                  <a:schemeClr val="bg1"/>
                </a:solidFill>
              </a:rPr>
              <a:t>Validation/verification of analytical methods</a:t>
            </a:r>
          </a:p>
          <a:p>
            <a:pPr marL="228600" lvl="1">
              <a:lnSpc>
                <a:spcPct val="100000"/>
              </a:lnSpc>
              <a:spcBef>
                <a:spcPts val="1000"/>
              </a:spcBef>
              <a:spcAft>
                <a:spcPts val="600"/>
              </a:spcAft>
              <a:buClr>
                <a:schemeClr val="accent2"/>
              </a:buClr>
              <a:defRPr/>
            </a:pPr>
            <a:r>
              <a:rPr lang="en-US" sz="1400">
                <a:solidFill>
                  <a:schemeClr val="bg1"/>
                </a:solidFill>
              </a:rPr>
              <a:t>Analysis of prototypes, clinical and regulatory batches, validation batches</a:t>
            </a:r>
          </a:p>
          <a:p>
            <a:pPr marL="228600" lvl="1">
              <a:lnSpc>
                <a:spcPct val="100000"/>
              </a:lnSpc>
              <a:spcBef>
                <a:spcPts val="1000"/>
              </a:spcBef>
              <a:spcAft>
                <a:spcPts val="600"/>
              </a:spcAft>
              <a:buClr>
                <a:schemeClr val="accent2"/>
              </a:buClr>
              <a:defRPr/>
            </a:pPr>
            <a:r>
              <a:rPr lang="en-US" sz="1400">
                <a:solidFill>
                  <a:schemeClr val="bg1"/>
                </a:solidFill>
              </a:rPr>
              <a:t>Final release testing</a:t>
            </a:r>
          </a:p>
          <a:p>
            <a:pPr marL="228600" lvl="1">
              <a:lnSpc>
                <a:spcPct val="100000"/>
              </a:lnSpc>
              <a:spcBef>
                <a:spcPts val="1000"/>
              </a:spcBef>
              <a:spcAft>
                <a:spcPts val="600"/>
              </a:spcAft>
              <a:buClr>
                <a:schemeClr val="accent2"/>
              </a:buClr>
              <a:defRPr/>
            </a:pPr>
            <a:r>
              <a:rPr lang="en-US" altLang="en-US" sz="1400">
                <a:solidFill>
                  <a:schemeClr val="bg1"/>
                </a:solidFill>
              </a:rPr>
              <a:t>Product stability testing</a:t>
            </a:r>
            <a:endParaRPr lang="en-US" altLang="en-US" sz="1200">
              <a:solidFill>
                <a:schemeClr val="bg1"/>
              </a:solidFill>
            </a:endParaRPr>
          </a:p>
          <a:p>
            <a:pPr marL="228600" lvl="1">
              <a:lnSpc>
                <a:spcPct val="100000"/>
              </a:lnSpc>
              <a:spcBef>
                <a:spcPts val="1000"/>
              </a:spcBef>
              <a:spcAft>
                <a:spcPts val="600"/>
              </a:spcAft>
              <a:buClr>
                <a:schemeClr val="accent2"/>
              </a:buClr>
              <a:defRPr/>
            </a:pPr>
            <a:endParaRPr lang="en-US" altLang="en-US" sz="1400">
              <a:solidFill>
                <a:schemeClr val="bg1"/>
              </a:solidFill>
            </a:endParaRPr>
          </a:p>
          <a:p>
            <a:pPr>
              <a:lnSpc>
                <a:spcPct val="100000"/>
              </a:lnSpc>
              <a:buClr>
                <a:schemeClr val="accent2"/>
              </a:buClr>
            </a:pPr>
            <a:endParaRPr lang="fr-FR" sz="1600">
              <a:solidFill>
                <a:schemeClr val="bg1"/>
              </a:solidFill>
            </a:endParaRPr>
          </a:p>
        </p:txBody>
      </p:sp>
      <p:pic>
        <p:nvPicPr>
          <p:cNvPr id="7" name="Picture 6">
            <a:extLst>
              <a:ext uri="{FF2B5EF4-FFF2-40B4-BE49-F238E27FC236}">
                <a16:creationId xmlns:a16="http://schemas.microsoft.com/office/drawing/2014/main" id="{EEBECA1F-80A5-487B-879F-9B0707ACC8B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948413" y="1633279"/>
            <a:ext cx="5351355" cy="3670241"/>
          </a:xfrm>
          <a:prstGeom prst="rect">
            <a:avLst/>
          </a:prstGeom>
          <a:ln w="19050">
            <a:solidFill>
              <a:srgbClr val="00445F"/>
            </a:solidFill>
          </a:ln>
        </p:spPr>
      </p:pic>
    </p:spTree>
    <p:extLst>
      <p:ext uri="{BB962C8B-B14F-4D97-AF65-F5344CB8AC3E}">
        <p14:creationId xmlns:p14="http://schemas.microsoft.com/office/powerpoint/2010/main" val="1979734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98F1A-475F-BC8A-298E-AF0E6F2550F9}"/>
              </a:ext>
            </a:extLst>
          </p:cNvPr>
          <p:cNvSpPr>
            <a:spLocks noGrp="1"/>
          </p:cNvSpPr>
          <p:nvPr>
            <p:ph type="title"/>
          </p:nvPr>
        </p:nvSpPr>
        <p:spPr>
          <a:xfrm>
            <a:off x="6929755" y="2539149"/>
            <a:ext cx="3808307" cy="1839307"/>
          </a:xfrm>
        </p:spPr>
        <p:txBody>
          <a:bodyPr/>
          <a:lstStyle/>
          <a:p>
            <a:r>
              <a:rPr lang="en-US" sz="4400"/>
              <a:t>Site Manufacturing Capabilities</a:t>
            </a:r>
            <a:endParaRPr lang="en-GB"/>
          </a:p>
        </p:txBody>
      </p:sp>
      <p:pic>
        <p:nvPicPr>
          <p:cNvPr id="3" name="Image 2" descr="Une image contenant texte, Police, Graphique, logo&#10;&#10;Description générée automatiquement">
            <a:extLst>
              <a:ext uri="{FF2B5EF4-FFF2-40B4-BE49-F238E27FC236}">
                <a16:creationId xmlns:a16="http://schemas.microsoft.com/office/drawing/2014/main" id="{8230B121-6BDB-8E86-2B66-052A95F63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380" y="139777"/>
            <a:ext cx="2140130" cy="682906"/>
          </a:xfrm>
          <a:prstGeom prst="rect">
            <a:avLst/>
          </a:prstGeom>
        </p:spPr>
      </p:pic>
    </p:spTree>
    <p:extLst>
      <p:ext uri="{BB962C8B-B14F-4D97-AF65-F5344CB8AC3E}">
        <p14:creationId xmlns:p14="http://schemas.microsoft.com/office/powerpoint/2010/main" val="1535642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ctrTitle"/>
          </p:nvPr>
        </p:nvSpPr>
        <p:spPr/>
        <p:txBody>
          <a:bodyPr>
            <a:noAutofit/>
          </a:bodyPr>
          <a:lstStyle/>
          <a:p>
            <a:r>
              <a:rPr lang="en-GB" sz="2900"/>
              <a:t>Large Scale / Commercial Manufacture Equipment Train</a:t>
            </a:r>
            <a:br>
              <a:rPr lang="en-GB" sz="2900"/>
            </a:br>
            <a:endParaRPr lang="en-GB" sz="2900"/>
          </a:p>
        </p:txBody>
      </p:sp>
      <p:grpSp>
        <p:nvGrpSpPr>
          <p:cNvPr id="7" name="Group 6">
            <a:extLst>
              <a:ext uri="{FF2B5EF4-FFF2-40B4-BE49-F238E27FC236}">
                <a16:creationId xmlns:a16="http://schemas.microsoft.com/office/drawing/2014/main" id="{DF381EE4-B566-6C89-DAAD-180956615873}"/>
              </a:ext>
            </a:extLst>
          </p:cNvPr>
          <p:cNvGrpSpPr/>
          <p:nvPr/>
        </p:nvGrpSpPr>
        <p:grpSpPr>
          <a:xfrm>
            <a:off x="693738" y="1317132"/>
            <a:ext cx="10582275" cy="4933950"/>
            <a:chOff x="693738" y="1317132"/>
            <a:chExt cx="10582275" cy="4933950"/>
          </a:xfrm>
        </p:grpSpPr>
        <p:grpSp>
          <p:nvGrpSpPr>
            <p:cNvPr id="8" name="Group 7">
              <a:extLst>
                <a:ext uri="{FF2B5EF4-FFF2-40B4-BE49-F238E27FC236}">
                  <a16:creationId xmlns:a16="http://schemas.microsoft.com/office/drawing/2014/main" id="{C4AA7FAE-C3B6-C973-573E-82E12E1E3D65}"/>
                </a:ext>
              </a:extLst>
            </p:cNvPr>
            <p:cNvGrpSpPr/>
            <p:nvPr/>
          </p:nvGrpSpPr>
          <p:grpSpPr>
            <a:xfrm>
              <a:off x="693738" y="1317132"/>
              <a:ext cx="10582275" cy="4933950"/>
              <a:chOff x="693738" y="1317132"/>
              <a:chExt cx="10582275" cy="4933950"/>
            </a:xfrm>
          </p:grpSpPr>
          <p:pic>
            <p:nvPicPr>
              <p:cNvPr id="29" name="Picture 28">
                <a:extLst>
                  <a:ext uri="{FF2B5EF4-FFF2-40B4-BE49-F238E27FC236}">
                    <a16:creationId xmlns:a16="http://schemas.microsoft.com/office/drawing/2014/main" id="{CCB73EFB-AD8E-FE5F-4BD7-66A96CED395C}"/>
                  </a:ext>
                </a:extLst>
              </p:cNvPr>
              <p:cNvPicPr>
                <a:picLocks noChangeAspect="1"/>
              </p:cNvPicPr>
              <p:nvPr/>
            </p:nvPicPr>
            <p:blipFill>
              <a:blip r:embed="rId2"/>
              <a:stretch>
                <a:fillRect/>
              </a:stretch>
            </p:blipFill>
            <p:spPr>
              <a:xfrm>
                <a:off x="693738" y="1317132"/>
                <a:ext cx="10582275" cy="4933950"/>
              </a:xfrm>
              <a:prstGeom prst="rect">
                <a:avLst/>
              </a:prstGeom>
            </p:spPr>
          </p:pic>
          <p:pic>
            <p:nvPicPr>
              <p:cNvPr id="30" name="Picture 29">
                <a:extLst>
                  <a:ext uri="{FF2B5EF4-FFF2-40B4-BE49-F238E27FC236}">
                    <a16:creationId xmlns:a16="http://schemas.microsoft.com/office/drawing/2014/main" id="{4383C769-E2CC-8231-C213-3358B02779E7}"/>
                  </a:ext>
                </a:extLst>
              </p:cNvPr>
              <p:cNvPicPr>
                <a:picLocks noChangeAspect="1"/>
              </p:cNvPicPr>
              <p:nvPr/>
            </p:nvPicPr>
            <p:blipFill rotWithShape="1">
              <a:blip r:embed="rId3"/>
              <a:srcRect l="7146"/>
              <a:stretch/>
            </p:blipFill>
            <p:spPr>
              <a:xfrm>
                <a:off x="4918076" y="3815199"/>
                <a:ext cx="2013641" cy="1956458"/>
              </a:xfrm>
              <a:prstGeom prst="rect">
                <a:avLst/>
              </a:prstGeom>
            </p:spPr>
          </p:pic>
        </p:grpSp>
        <p:sp>
          <p:nvSpPr>
            <p:cNvPr id="19" name="Rectangle 18">
              <a:extLst>
                <a:ext uri="{FF2B5EF4-FFF2-40B4-BE49-F238E27FC236}">
                  <a16:creationId xmlns:a16="http://schemas.microsoft.com/office/drawing/2014/main" id="{6535018F-97AB-92FC-EF50-1A465A008AA1}"/>
                </a:ext>
              </a:extLst>
            </p:cNvPr>
            <p:cNvSpPr/>
            <p:nvPr/>
          </p:nvSpPr>
          <p:spPr>
            <a:xfrm>
              <a:off x="4918076" y="3815199"/>
              <a:ext cx="1911350" cy="190565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84889941"/>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sld>
</file>

<file path=ppt/theme/theme1.xml><?xml version="1.0" encoding="utf-8"?>
<a:theme xmlns:a="http://schemas.openxmlformats.org/drawingml/2006/main" name="NP_Theme Dark 2024">
  <a:themeElements>
    <a:clrScheme name="NextPharma v2">
      <a:dk1>
        <a:srgbClr val="00334C"/>
      </a:dk1>
      <a:lt1>
        <a:sysClr val="window" lastClr="FFFFFF"/>
      </a:lt1>
      <a:dk2>
        <a:srgbClr val="004462"/>
      </a:dk2>
      <a:lt2>
        <a:srgbClr val="ECECEC"/>
      </a:lt2>
      <a:accent1>
        <a:srgbClr val="009DE2"/>
      </a:accent1>
      <a:accent2>
        <a:srgbClr val="5BC4F1"/>
      </a:accent2>
      <a:accent3>
        <a:srgbClr val="FBB900"/>
      </a:accent3>
      <a:accent4>
        <a:srgbClr val="C4C4C4"/>
      </a:accent4>
      <a:accent5>
        <a:srgbClr val="9B9B9B"/>
      </a:accent5>
      <a:accent6>
        <a:srgbClr val="6D6D6D"/>
      </a:accent6>
      <a:hlink>
        <a:srgbClr val="009DE2"/>
      </a:hlink>
      <a:folHlink>
        <a:srgbClr val="5BC4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_Theme Dark 2024" id="{B4ADBBC2-A606-4202-86BB-DD199B6352F9}" vid="{FCA28545-8A6F-40A9-93E7-2AA235CE8D4A}"/>
    </a:ext>
  </a:extLst>
</a:theme>
</file>

<file path=ppt/theme/theme2.xml><?xml version="1.0" encoding="utf-8"?>
<a:theme xmlns:a="http://schemas.openxmlformats.org/drawingml/2006/main" name="NextPharma Dark, Empty">
  <a:themeElements>
    <a:clrScheme name="NextPharma">
      <a:dk1>
        <a:srgbClr val="00334C"/>
      </a:dk1>
      <a:lt1>
        <a:srgbClr val="FFFFFF"/>
      </a:lt1>
      <a:dk2>
        <a:srgbClr val="004462"/>
      </a:dk2>
      <a:lt2>
        <a:srgbClr val="ECECEC"/>
      </a:lt2>
      <a:accent1>
        <a:srgbClr val="009DE2"/>
      </a:accent1>
      <a:accent2>
        <a:srgbClr val="5BC4F1"/>
      </a:accent2>
      <a:accent3>
        <a:srgbClr val="FBB900"/>
      </a:accent3>
      <a:accent4>
        <a:srgbClr val="C4C4C4"/>
      </a:accent4>
      <a:accent5>
        <a:srgbClr val="9B9B9B"/>
      </a:accent5>
      <a:accent6>
        <a:srgbClr val="6D6D6D"/>
      </a:accent6>
      <a:hlink>
        <a:srgbClr val="009DE2"/>
      </a:hlink>
      <a:folHlink>
        <a:srgbClr val="5BC4F1"/>
      </a:folHlink>
    </a:clrScheme>
    <a:fontScheme name="NextPharma Office">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0522216327FE4194B31913DFCB88AE" ma:contentTypeVersion="4" ma:contentTypeDescription="Create a new document." ma:contentTypeScope="" ma:versionID="bcd8aae0244617333f602b2e0bd5190d">
  <xsd:schema xmlns:xsd="http://www.w3.org/2001/XMLSchema" xmlns:xs="http://www.w3.org/2001/XMLSchema" xmlns:p="http://schemas.microsoft.com/office/2006/metadata/properties" xmlns:ns2="33dde05a-bd17-4495-9fbe-c80b4532a666" targetNamespace="http://schemas.microsoft.com/office/2006/metadata/properties" ma:root="true" ma:fieldsID="dc841445548c20c69900d20f6440990f" ns2:_="">
    <xsd:import namespace="33dde05a-bd17-4495-9fbe-c80b4532a66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de05a-bd17-4495-9fbe-c80b4532a6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C243F0-D8EE-40AF-8BD2-04129E8EE8BF}">
  <ds:schemaRefs>
    <ds:schemaRef ds:uri="33dde05a-bd17-4495-9fbe-c80b4532a666"/>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6008A393-E311-42D0-8215-DED644D44F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dde05a-bd17-4495-9fbe-c80b4532a6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54D526-C206-4240-BF10-12A5682A4D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NP_Theme Dark 2024</Template>
  <TotalTime>1</TotalTime>
  <Words>2406</Words>
  <Application>Microsoft Office PowerPoint</Application>
  <PresentationFormat>Widescreen</PresentationFormat>
  <Paragraphs>371</Paragraphs>
  <Slides>28</Slides>
  <Notes>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28</vt:i4>
      </vt:variant>
    </vt:vector>
  </HeadingPairs>
  <TitlesOfParts>
    <vt:vector size="44" baseType="lpstr">
      <vt:lpstr>Aldhabi</vt:lpstr>
      <vt:lpstr>Arial</vt:lpstr>
      <vt:lpstr>Calibri</vt:lpstr>
      <vt:lpstr>Calibri </vt:lpstr>
      <vt:lpstr>Calibri  </vt:lpstr>
      <vt:lpstr>Calibri Light</vt:lpstr>
      <vt:lpstr>Frutiger LT Std 45 Light</vt:lpstr>
      <vt:lpstr>Frutiger LT Std 45 Light (Body)</vt:lpstr>
      <vt:lpstr>Frutiger Neue LT W1G</vt:lpstr>
      <vt:lpstr>Montserrat</vt:lpstr>
      <vt:lpstr>Tahoma</vt:lpstr>
      <vt:lpstr>Wingdings</vt:lpstr>
      <vt:lpstr>Wingdings 3</vt:lpstr>
      <vt:lpstr>YACgEe79vK0 0</vt:lpstr>
      <vt:lpstr>NP_Theme Dark 2024</vt:lpstr>
      <vt:lpstr>NextPharma Dark, Empty</vt:lpstr>
      <vt:lpstr>EDINBURGH PRESENTATION</vt:lpstr>
      <vt:lpstr>Edinburgh Highlights</vt:lpstr>
      <vt:lpstr>Product Development and Commercialisation</vt:lpstr>
      <vt:lpstr>Clinical and Commercial Manufacturing</vt:lpstr>
      <vt:lpstr>LFHC Technology Versatility</vt:lpstr>
      <vt:lpstr>LFHC Technology Versatility</vt:lpstr>
      <vt:lpstr>Pharmaceutical Product Development</vt:lpstr>
      <vt:lpstr>Site Manufacturing Capabilities</vt:lpstr>
      <vt:lpstr>Large Scale / Commercial Manufacture Equipment Train </vt:lpstr>
      <vt:lpstr>HPAPI Product Manufacture with LFHC Technology</vt:lpstr>
      <vt:lpstr>High Containment Dispensing Isolator</vt:lpstr>
      <vt:lpstr>High Containment Suites</vt:lpstr>
      <vt:lpstr>Controlled Drugs</vt:lpstr>
      <vt:lpstr>End to End Solution for Manufacture</vt:lpstr>
      <vt:lpstr>Material Analysis and Testing</vt:lpstr>
      <vt:lpstr>Edinburgh Overview</vt:lpstr>
      <vt:lpstr>Edinburgh Site Technologies</vt:lpstr>
      <vt:lpstr>Bioavailability Enhancement Technology Selection Rationale</vt:lpstr>
      <vt:lpstr>Bioavailability Enhancement with Lipid Formulations</vt:lpstr>
      <vt:lpstr>Modified Release with LFHC Technology</vt:lpstr>
      <vt:lpstr>Targeted Release with LFHC Technology</vt:lpstr>
      <vt:lpstr>Abuse-Deterrent Formulation with LFHC Technology</vt:lpstr>
      <vt:lpstr>Our systematic &amp; scientific 5 steps approach for LBF Development</vt:lpstr>
      <vt:lpstr>Low Dose Uniformity with LFHC Technology</vt:lpstr>
      <vt:lpstr>Rapid Scale-Up from Bench to Commercial Equipment </vt:lpstr>
      <vt:lpstr>Cleanrooms and Commercial Equipment </vt:lpstr>
      <vt:lpstr>Our Green Commitment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EDINBURGH PRESENTATION</dc:title>
  <dc:creator>Leguilcher, Morgane</dc:creator>
  <cp:lastModifiedBy>Alfie Reynolds</cp:lastModifiedBy>
  <cp:revision>3</cp:revision>
  <dcterms:created xsi:type="dcterms:W3CDTF">2024-02-02T08:20:28Z</dcterms:created>
  <dcterms:modified xsi:type="dcterms:W3CDTF">2026-06-19T10:09:08Z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0x0101001D0522216327FE4194B31913DFCB88AE</vt:lpwstr>
  </property>
  <property fmtid="{D5CDD505-2E9C-101B-9397-08002B2CF9AE}" pid="3" name="MediaServiceImageTags">
    <vt:lpwstr/>
  </property>
</Properties>
</file>